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8" r:id="rId4"/>
    <p:sldId id="259" r:id="rId5"/>
    <p:sldId id="260" r:id="rId6"/>
    <p:sldId id="261" r:id="rId7"/>
    <p:sldId id="273" r:id="rId8"/>
    <p:sldId id="263" r:id="rId9"/>
    <p:sldId id="264" r:id="rId10"/>
    <p:sldId id="265" r:id="rId11"/>
    <p:sldId id="266" r:id="rId12"/>
    <p:sldId id="267" r:id="rId13"/>
    <p:sldId id="268" r:id="rId14"/>
    <p:sldId id="269" r:id="rId15"/>
    <p:sldId id="270" r:id="rId16"/>
    <p:sldId id="271" r:id="rId17"/>
    <p:sldId id="274" r:id="rId18"/>
    <p:sldId id="275" r:id="rId19"/>
    <p:sldId id="276" r:id="rId20"/>
    <p:sldId id="278" r:id="rId21"/>
    <p:sldId id="277" r:id="rId22"/>
    <p:sldId id="279" r:id="rId23"/>
    <p:sldId id="280"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0" autoAdjust="0"/>
    <p:restoredTop sz="93981" autoAdjust="0"/>
  </p:normalViewPr>
  <p:slideViewPr>
    <p:cSldViewPr snapToGrid="0">
      <p:cViewPr varScale="1">
        <p:scale>
          <a:sx n="69" d="100"/>
          <a:sy n="69"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5/13/2020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5/13/2020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5/13/2020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5/13/2020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5/13/2020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n-GB" dirty="0"/>
          </a:p>
        </p:txBody>
      </p:sp>
      <p:sp>
        <p:nvSpPr>
          <p:cNvPr id="3" name="Subtítulo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21884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790" y="61984"/>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3</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2" y="831425"/>
            <a:ext cx="6562920" cy="5772698"/>
          </a:xfrm>
        </p:spPr>
        <p:txBody>
          <a:bodyPr>
            <a:normAutofit fontScale="92500" lnSpcReduction="10000"/>
          </a:bodyPr>
          <a:lstStyle/>
          <a:p>
            <a:r>
              <a:rPr lang="en-GB" sz="2400" dirty="0" smtClean="0">
                <a:latin typeface="Arial" panose="020B0604020202020204" pitchFamily="34" charset="0"/>
                <a:cs typeface="Arial" panose="020B0604020202020204" pitchFamily="34" charset="0"/>
              </a:rPr>
              <a:t>Stay on page 3 of your project “The Objects in My </a:t>
            </a:r>
            <a:r>
              <a:rPr lang="en-GB" sz="2400" dirty="0" err="1" smtClean="0">
                <a:latin typeface="Arial" panose="020B0604020202020204" pitchFamily="34" charset="0"/>
                <a:cs typeface="Arial" panose="020B0604020202020204" pitchFamily="34" charset="0"/>
              </a:rPr>
              <a:t>Bedoom</a:t>
            </a:r>
            <a:r>
              <a:rPr lang="en-GB" sz="2400" dirty="0" smtClean="0">
                <a:latin typeface="Arial" panose="020B0604020202020204" pitchFamily="34" charset="0"/>
                <a:cs typeface="Arial" panose="020B0604020202020204" pitchFamily="34" charset="0"/>
              </a:rPr>
              <a:t>.” and look at the third column.</a:t>
            </a:r>
          </a:p>
          <a:p>
            <a:r>
              <a:rPr lang="en-GB" sz="2400" dirty="0" smtClean="0">
                <a:latin typeface="Arial" panose="020B0604020202020204" pitchFamily="34" charset="0"/>
                <a:cs typeface="Arial" panose="020B0604020202020204" pitchFamily="34" charset="0"/>
              </a:rPr>
              <a:t>Here you have to find the </a:t>
            </a:r>
            <a:r>
              <a:rPr lang="en-GB" sz="2400" b="1" dirty="0" smtClean="0">
                <a:latin typeface="Arial" panose="020B0604020202020204" pitchFamily="34" charset="0"/>
                <a:cs typeface="Arial" panose="020B0604020202020204" pitchFamily="34" charset="0"/>
              </a:rPr>
              <a:t>area or the perimeter</a:t>
            </a:r>
            <a:r>
              <a:rPr lang="en-GB" sz="2400" dirty="0" smtClean="0">
                <a:latin typeface="Arial" panose="020B0604020202020204" pitchFamily="34" charset="0"/>
                <a:cs typeface="Arial" panose="020B0604020202020204" pitchFamily="34" charset="0"/>
              </a:rPr>
              <a:t> of the objects. Remember to read the instructions carefully so you know if you need to find the area or perimeter!  </a:t>
            </a:r>
          </a:p>
          <a:p>
            <a:r>
              <a:rPr lang="en-GB" sz="2400" dirty="0" smtClean="0">
                <a:latin typeface="Arial" panose="020B0604020202020204" pitchFamily="34" charset="0"/>
                <a:cs typeface="Arial" panose="020B0604020202020204" pitchFamily="34" charset="0"/>
              </a:rPr>
              <a:t>Using the </a:t>
            </a:r>
            <a:r>
              <a:rPr lang="en-GB" sz="2400" b="1" dirty="0" smtClean="0">
                <a:latin typeface="Arial" panose="020B0604020202020204" pitchFamily="34" charset="0"/>
                <a:cs typeface="Arial" panose="020B0604020202020204" pitchFamily="34" charset="0"/>
              </a:rPr>
              <a:t>measurements provided</a:t>
            </a:r>
            <a:r>
              <a:rPr lang="en-GB" sz="2400" dirty="0" smtClean="0">
                <a:latin typeface="Arial" panose="020B0604020202020204" pitchFamily="34" charset="0"/>
                <a:cs typeface="Arial" panose="020B0604020202020204" pitchFamily="34" charset="0"/>
              </a:rPr>
              <a:t>, find area/perimeter. Remember to complete the answer sentence! </a:t>
            </a:r>
          </a:p>
          <a:p>
            <a:endParaRPr lang="en-GB" sz="1600" dirty="0" smtClean="0">
              <a:latin typeface="Arial" panose="020B0604020202020204" pitchFamily="34" charset="0"/>
              <a:cs typeface="Arial" panose="020B0604020202020204" pitchFamily="34" charset="0"/>
            </a:endParaRPr>
          </a:p>
          <a:p>
            <a:pPr marL="0" indent="0">
              <a:buNone/>
            </a:pPr>
            <a:r>
              <a:rPr lang="en-GB" sz="2400" b="1" dirty="0">
                <a:solidFill>
                  <a:srgbClr val="FF0000"/>
                </a:solidFill>
                <a:latin typeface="Arial" panose="020B0604020202020204" pitchFamily="34" charset="0"/>
                <a:cs typeface="Arial" panose="020B0604020202020204" pitchFamily="34" charset="0"/>
              </a:rPr>
              <a:t>FINISHED? </a:t>
            </a:r>
            <a:r>
              <a:rPr lang="en-GB" sz="2400" b="1" dirty="0">
                <a:latin typeface="Arial" panose="020B0604020202020204" pitchFamily="34" charset="0"/>
                <a:cs typeface="Arial" panose="020B0604020202020204" pitchFamily="34" charset="0"/>
              </a:rPr>
              <a:t>Have you checked you used the correct formula for area and perimeter?</a:t>
            </a:r>
          </a:p>
          <a:p>
            <a:pPr algn="ctr"/>
            <a:r>
              <a:rPr lang="en-GB" sz="2400" b="1" u="sng" dirty="0">
                <a:solidFill>
                  <a:srgbClr val="FFC000"/>
                </a:solidFill>
                <a:latin typeface="Arial" panose="020B0604020202020204" pitchFamily="34" charset="0"/>
                <a:cs typeface="Arial" panose="020B0604020202020204" pitchFamily="34" charset="0"/>
              </a:rPr>
              <a:t>P = L + L + W + W     A = L x W </a:t>
            </a:r>
          </a:p>
          <a:p>
            <a:pPr algn="ctr"/>
            <a:r>
              <a:rPr lang="en-GB" sz="2400" b="1" dirty="0">
                <a:solidFill>
                  <a:srgbClr val="FF0000"/>
                </a:solidFill>
                <a:latin typeface="Arial" panose="020B0604020202020204" pitchFamily="34" charset="0"/>
                <a:cs typeface="Arial" panose="020B0604020202020204" pitchFamily="34" charset="0"/>
              </a:rPr>
              <a:t>Have you remembered your units of measurement? </a:t>
            </a:r>
          </a:p>
          <a:p>
            <a:pPr marL="0" indent="0">
              <a:buNone/>
            </a:pPr>
            <a:endParaRPr lang="en-GB" dirty="0">
              <a:latin typeface="Arial" panose="020B0604020202020204" pitchFamily="34" charset="0"/>
              <a:cs typeface="Arial" panose="020B0604020202020204" pitchFamily="34" charset="0"/>
            </a:endParaRPr>
          </a:p>
        </p:txBody>
      </p:sp>
      <p:sp>
        <p:nvSpPr>
          <p:cNvPr id="4" name="CuadroTexto 3"/>
          <p:cNvSpPr txBox="1"/>
          <p:nvPr/>
        </p:nvSpPr>
        <p:spPr>
          <a:xfrm>
            <a:off x="2486527" y="61984"/>
            <a:ext cx="9408694" cy="646331"/>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Task Three: Finding the Area and Perimeter</a:t>
            </a:r>
            <a:endParaRPr lang="en-GB" sz="36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srcRect l="57767" t="24616" r="19053" b="19463"/>
          <a:stretch/>
        </p:blipFill>
        <p:spPr>
          <a:xfrm>
            <a:off x="7545552" y="831426"/>
            <a:ext cx="4165184" cy="5649586"/>
          </a:xfrm>
          <a:prstGeom prst="rect">
            <a:avLst/>
          </a:prstGeom>
        </p:spPr>
      </p:pic>
      <p:cxnSp>
        <p:nvCxnSpPr>
          <p:cNvPr id="13" name="Conector recto de flecha 12"/>
          <p:cNvCxnSpPr/>
          <p:nvPr/>
        </p:nvCxnSpPr>
        <p:spPr>
          <a:xfrm flipV="1">
            <a:off x="4810062" y="3484464"/>
            <a:ext cx="3610096" cy="4666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627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632" y="0"/>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4</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2" y="923331"/>
            <a:ext cx="10551642" cy="5699280"/>
          </a:xfrm>
        </p:spPr>
        <p:txBody>
          <a:bodyPr>
            <a:normAutofit/>
          </a:bodyPr>
          <a:lstStyle/>
          <a:p>
            <a:r>
              <a:rPr lang="en-GB" sz="2400" dirty="0" smtClean="0">
                <a:solidFill>
                  <a:schemeClr val="tx1"/>
                </a:solidFill>
                <a:latin typeface="Arial" panose="020B0604020202020204" pitchFamily="34" charset="0"/>
                <a:cs typeface="Arial" panose="020B0604020202020204" pitchFamily="34" charset="0"/>
              </a:rPr>
              <a:t>Today you completed page 3 of your Dream Bedroom Project. </a:t>
            </a:r>
          </a:p>
          <a:p>
            <a:r>
              <a:rPr lang="en-GB" sz="2400" dirty="0" smtClean="0">
                <a:solidFill>
                  <a:schemeClr val="tx1"/>
                </a:solidFill>
                <a:latin typeface="Arial" panose="020B0604020202020204" pitchFamily="34" charset="0"/>
                <a:cs typeface="Arial" panose="020B0604020202020204" pitchFamily="34" charset="0"/>
              </a:rPr>
              <a:t>Look at your metacognition chart, and the strategies your chose. Did you use those strategies today? </a:t>
            </a:r>
            <a:r>
              <a:rPr lang="en-GB" sz="2400" u="sng" dirty="0" smtClean="0">
                <a:solidFill>
                  <a:schemeClr val="tx1"/>
                </a:solidFill>
                <a:latin typeface="Arial" panose="020B0604020202020204" pitchFamily="34" charset="0"/>
                <a:cs typeface="Arial" panose="020B0604020202020204" pitchFamily="34" charset="0"/>
              </a:rPr>
              <a:t>Why/why not?</a:t>
            </a:r>
          </a:p>
          <a:p>
            <a:pPr marL="0" indent="0">
              <a:buNone/>
            </a:pPr>
            <a:r>
              <a:rPr lang="en-GB" sz="2400" dirty="0" smtClean="0">
                <a:solidFill>
                  <a:srgbClr val="FF0000"/>
                </a:solidFill>
                <a:latin typeface="Arial" panose="020B0604020202020204" pitchFamily="34" charset="0"/>
                <a:cs typeface="Arial" panose="020B0604020202020204" pitchFamily="34" charset="0"/>
              </a:rPr>
              <a:t>Check your work, Did you check your math? Did you use the formula for area and perimeter correctly? Did you include the squared sign for area? Did you choose appropriate units of measurement, and use them in your answer sentence?</a:t>
            </a:r>
            <a:endParaRPr lang="en-GB" sz="2400" dirty="0" smtClean="0">
              <a:solidFill>
                <a:schemeClr val="tx1"/>
              </a:solidFill>
              <a:latin typeface="Arial" panose="020B0604020202020204" pitchFamily="34" charset="0"/>
              <a:cs typeface="Arial" panose="020B0604020202020204" pitchFamily="34" charset="0"/>
            </a:endParaRPr>
          </a:p>
          <a:p>
            <a:pPr marL="0" indent="0" algn="ctr">
              <a:buNone/>
            </a:pPr>
            <a:r>
              <a:rPr lang="en-GB" sz="2400" dirty="0" smtClean="0">
                <a:solidFill>
                  <a:schemeClr val="tx1"/>
                </a:solidFill>
                <a:latin typeface="Arial" panose="020B0604020202020204" pitchFamily="34" charset="0"/>
                <a:cs typeface="Arial" panose="020B0604020202020204" pitchFamily="34" charset="0"/>
              </a:rPr>
              <a:t>Keep your project in a safe place. We will continue working on it tomorrow! </a:t>
            </a:r>
          </a:p>
          <a:p>
            <a:endParaRPr lang="en-GB" sz="2600" dirty="0" smtClean="0">
              <a:solidFill>
                <a:schemeClr val="tx1"/>
              </a:solidFill>
              <a:latin typeface="Arial" panose="020B0604020202020204" pitchFamily="34" charset="0"/>
              <a:cs typeface="Arial" panose="020B0604020202020204" pitchFamily="34" charset="0"/>
            </a:endParaRPr>
          </a:p>
          <a:p>
            <a:pPr marL="0" indent="0">
              <a:buNone/>
            </a:pPr>
            <a:endParaRPr lang="en-GB" sz="2600" b="1" dirty="0">
              <a:solidFill>
                <a:srgbClr val="FF0000"/>
              </a:solidFill>
              <a:latin typeface="Arial" panose="020B0604020202020204" pitchFamily="34" charset="0"/>
              <a:cs typeface="Arial" panose="020B0604020202020204" pitchFamily="34" charset="0"/>
            </a:endParaRPr>
          </a:p>
          <a:p>
            <a:pPr marL="0" indent="0">
              <a:buNone/>
            </a:pPr>
            <a:endParaRPr lang="en-GB" sz="2400" dirty="0" smtClean="0">
              <a:latin typeface="Arial" panose="020B0604020202020204" pitchFamily="34" charset="0"/>
              <a:cs typeface="Arial" panose="020B0604020202020204" pitchFamily="34" charset="0"/>
            </a:endParaRPr>
          </a:p>
        </p:txBody>
      </p:sp>
      <p:sp>
        <p:nvSpPr>
          <p:cNvPr id="4" name="CuadroTexto 3"/>
          <p:cNvSpPr txBox="1"/>
          <p:nvPr/>
        </p:nvSpPr>
        <p:spPr>
          <a:xfrm>
            <a:off x="2925779" y="61984"/>
            <a:ext cx="9518966" cy="769441"/>
          </a:xfrm>
          <a:prstGeom prst="rect">
            <a:avLst/>
          </a:prstGeom>
          <a:noFill/>
        </p:spPr>
        <p:txBody>
          <a:bodyPr wrap="square" rtlCol="0">
            <a:spAutoFit/>
          </a:bodyPr>
          <a:lstStyle/>
          <a:p>
            <a:r>
              <a:rPr lang="en-GB" sz="4400" dirty="0" smtClean="0">
                <a:latin typeface="Arial" panose="020B0604020202020204" pitchFamily="34" charset="0"/>
                <a:cs typeface="Arial" panose="020B0604020202020204" pitchFamily="34" charset="0"/>
              </a:rPr>
              <a:t>Task Four: Check your work!</a:t>
            </a:r>
            <a:endParaRPr lang="en-GB" sz="44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950" y="4343335"/>
            <a:ext cx="2156660" cy="2514665"/>
          </a:xfrm>
          <a:prstGeom prst="rect">
            <a:avLst/>
          </a:prstGeom>
        </p:spPr>
      </p:pic>
    </p:spTree>
    <p:extLst>
      <p:ext uri="{BB962C8B-B14F-4D97-AF65-F5344CB8AC3E}">
        <p14:creationId xmlns:p14="http://schemas.microsoft.com/office/powerpoint/2010/main" val="22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0800" y="221674"/>
            <a:ext cx="9074727" cy="885232"/>
          </a:xfrm>
        </p:spPr>
        <p:txBody>
          <a:bodyPr>
            <a:normAutofit fontScale="90000"/>
          </a:bodyPr>
          <a:lstStyle/>
          <a:p>
            <a:r>
              <a:rPr lang="en-GB" dirty="0" smtClean="0">
                <a:latin typeface="Arial" panose="020B0604020202020204" pitchFamily="34" charset="0"/>
                <a:cs typeface="Arial" panose="020B0604020202020204" pitchFamily="34" charset="0"/>
              </a:rPr>
              <a:t>Math Class 3</a:t>
            </a:r>
            <a:endParaRPr lang="en-GB"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2871538" y="1909010"/>
            <a:ext cx="4973052" cy="4796589"/>
          </a:xfrm>
        </p:spPr>
        <p:txBody>
          <a:bodyPr>
            <a:normAutofit fontScale="92500" lnSpcReduction="10000"/>
          </a:bodyPr>
          <a:lstStyle/>
          <a:p>
            <a:endParaRPr lang="en-GB" sz="1600" i="1" cap="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cap="none" dirty="0" smtClean="0">
                <a:latin typeface="Arial" panose="020B0604020202020204" pitchFamily="34" charset="0"/>
                <a:cs typeface="Arial" panose="020B0604020202020204" pitchFamily="34" charset="0"/>
              </a:rPr>
              <a:t>We will be using this page today (page 4) “My Dream Playroom”</a:t>
            </a:r>
          </a:p>
          <a:p>
            <a:endParaRPr lang="en-GB" sz="2400" cap="none"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cap="none" dirty="0" smtClean="0">
                <a:latin typeface="Arial" panose="020B0604020202020204" pitchFamily="34" charset="0"/>
                <a:cs typeface="Arial" panose="020B0604020202020204" pitchFamily="34" charset="0"/>
              </a:rPr>
              <a:t>You need colours.  </a:t>
            </a:r>
          </a:p>
          <a:p>
            <a:pPr marL="342900" indent="-342900">
              <a:lnSpc>
                <a:spcPct val="150000"/>
              </a:lnSpc>
              <a:buFont typeface="Arial" panose="020B0604020202020204" pitchFamily="34" charset="0"/>
              <a:buChar char="•"/>
            </a:pPr>
            <a:r>
              <a:rPr lang="en-GB" sz="2400" cap="none" dirty="0">
                <a:latin typeface="Arial" panose="020B0604020202020204" pitchFamily="34" charset="0"/>
                <a:cs typeface="Arial" panose="020B0604020202020204" pitchFamily="34" charset="0"/>
              </a:rPr>
              <a:t>Y</a:t>
            </a:r>
            <a:r>
              <a:rPr lang="en-GB" sz="2400" cap="none" dirty="0" smtClean="0">
                <a:latin typeface="Arial" panose="020B0604020202020204" pitchFamily="34" charset="0"/>
                <a:cs typeface="Arial" panose="020B0604020202020204" pitchFamily="34" charset="0"/>
              </a:rPr>
              <a:t>ou need a pencil and your ruler.</a:t>
            </a:r>
          </a:p>
          <a:p>
            <a:pPr marL="342900" indent="-342900">
              <a:lnSpc>
                <a:spcPct val="150000"/>
              </a:lnSpc>
              <a:buFont typeface="Arial" panose="020B0604020202020204" pitchFamily="34" charset="0"/>
              <a:buChar char="•"/>
            </a:pPr>
            <a:r>
              <a:rPr lang="en-GB" sz="2400" cap="none" dirty="0">
                <a:latin typeface="Arial" panose="020B0604020202020204" pitchFamily="34" charset="0"/>
                <a:cs typeface="Arial" panose="020B0604020202020204" pitchFamily="34" charset="0"/>
              </a:rPr>
              <a:t>Y</a:t>
            </a:r>
            <a:r>
              <a:rPr lang="en-GB" sz="2400" cap="none" dirty="0" smtClean="0">
                <a:latin typeface="Arial" panose="020B0604020202020204" pitchFamily="34" charset="0"/>
                <a:cs typeface="Arial" panose="020B0604020202020204" pitchFamily="34" charset="0"/>
              </a:rPr>
              <a:t>ou might want your notebook to review perimeter and area.</a:t>
            </a:r>
            <a:endParaRPr lang="en-GB" sz="2400" cap="none"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srcRect l="22135" t="24397" r="21888" b="9594"/>
          <a:stretch/>
        </p:blipFill>
        <p:spPr>
          <a:xfrm>
            <a:off x="7665194" y="2486526"/>
            <a:ext cx="4476334" cy="2967790"/>
          </a:xfrm>
          <a:prstGeom prst="rect">
            <a:avLst/>
          </a:prstGeom>
        </p:spPr>
      </p:pic>
      <p:sp>
        <p:nvSpPr>
          <p:cNvPr id="6" name="Rectángulo 5"/>
          <p:cNvSpPr/>
          <p:nvPr/>
        </p:nvSpPr>
        <p:spPr>
          <a:xfrm>
            <a:off x="2871538" y="1046293"/>
            <a:ext cx="9074727"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This class we will be continuing our dream bedroom project.  You need the document “creating my dream bedroom” printed. </a:t>
            </a:r>
            <a:r>
              <a:rPr lang="en-GB" i="1" dirty="0">
                <a:latin typeface="Arial" panose="020B0604020202020204" pitchFamily="34" charset="0"/>
                <a:cs typeface="Arial" panose="020B0604020202020204" pitchFamily="34" charset="0"/>
              </a:rPr>
              <a:t>(If you do not have a printer you can copy/draw into your notebook or on a paper.) </a:t>
            </a:r>
          </a:p>
        </p:txBody>
      </p:sp>
    </p:spTree>
    <p:extLst>
      <p:ext uri="{BB962C8B-B14F-4D97-AF65-F5344CB8AC3E}">
        <p14:creationId xmlns:p14="http://schemas.microsoft.com/office/powerpoint/2010/main" val="50844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790" y="61984"/>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1</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1" y="831425"/>
            <a:ext cx="10912589" cy="1959901"/>
          </a:xfrm>
        </p:spPr>
        <p:txBody>
          <a:bodyPr>
            <a:normAutofit/>
          </a:bodyPr>
          <a:lstStyle/>
          <a:p>
            <a:r>
              <a:rPr lang="en-GB" sz="1800" dirty="0" smtClean="0">
                <a:latin typeface="Arial" panose="020B0604020202020204" pitchFamily="34" charset="0"/>
                <a:cs typeface="Arial" panose="020B0604020202020204" pitchFamily="34" charset="0"/>
              </a:rPr>
              <a:t>Go to page 4 of your project. Today you will be finding the length and area of your playroom. </a:t>
            </a:r>
            <a:endParaRPr lang="en-GB" sz="1800"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Read the instructions in the boxes carefully. In the first box you have been given the perimeter, and the width of one side. You need to find the length. Remember that your playroom is a </a:t>
            </a:r>
            <a:r>
              <a:rPr lang="en-GB" b="1" dirty="0" smtClean="0">
                <a:latin typeface="Arial" panose="020B0604020202020204" pitchFamily="34" charset="0"/>
                <a:cs typeface="Arial" panose="020B0604020202020204" pitchFamily="34" charset="0"/>
              </a:rPr>
              <a:t>rectangle</a:t>
            </a:r>
            <a:r>
              <a:rPr lang="en-GB" dirty="0" smtClean="0">
                <a:latin typeface="Arial" panose="020B0604020202020204" pitchFamily="34" charset="0"/>
                <a:cs typeface="Arial" panose="020B0604020202020204" pitchFamily="34" charset="0"/>
              </a:rPr>
              <a:t> shape, and </a:t>
            </a:r>
            <a:r>
              <a:rPr lang="en-GB" b="1" dirty="0" smtClean="0">
                <a:latin typeface="Arial" panose="020B0604020202020204" pitchFamily="34" charset="0"/>
                <a:cs typeface="Arial" panose="020B0604020202020204" pitchFamily="34" charset="0"/>
              </a:rPr>
              <a:t>has FOUR sides</a:t>
            </a:r>
            <a:r>
              <a:rPr lang="en-GB" dirty="0" smtClean="0">
                <a:latin typeface="Arial" panose="020B0604020202020204" pitchFamily="34" charset="0"/>
                <a:cs typeface="Arial" panose="020B0604020202020204" pitchFamily="34" charset="0"/>
              </a:rPr>
              <a:t>. Once you have found the length, find the area of your playroom in the next box. </a:t>
            </a:r>
          </a:p>
          <a:p>
            <a:endParaRPr lang="en-GB" sz="1600"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CuadroTexto 3"/>
          <p:cNvSpPr txBox="1"/>
          <p:nvPr/>
        </p:nvSpPr>
        <p:spPr>
          <a:xfrm>
            <a:off x="2486527" y="61984"/>
            <a:ext cx="9408694" cy="646331"/>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Task One: Finding the Length and Area</a:t>
            </a:r>
            <a:endParaRPr lang="en-GB" sz="36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srcRect l="23044" t="71719" r="25069" b="10407"/>
          <a:stretch/>
        </p:blipFill>
        <p:spPr>
          <a:xfrm>
            <a:off x="982629" y="2712498"/>
            <a:ext cx="10837493" cy="2629523"/>
          </a:xfrm>
          <a:prstGeom prst="rect">
            <a:avLst/>
          </a:prstGeom>
        </p:spPr>
      </p:pic>
      <p:sp>
        <p:nvSpPr>
          <p:cNvPr id="7" name="Rectángulo 6"/>
          <p:cNvSpPr/>
          <p:nvPr/>
        </p:nvSpPr>
        <p:spPr>
          <a:xfrm>
            <a:off x="982629" y="5342021"/>
            <a:ext cx="10837493" cy="1323439"/>
          </a:xfrm>
          <a:prstGeom prst="rect">
            <a:avLst/>
          </a:prstGeom>
        </p:spPr>
        <p:txBody>
          <a:bodyPr wrap="square">
            <a:spAutoFit/>
          </a:bodyPr>
          <a:lstStyle/>
          <a:p>
            <a:r>
              <a:rPr lang="en-GB" sz="2000" b="1" dirty="0">
                <a:solidFill>
                  <a:srgbClr val="FF0000"/>
                </a:solidFill>
                <a:latin typeface="Arial" panose="020B0604020202020204" pitchFamily="34" charset="0"/>
                <a:cs typeface="Arial" panose="020B0604020202020204" pitchFamily="34" charset="0"/>
              </a:rPr>
              <a:t>FINISHED? </a:t>
            </a:r>
            <a:r>
              <a:rPr lang="en-GB" sz="2000" b="1" dirty="0">
                <a:latin typeface="Arial" panose="020B0604020202020204" pitchFamily="34" charset="0"/>
                <a:cs typeface="Arial" panose="020B0604020202020204" pitchFamily="34" charset="0"/>
              </a:rPr>
              <a:t>Have you checked you used the correct formula for area and perimeter?</a:t>
            </a:r>
          </a:p>
          <a:p>
            <a:pPr algn="ctr"/>
            <a:r>
              <a:rPr lang="en-GB" sz="2000" b="1" u="sng" dirty="0">
                <a:solidFill>
                  <a:srgbClr val="FFC000"/>
                </a:solidFill>
                <a:latin typeface="Arial" panose="020B0604020202020204" pitchFamily="34" charset="0"/>
                <a:cs typeface="Arial" panose="020B0604020202020204" pitchFamily="34" charset="0"/>
              </a:rPr>
              <a:t>P = L + L + W + W  </a:t>
            </a:r>
            <a:r>
              <a:rPr lang="en-GB" sz="2000" dirty="0" smtClean="0">
                <a:solidFill>
                  <a:srgbClr val="0070C0"/>
                </a:solidFill>
                <a:latin typeface="Arial" panose="020B0604020202020204" pitchFamily="34" charset="0"/>
                <a:cs typeface="Arial" panose="020B0604020202020204" pitchFamily="34" charset="0"/>
              </a:rPr>
              <a:t>You will have to do the opposite to find the missing lengt</a:t>
            </a:r>
            <a:r>
              <a:rPr lang="en-GB" sz="2000" dirty="0">
                <a:solidFill>
                  <a:srgbClr val="0070C0"/>
                </a:solidFill>
                <a:latin typeface="Arial" panose="020B0604020202020204" pitchFamily="34" charset="0"/>
                <a:cs typeface="Arial" panose="020B0604020202020204" pitchFamily="34" charset="0"/>
              </a:rPr>
              <a:t>h</a:t>
            </a:r>
            <a:r>
              <a:rPr lang="en-GB" sz="2000" b="1" u="sng" dirty="0" smtClean="0">
                <a:solidFill>
                  <a:srgbClr val="FFC000"/>
                </a:solidFill>
                <a:latin typeface="Arial" panose="020B0604020202020204" pitchFamily="34" charset="0"/>
                <a:cs typeface="Arial" panose="020B0604020202020204" pitchFamily="34" charset="0"/>
              </a:rPr>
              <a:t> </a:t>
            </a:r>
          </a:p>
          <a:p>
            <a:pPr algn="ctr"/>
            <a:r>
              <a:rPr lang="en-GB" sz="2000" b="1" u="sng" dirty="0" smtClean="0">
                <a:solidFill>
                  <a:srgbClr val="FFC000"/>
                </a:solidFill>
                <a:latin typeface="Arial" panose="020B0604020202020204" pitchFamily="34" charset="0"/>
                <a:cs typeface="Arial" panose="020B0604020202020204" pitchFamily="34" charset="0"/>
              </a:rPr>
              <a:t> </a:t>
            </a:r>
            <a:r>
              <a:rPr lang="en-GB" sz="2000" b="1" u="sng" dirty="0">
                <a:solidFill>
                  <a:srgbClr val="FFC000"/>
                </a:solidFill>
                <a:latin typeface="Arial" panose="020B0604020202020204" pitchFamily="34" charset="0"/>
                <a:cs typeface="Arial" panose="020B0604020202020204" pitchFamily="34" charset="0"/>
              </a:rPr>
              <a:t>A = L x W </a:t>
            </a:r>
          </a:p>
          <a:p>
            <a:pPr algn="ctr"/>
            <a:r>
              <a:rPr lang="en-GB" sz="2000" b="1" dirty="0">
                <a:solidFill>
                  <a:srgbClr val="FF0000"/>
                </a:solidFill>
                <a:latin typeface="Arial" panose="020B0604020202020204" pitchFamily="34" charset="0"/>
                <a:cs typeface="Arial" panose="020B0604020202020204" pitchFamily="34" charset="0"/>
              </a:rPr>
              <a:t>Have you remembered your units of </a:t>
            </a:r>
            <a:r>
              <a:rPr lang="en-GB" sz="2000" b="1" dirty="0" smtClean="0">
                <a:solidFill>
                  <a:srgbClr val="FF0000"/>
                </a:solidFill>
                <a:latin typeface="Arial" panose="020B0604020202020204" pitchFamily="34" charset="0"/>
                <a:cs typeface="Arial" panose="020B0604020202020204" pitchFamily="34" charset="0"/>
              </a:rPr>
              <a:t>measurement and/or the squared symbol? </a:t>
            </a:r>
            <a:endParaRPr lang="en-GB"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224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790" y="61984"/>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2</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0" y="831424"/>
            <a:ext cx="4583981" cy="5890217"/>
          </a:xfrm>
        </p:spPr>
        <p:txBody>
          <a:bodyPr>
            <a:normAutofit/>
          </a:bodyPr>
          <a:lstStyle/>
          <a:p>
            <a:r>
              <a:rPr lang="en-GB" dirty="0" smtClean="0">
                <a:latin typeface="Arial" panose="020B0604020202020204" pitchFamily="34" charset="0"/>
                <a:cs typeface="Arial" panose="020B0604020202020204" pitchFamily="34" charset="0"/>
              </a:rPr>
              <a:t>Stay on page 4 of your project. Today you are going to be decorating your playroom. Your playroom can be inside or outside, it is up to you! </a:t>
            </a:r>
          </a:p>
          <a:p>
            <a:r>
              <a:rPr lang="en-GB" dirty="0" smtClean="0">
                <a:latin typeface="Arial" panose="020B0604020202020204" pitchFamily="34" charset="0"/>
                <a:cs typeface="Arial" panose="020B0604020202020204" pitchFamily="34" charset="0"/>
              </a:rPr>
              <a:t>Fill it with your favourite things, </a:t>
            </a:r>
            <a:r>
              <a:rPr lang="en-GB" dirty="0">
                <a:latin typeface="Arial" panose="020B0604020202020204" pitchFamily="34" charset="0"/>
                <a:cs typeface="Arial" panose="020B0604020202020204" pitchFamily="34" charset="0"/>
              </a:rPr>
              <a:t>l</a:t>
            </a:r>
            <a:r>
              <a:rPr lang="en-GB" dirty="0" smtClean="0">
                <a:latin typeface="Arial" panose="020B0604020202020204" pitchFamily="34" charset="0"/>
                <a:cs typeface="Arial" panose="020B0604020202020204" pitchFamily="34" charset="0"/>
              </a:rPr>
              <a:t>et </a:t>
            </a:r>
            <a:r>
              <a:rPr lang="en-GB" dirty="0">
                <a:latin typeface="Arial" panose="020B0604020202020204" pitchFamily="34" charset="0"/>
                <a:cs typeface="Arial" panose="020B0604020202020204" pitchFamily="34" charset="0"/>
              </a:rPr>
              <a:t>your imagination run wild…</a:t>
            </a:r>
            <a:r>
              <a:rPr lang="en-GB" i="1" dirty="0">
                <a:latin typeface="Arial" panose="020B0604020202020204" pitchFamily="34" charset="0"/>
                <a:cs typeface="Arial" panose="020B0604020202020204" pitchFamily="34" charset="0"/>
              </a:rPr>
              <a:t> A </a:t>
            </a:r>
            <a:r>
              <a:rPr lang="en-GB" i="1" dirty="0" smtClean="0">
                <a:latin typeface="Arial" panose="020B0604020202020204" pitchFamily="34" charset="0"/>
                <a:cs typeface="Arial" panose="020B0604020202020204" pitchFamily="34" charset="0"/>
              </a:rPr>
              <a:t>football pitch? A swimming pool? Horses and a horse riding rink?  It’s your playroom, go wild! </a:t>
            </a:r>
            <a:r>
              <a:rPr lang="en-GB" b="1" dirty="0" smtClean="0">
                <a:latin typeface="Arial" panose="020B0604020202020204" pitchFamily="34" charset="0"/>
                <a:cs typeface="Arial" panose="020B0604020202020204" pitchFamily="34" charset="0"/>
              </a:rPr>
              <a:t>Draw</a:t>
            </a:r>
            <a:r>
              <a:rPr lang="en-GB" b="1" dirty="0">
                <a:latin typeface="Arial" panose="020B0604020202020204" pitchFamily="34" charset="0"/>
                <a:cs typeface="Arial" panose="020B0604020202020204" pitchFamily="34" charset="0"/>
              </a:rPr>
              <a:t>, colour and explain what the objects in your room are. </a:t>
            </a:r>
            <a:endParaRPr lang="en-GB" b="1" dirty="0" smtClean="0">
              <a:latin typeface="Arial" panose="020B0604020202020204" pitchFamily="34" charset="0"/>
              <a:cs typeface="Arial" panose="020B0604020202020204" pitchFamily="34" charset="0"/>
            </a:endParaRPr>
          </a:p>
          <a:p>
            <a:r>
              <a:rPr lang="en-GB" b="1" dirty="0">
                <a:solidFill>
                  <a:srgbClr val="FF0000"/>
                </a:solidFill>
                <a:latin typeface="Arial" panose="020B0604020202020204" pitchFamily="34" charset="0"/>
                <a:cs typeface="Arial" panose="020B0604020202020204" pitchFamily="34" charset="0"/>
              </a:rPr>
              <a:t>You must have at least 1 object that is a square, and one that is a rectangle. Everything else is up to you! </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CuadroTexto 3"/>
          <p:cNvSpPr txBox="1"/>
          <p:nvPr/>
        </p:nvSpPr>
        <p:spPr>
          <a:xfrm>
            <a:off x="2486527" y="61984"/>
            <a:ext cx="9408694" cy="646331"/>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Task Two: Decorating your Playroom</a:t>
            </a:r>
            <a:endParaRPr lang="en-GB" sz="36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2"/>
          <a:srcRect l="22506" t="25274" r="23245" b="28016"/>
          <a:stretch/>
        </p:blipFill>
        <p:spPr>
          <a:xfrm>
            <a:off x="5566611" y="831424"/>
            <a:ext cx="6328610" cy="4638934"/>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199" y="1905000"/>
            <a:ext cx="2598821" cy="2806726"/>
          </a:xfrm>
          <a:prstGeom prst="rect">
            <a:avLst/>
          </a:prstGeom>
        </p:spPr>
      </p:pic>
      <p:sp>
        <p:nvSpPr>
          <p:cNvPr id="10" name="CuadroTexto 9"/>
          <p:cNvSpPr txBox="1"/>
          <p:nvPr/>
        </p:nvSpPr>
        <p:spPr>
          <a:xfrm>
            <a:off x="7363326" y="2165684"/>
            <a:ext cx="1892969" cy="1323439"/>
          </a:xfrm>
          <a:prstGeom prst="rect">
            <a:avLst/>
          </a:prstGeom>
          <a:noFill/>
        </p:spPr>
        <p:txBody>
          <a:bodyPr wrap="square" rtlCol="0">
            <a:spAutoFit/>
          </a:bodyPr>
          <a:lstStyle/>
          <a:p>
            <a:r>
              <a:rPr lang="en-GB" sz="2000" dirty="0" smtClean="0">
                <a:solidFill>
                  <a:srgbClr val="0070C0"/>
                </a:solidFill>
                <a:latin typeface="Ink Free" panose="03080402000500000000" pitchFamily="66" charset="0"/>
              </a:rPr>
              <a:t>I will have a jacuzzi to relax in with my friends</a:t>
            </a:r>
            <a:endParaRPr lang="en-GB" sz="2000" dirty="0">
              <a:solidFill>
                <a:srgbClr val="0070C0"/>
              </a:solidFill>
              <a:latin typeface="Ink Free" panose="03080402000500000000" pitchFamily="66" charset="0"/>
            </a:endParaRPr>
          </a:p>
        </p:txBody>
      </p:sp>
      <p:cxnSp>
        <p:nvCxnSpPr>
          <p:cNvPr id="12" name="Conector recto de flecha 11"/>
          <p:cNvCxnSpPr/>
          <p:nvPr/>
        </p:nvCxnSpPr>
        <p:spPr>
          <a:xfrm flipV="1">
            <a:off x="4652211" y="3769895"/>
            <a:ext cx="3400926" cy="9418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31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632" y="0"/>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3</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2" y="923331"/>
            <a:ext cx="10551642" cy="5699280"/>
          </a:xfrm>
        </p:spPr>
        <p:txBody>
          <a:bodyPr>
            <a:normAutofit/>
          </a:bodyPr>
          <a:lstStyle/>
          <a:p>
            <a:r>
              <a:rPr lang="en-GB" sz="2600" dirty="0" smtClean="0">
                <a:solidFill>
                  <a:schemeClr val="tx1"/>
                </a:solidFill>
                <a:latin typeface="Arial" panose="020B0604020202020204" pitchFamily="34" charset="0"/>
                <a:cs typeface="Arial" panose="020B0604020202020204" pitchFamily="34" charset="0"/>
              </a:rPr>
              <a:t>Today you completed page 4 of your Dream Bedroom Project. </a:t>
            </a:r>
          </a:p>
          <a:p>
            <a:r>
              <a:rPr lang="en-GB" sz="2600" dirty="0" smtClean="0">
                <a:solidFill>
                  <a:schemeClr val="tx1"/>
                </a:solidFill>
                <a:latin typeface="Arial" panose="020B0604020202020204" pitchFamily="34" charset="0"/>
                <a:cs typeface="Arial" panose="020B0604020202020204" pitchFamily="34" charset="0"/>
              </a:rPr>
              <a:t>Look at your metacognition chart, and the strategies your chose. Did you use those strategies today? </a:t>
            </a:r>
            <a:r>
              <a:rPr lang="en-GB" sz="2600" u="sng" dirty="0" smtClean="0">
                <a:solidFill>
                  <a:schemeClr val="tx1"/>
                </a:solidFill>
                <a:latin typeface="Arial" panose="020B0604020202020204" pitchFamily="34" charset="0"/>
                <a:cs typeface="Arial" panose="020B0604020202020204" pitchFamily="34" charset="0"/>
              </a:rPr>
              <a:t>Why/why not?</a:t>
            </a:r>
          </a:p>
          <a:p>
            <a:pPr marL="0" indent="0">
              <a:buNone/>
            </a:pPr>
            <a:r>
              <a:rPr lang="en-GB" sz="2600" dirty="0" smtClean="0">
                <a:solidFill>
                  <a:srgbClr val="FF0000"/>
                </a:solidFill>
                <a:latin typeface="Arial" panose="020B0604020202020204" pitchFamily="34" charset="0"/>
                <a:cs typeface="Arial" panose="020B0604020202020204" pitchFamily="34" charset="0"/>
              </a:rPr>
              <a:t>Check your work, did you use the units of measurement, did you check your math, did you colour and label all the objects in your playroom? </a:t>
            </a:r>
            <a:endParaRPr lang="en-GB" sz="2600" dirty="0" smtClean="0">
              <a:solidFill>
                <a:schemeClr val="tx1"/>
              </a:solidFill>
              <a:latin typeface="Arial" panose="020B0604020202020204" pitchFamily="34" charset="0"/>
              <a:cs typeface="Arial" panose="020B0604020202020204" pitchFamily="34" charset="0"/>
            </a:endParaRPr>
          </a:p>
          <a:p>
            <a:pPr marL="0" indent="0" algn="ctr">
              <a:buNone/>
            </a:pPr>
            <a:r>
              <a:rPr lang="en-GB" sz="2800" dirty="0" smtClean="0">
                <a:solidFill>
                  <a:schemeClr val="tx1"/>
                </a:solidFill>
                <a:latin typeface="Arial" panose="020B0604020202020204" pitchFamily="34" charset="0"/>
                <a:cs typeface="Arial" panose="020B0604020202020204" pitchFamily="34" charset="0"/>
              </a:rPr>
              <a:t>Keep your project in a safe place. We will continue working on it tomorrow! </a:t>
            </a:r>
          </a:p>
          <a:p>
            <a:pPr marL="0" indent="0">
              <a:buNone/>
            </a:pPr>
            <a:endParaRPr lang="en-GB" sz="2600" dirty="0" smtClean="0">
              <a:solidFill>
                <a:schemeClr val="tx1"/>
              </a:solidFill>
              <a:latin typeface="Arial" panose="020B0604020202020204" pitchFamily="34" charset="0"/>
              <a:cs typeface="Arial" panose="020B0604020202020204" pitchFamily="34" charset="0"/>
            </a:endParaRPr>
          </a:p>
          <a:p>
            <a:pPr marL="0" indent="0">
              <a:buNone/>
            </a:pPr>
            <a:endParaRPr lang="en-GB" sz="2600" b="1" dirty="0">
              <a:solidFill>
                <a:srgbClr val="FF0000"/>
              </a:solidFill>
              <a:latin typeface="Arial" panose="020B0604020202020204" pitchFamily="34" charset="0"/>
              <a:cs typeface="Arial" panose="020B0604020202020204" pitchFamily="34" charset="0"/>
            </a:endParaRPr>
          </a:p>
          <a:p>
            <a:pPr marL="0" indent="0">
              <a:buNone/>
            </a:pPr>
            <a:endParaRPr lang="en-GB" sz="2400" dirty="0" smtClean="0">
              <a:latin typeface="Arial" panose="020B0604020202020204" pitchFamily="34" charset="0"/>
              <a:cs typeface="Arial" panose="020B0604020202020204" pitchFamily="34" charset="0"/>
            </a:endParaRPr>
          </a:p>
        </p:txBody>
      </p:sp>
      <p:sp>
        <p:nvSpPr>
          <p:cNvPr id="4" name="CuadroTexto 3"/>
          <p:cNvSpPr txBox="1"/>
          <p:nvPr/>
        </p:nvSpPr>
        <p:spPr>
          <a:xfrm>
            <a:off x="2925779" y="61984"/>
            <a:ext cx="9518966" cy="769441"/>
          </a:xfrm>
          <a:prstGeom prst="rect">
            <a:avLst/>
          </a:prstGeom>
          <a:noFill/>
        </p:spPr>
        <p:txBody>
          <a:bodyPr wrap="square" rtlCol="0">
            <a:spAutoFit/>
          </a:bodyPr>
          <a:lstStyle/>
          <a:p>
            <a:r>
              <a:rPr lang="en-GB" sz="4400" dirty="0" smtClean="0">
                <a:latin typeface="Arial" panose="020B0604020202020204" pitchFamily="34" charset="0"/>
                <a:cs typeface="Arial" panose="020B0604020202020204" pitchFamily="34" charset="0"/>
              </a:rPr>
              <a:t>Task Three: Check your work!</a:t>
            </a:r>
            <a:endParaRPr lang="en-GB" sz="44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949" y="4402054"/>
            <a:ext cx="2479007" cy="2220557"/>
          </a:xfrm>
          <a:prstGeom prst="rect">
            <a:avLst/>
          </a:prstGeom>
        </p:spPr>
      </p:pic>
    </p:spTree>
    <p:extLst>
      <p:ext uri="{BB962C8B-B14F-4D97-AF65-F5344CB8AC3E}">
        <p14:creationId xmlns:p14="http://schemas.microsoft.com/office/powerpoint/2010/main" val="3749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0800" y="221674"/>
            <a:ext cx="9074727" cy="885232"/>
          </a:xfrm>
        </p:spPr>
        <p:txBody>
          <a:bodyPr>
            <a:normAutofit fontScale="90000"/>
          </a:bodyPr>
          <a:lstStyle/>
          <a:p>
            <a:r>
              <a:rPr lang="en-GB" dirty="0" smtClean="0">
                <a:latin typeface="Arial" panose="020B0604020202020204" pitchFamily="34" charset="0"/>
                <a:cs typeface="Arial" panose="020B0604020202020204" pitchFamily="34" charset="0"/>
              </a:rPr>
              <a:t>Math Class4</a:t>
            </a:r>
            <a:endParaRPr lang="en-GB"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2871538" y="1909010"/>
            <a:ext cx="4973052" cy="4796589"/>
          </a:xfrm>
        </p:spPr>
        <p:txBody>
          <a:bodyPr>
            <a:normAutofit fontScale="92500" lnSpcReduction="20000"/>
          </a:bodyPr>
          <a:lstStyle/>
          <a:p>
            <a:endParaRPr lang="en-GB" sz="1600" i="1" cap="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cap="none" dirty="0" smtClean="0">
                <a:latin typeface="Arial" panose="020B0604020202020204" pitchFamily="34" charset="0"/>
                <a:cs typeface="Arial" panose="020B0604020202020204" pitchFamily="34" charset="0"/>
              </a:rPr>
              <a:t>We will be using this page today (page 5) “The Objects in my Playroom”</a:t>
            </a:r>
          </a:p>
          <a:p>
            <a:endParaRPr lang="en-GB" sz="2400" cap="none"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cap="none" dirty="0" smtClean="0">
                <a:latin typeface="Arial" panose="020B0604020202020204" pitchFamily="34" charset="0"/>
                <a:cs typeface="Arial" panose="020B0604020202020204" pitchFamily="34" charset="0"/>
              </a:rPr>
              <a:t>You need colours.  </a:t>
            </a:r>
          </a:p>
          <a:p>
            <a:pPr marL="342900" indent="-342900">
              <a:lnSpc>
                <a:spcPct val="150000"/>
              </a:lnSpc>
              <a:buFont typeface="Arial" panose="020B0604020202020204" pitchFamily="34" charset="0"/>
              <a:buChar char="•"/>
            </a:pPr>
            <a:r>
              <a:rPr lang="en-GB" sz="2400" cap="none" dirty="0">
                <a:latin typeface="Arial" panose="020B0604020202020204" pitchFamily="34" charset="0"/>
                <a:cs typeface="Arial" panose="020B0604020202020204" pitchFamily="34" charset="0"/>
              </a:rPr>
              <a:t>Y</a:t>
            </a:r>
            <a:r>
              <a:rPr lang="en-GB" sz="2400" cap="none" dirty="0" smtClean="0">
                <a:latin typeface="Arial" panose="020B0604020202020204" pitchFamily="34" charset="0"/>
                <a:cs typeface="Arial" panose="020B0604020202020204" pitchFamily="34" charset="0"/>
              </a:rPr>
              <a:t>ou need a pencil and your ruler.</a:t>
            </a:r>
          </a:p>
          <a:p>
            <a:pPr marL="342900" indent="-342900">
              <a:lnSpc>
                <a:spcPct val="150000"/>
              </a:lnSpc>
              <a:buFont typeface="Arial" panose="020B0604020202020204" pitchFamily="34" charset="0"/>
              <a:buChar char="•"/>
            </a:pPr>
            <a:r>
              <a:rPr lang="en-GB" sz="2400" cap="none" dirty="0">
                <a:latin typeface="Arial" panose="020B0604020202020204" pitchFamily="34" charset="0"/>
                <a:cs typeface="Arial" panose="020B0604020202020204" pitchFamily="34" charset="0"/>
              </a:rPr>
              <a:t>Y</a:t>
            </a:r>
            <a:r>
              <a:rPr lang="en-GB" sz="2400" cap="none" dirty="0" smtClean="0">
                <a:latin typeface="Arial" panose="020B0604020202020204" pitchFamily="34" charset="0"/>
                <a:cs typeface="Arial" panose="020B0604020202020204" pitchFamily="34" charset="0"/>
              </a:rPr>
              <a:t>ou might want your notebook to review perimeter and area.</a:t>
            </a:r>
            <a:endParaRPr lang="en-GB" sz="2400" cap="none" dirty="0">
              <a:latin typeface="Arial" panose="020B0604020202020204" pitchFamily="34" charset="0"/>
              <a:cs typeface="Arial" panose="020B0604020202020204" pitchFamily="34" charset="0"/>
            </a:endParaRPr>
          </a:p>
        </p:txBody>
      </p:sp>
      <p:sp>
        <p:nvSpPr>
          <p:cNvPr id="6" name="Rectángulo 5"/>
          <p:cNvSpPr/>
          <p:nvPr/>
        </p:nvSpPr>
        <p:spPr>
          <a:xfrm>
            <a:off x="2871538" y="1046293"/>
            <a:ext cx="9074727"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This class we will be continuing our dream bedroom project.  You need the document “creating my dream bedroom” printed. </a:t>
            </a:r>
            <a:r>
              <a:rPr lang="en-GB" i="1" dirty="0">
                <a:latin typeface="Arial" panose="020B0604020202020204" pitchFamily="34" charset="0"/>
                <a:cs typeface="Arial" panose="020B0604020202020204" pitchFamily="34" charset="0"/>
              </a:rPr>
              <a:t>(If you do not have a printer you can copy/draw into your notebook or on a paper.) </a:t>
            </a:r>
          </a:p>
        </p:txBody>
      </p:sp>
      <p:pic>
        <p:nvPicPr>
          <p:cNvPr id="7" name="Imagen 6"/>
          <p:cNvPicPr>
            <a:picLocks noChangeAspect="1"/>
          </p:cNvPicPr>
          <p:nvPr/>
        </p:nvPicPr>
        <p:blipFill rotWithShape="1">
          <a:blip r:embed="rId2"/>
          <a:srcRect l="22752" t="25274" r="23738" b="12006"/>
          <a:stretch/>
        </p:blipFill>
        <p:spPr>
          <a:xfrm>
            <a:off x="7382755" y="2550694"/>
            <a:ext cx="4809245" cy="3169227"/>
          </a:xfrm>
          <a:prstGeom prst="rect">
            <a:avLst/>
          </a:prstGeom>
        </p:spPr>
      </p:pic>
    </p:spTree>
    <p:extLst>
      <p:ext uri="{BB962C8B-B14F-4D97-AF65-F5344CB8AC3E}">
        <p14:creationId xmlns:p14="http://schemas.microsoft.com/office/powerpoint/2010/main" val="243516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790" y="61984"/>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1</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2" y="923331"/>
            <a:ext cx="3878126" cy="5699280"/>
          </a:xfrm>
        </p:spPr>
        <p:txBody>
          <a:bodyPr>
            <a:normAutofit lnSpcReduction="10000"/>
          </a:bodyPr>
          <a:lstStyle/>
          <a:p>
            <a:r>
              <a:rPr lang="en-GB" sz="2400" dirty="0" smtClean="0">
                <a:latin typeface="Arial" panose="020B0604020202020204" pitchFamily="34" charset="0"/>
                <a:cs typeface="Arial" panose="020B0604020202020204" pitchFamily="34" charset="0"/>
              </a:rPr>
              <a:t>Go to page 5 of your project “The Objects in My Playroom” and look at the first column</a:t>
            </a:r>
          </a:p>
          <a:p>
            <a:r>
              <a:rPr lang="en-GB" sz="2400" dirty="0" smtClean="0">
                <a:latin typeface="Arial" panose="020B0604020202020204" pitchFamily="34" charset="0"/>
                <a:cs typeface="Arial" panose="020B0604020202020204" pitchFamily="34" charset="0"/>
              </a:rPr>
              <a:t>Choose 2 objects from your playroom (page 4) One must be a rectangle, and one must be a square. </a:t>
            </a:r>
          </a:p>
          <a:p>
            <a:r>
              <a:rPr lang="en-GB" sz="2400" dirty="0" smtClean="0">
                <a:latin typeface="Arial" panose="020B0604020202020204" pitchFamily="34" charset="0"/>
                <a:cs typeface="Arial" panose="020B0604020202020204" pitchFamily="34" charset="0"/>
              </a:rPr>
              <a:t>Write what the objects are and draw them in the space provided. </a:t>
            </a:r>
          </a:p>
          <a:p>
            <a:pPr marL="0" indent="0">
              <a:buNone/>
            </a:pPr>
            <a:r>
              <a:rPr lang="en-GB" sz="2400" i="1" dirty="0" smtClean="0">
                <a:latin typeface="Arial" panose="020B0604020202020204" pitchFamily="34" charset="0"/>
                <a:cs typeface="Arial" panose="020B0604020202020204" pitchFamily="34" charset="0"/>
              </a:rPr>
              <a:t>Look at the example provided. </a:t>
            </a:r>
          </a:p>
        </p:txBody>
      </p:sp>
      <p:sp>
        <p:nvSpPr>
          <p:cNvPr id="4" name="CuadroTexto 3"/>
          <p:cNvSpPr txBox="1"/>
          <p:nvPr/>
        </p:nvSpPr>
        <p:spPr>
          <a:xfrm>
            <a:off x="2486526" y="61984"/>
            <a:ext cx="9958219" cy="769441"/>
          </a:xfrm>
          <a:prstGeom prst="rect">
            <a:avLst/>
          </a:prstGeom>
          <a:noFill/>
        </p:spPr>
        <p:txBody>
          <a:bodyPr wrap="square" rtlCol="0">
            <a:spAutoFit/>
          </a:bodyPr>
          <a:lstStyle/>
          <a:p>
            <a:r>
              <a:rPr lang="en-GB" sz="4400" dirty="0" smtClean="0">
                <a:latin typeface="Arial" panose="020B0604020202020204" pitchFamily="34" charset="0"/>
                <a:cs typeface="Arial" panose="020B0604020202020204" pitchFamily="34" charset="0"/>
              </a:rPr>
              <a:t>Task One: The Objects in your Room</a:t>
            </a:r>
            <a:endParaRPr lang="en-GB" sz="4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srcRect l="22752" t="25274" r="23738" b="12006"/>
          <a:stretch/>
        </p:blipFill>
        <p:spPr>
          <a:xfrm>
            <a:off x="5017843" y="1352450"/>
            <a:ext cx="6738513" cy="4440588"/>
          </a:xfrm>
          <a:prstGeom prst="rect">
            <a:avLst/>
          </a:prstGeom>
        </p:spPr>
      </p:pic>
      <p:sp>
        <p:nvSpPr>
          <p:cNvPr id="11" name="CuadroTexto 10"/>
          <p:cNvSpPr txBox="1"/>
          <p:nvPr/>
        </p:nvSpPr>
        <p:spPr>
          <a:xfrm>
            <a:off x="5197642" y="4386348"/>
            <a:ext cx="1828800" cy="369332"/>
          </a:xfrm>
          <a:prstGeom prst="rect">
            <a:avLst/>
          </a:prstGeom>
          <a:solidFill>
            <a:schemeClr val="bg1"/>
          </a:solidFill>
        </p:spPr>
        <p:txBody>
          <a:bodyPr wrap="square" rtlCol="0">
            <a:spAutoFit/>
          </a:bodyPr>
          <a:lstStyle/>
          <a:p>
            <a:r>
              <a:rPr lang="en-GB" b="1" dirty="0" smtClean="0">
                <a:solidFill>
                  <a:srgbClr val="0070C0"/>
                </a:solidFill>
                <a:latin typeface="Ink Free" panose="03080402000500000000" pitchFamily="66" charset="0"/>
              </a:rPr>
              <a:t>A swimming pool</a:t>
            </a:r>
            <a:endParaRPr lang="en-GB" b="1" dirty="0">
              <a:solidFill>
                <a:srgbClr val="0070C0"/>
              </a:solidFill>
              <a:latin typeface="Ink Free" panose="03080402000500000000" pitchFamily="66" charset="0"/>
            </a:endParaRPr>
          </a:p>
        </p:txBody>
      </p:sp>
      <p:pic>
        <p:nvPicPr>
          <p:cNvPr id="12" name="Imagen 11"/>
          <p:cNvPicPr>
            <a:picLocks noChangeAspect="1"/>
          </p:cNvPicPr>
          <p:nvPr/>
        </p:nvPicPr>
        <p:blipFill rotWithShape="1">
          <a:blip r:embed="rId3"/>
          <a:srcRect l="62946" t="17817" r="16833" b="59156"/>
          <a:stretch/>
        </p:blipFill>
        <p:spPr>
          <a:xfrm>
            <a:off x="5017843" y="4643908"/>
            <a:ext cx="1941924" cy="1037358"/>
          </a:xfrm>
          <a:prstGeom prst="rect">
            <a:avLst/>
          </a:prstGeom>
        </p:spPr>
      </p:pic>
      <p:pic>
        <p:nvPicPr>
          <p:cNvPr id="14" name="Imagen 13"/>
          <p:cNvPicPr>
            <a:picLocks noChangeAspect="1"/>
          </p:cNvPicPr>
          <p:nvPr/>
        </p:nvPicPr>
        <p:blipFill rotWithShape="1">
          <a:blip r:embed="rId4"/>
          <a:srcRect l="60480" t="16064" r="6600" b="47094"/>
          <a:stretch/>
        </p:blipFill>
        <p:spPr>
          <a:xfrm>
            <a:off x="5248834" y="2964336"/>
            <a:ext cx="1613292" cy="1015105"/>
          </a:xfrm>
          <a:prstGeom prst="rect">
            <a:avLst/>
          </a:prstGeom>
        </p:spPr>
      </p:pic>
      <p:sp>
        <p:nvSpPr>
          <p:cNvPr id="16" name="CuadroTexto 15"/>
          <p:cNvSpPr txBox="1"/>
          <p:nvPr/>
        </p:nvSpPr>
        <p:spPr>
          <a:xfrm>
            <a:off x="5197642" y="2610060"/>
            <a:ext cx="1498433" cy="369332"/>
          </a:xfrm>
          <a:prstGeom prst="rect">
            <a:avLst/>
          </a:prstGeom>
          <a:solidFill>
            <a:schemeClr val="bg1"/>
          </a:solidFill>
        </p:spPr>
        <p:txBody>
          <a:bodyPr wrap="square" rtlCol="0">
            <a:spAutoFit/>
          </a:bodyPr>
          <a:lstStyle/>
          <a:p>
            <a:r>
              <a:rPr lang="en-GB" b="1" dirty="0" smtClean="0">
                <a:solidFill>
                  <a:srgbClr val="0070C0"/>
                </a:solidFill>
                <a:latin typeface="Ink Free" panose="03080402000500000000" pitchFamily="66" charset="0"/>
              </a:rPr>
              <a:t>A sandpit</a:t>
            </a:r>
            <a:endParaRPr lang="en-GB" b="1" dirty="0">
              <a:solidFill>
                <a:srgbClr val="0070C0"/>
              </a:solidFill>
              <a:latin typeface="Ink Free" panose="03080402000500000000" pitchFamily="66" charset="0"/>
            </a:endParaRPr>
          </a:p>
        </p:txBody>
      </p:sp>
    </p:spTree>
    <p:extLst>
      <p:ext uri="{BB962C8B-B14F-4D97-AF65-F5344CB8AC3E}">
        <p14:creationId xmlns:p14="http://schemas.microsoft.com/office/powerpoint/2010/main" val="1010667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790" y="61984"/>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2</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2" y="831425"/>
            <a:ext cx="4166884" cy="5791186"/>
          </a:xfrm>
        </p:spPr>
        <p:txBody>
          <a:bodyPr>
            <a:normAutofit lnSpcReduction="10000"/>
          </a:bodyPr>
          <a:lstStyle/>
          <a:p>
            <a:r>
              <a:rPr lang="en-GB" dirty="0" smtClean="0">
                <a:latin typeface="Arial" panose="020B0604020202020204" pitchFamily="34" charset="0"/>
                <a:cs typeface="Arial" panose="020B0604020202020204" pitchFamily="34" charset="0"/>
              </a:rPr>
              <a:t>Stay on page 5 of your project “The Objects in My Playroom.” and look at the second column. </a:t>
            </a:r>
          </a:p>
          <a:p>
            <a:pPr marL="0" indent="0">
              <a:buNone/>
            </a:pPr>
            <a:endParaRPr lang="en-GB"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You have been provided with the measurements of your objects, but they are missing the </a:t>
            </a:r>
            <a:r>
              <a:rPr lang="en-GB" sz="2400" b="1" dirty="0" smtClean="0">
                <a:latin typeface="Arial" panose="020B0604020202020204" pitchFamily="34" charset="0"/>
                <a:cs typeface="Arial" panose="020B0604020202020204" pitchFamily="34" charset="0"/>
              </a:rPr>
              <a:t>units of measurements. </a:t>
            </a:r>
          </a:p>
          <a:p>
            <a:pPr marL="0" indent="0">
              <a:buNone/>
            </a:pPr>
            <a:endParaRPr lang="en-GB" sz="2400" dirty="0" smtClean="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Look at your object, and decide what unit of measurement is </a:t>
            </a:r>
            <a:r>
              <a:rPr lang="en-GB" sz="2400" b="1" dirty="0" smtClean="0">
                <a:solidFill>
                  <a:srgbClr val="FF0000"/>
                </a:solidFill>
                <a:latin typeface="Arial" panose="020B0604020202020204" pitchFamily="34" charset="0"/>
                <a:cs typeface="Arial" panose="020B0604020202020204" pitchFamily="34" charset="0"/>
              </a:rPr>
              <a:t>reasonable?</a:t>
            </a:r>
            <a:endParaRPr lang="en-GB" sz="2400" b="1" dirty="0" smtClean="0">
              <a:latin typeface="Arial" panose="020B0604020202020204" pitchFamily="34" charset="0"/>
              <a:cs typeface="Arial" panose="020B0604020202020204" pitchFamily="34" charset="0"/>
            </a:endParaRPr>
          </a:p>
        </p:txBody>
      </p:sp>
      <p:sp>
        <p:nvSpPr>
          <p:cNvPr id="4" name="CuadroTexto 3"/>
          <p:cNvSpPr txBox="1"/>
          <p:nvPr/>
        </p:nvSpPr>
        <p:spPr>
          <a:xfrm>
            <a:off x="2486526" y="61984"/>
            <a:ext cx="9958219" cy="769441"/>
          </a:xfrm>
          <a:prstGeom prst="rect">
            <a:avLst/>
          </a:prstGeom>
          <a:noFill/>
        </p:spPr>
        <p:txBody>
          <a:bodyPr wrap="square" rtlCol="0">
            <a:spAutoFit/>
          </a:bodyPr>
          <a:lstStyle/>
          <a:p>
            <a:r>
              <a:rPr lang="en-GB" sz="4400" dirty="0" smtClean="0">
                <a:latin typeface="Arial" panose="020B0604020202020204" pitchFamily="34" charset="0"/>
                <a:cs typeface="Arial" panose="020B0604020202020204" pitchFamily="34" charset="0"/>
              </a:rPr>
              <a:t>Task Two: Units of Measurement</a:t>
            </a:r>
            <a:endParaRPr lang="en-GB" sz="4400" dirty="0">
              <a:latin typeface="Arial" panose="020B0604020202020204" pitchFamily="34" charset="0"/>
              <a:cs typeface="Arial" panose="020B0604020202020204" pitchFamily="34" charset="0"/>
            </a:endParaRPr>
          </a:p>
        </p:txBody>
      </p:sp>
      <p:sp>
        <p:nvSpPr>
          <p:cNvPr id="7" name="CuadroTexto 6"/>
          <p:cNvSpPr txBox="1"/>
          <p:nvPr/>
        </p:nvSpPr>
        <p:spPr>
          <a:xfrm>
            <a:off x="5609592" y="3291396"/>
            <a:ext cx="6285628" cy="3754874"/>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Look at the example above ^ </a:t>
            </a:r>
          </a:p>
          <a:p>
            <a:r>
              <a:rPr lang="en-GB" sz="2000" i="1" dirty="0" smtClean="0">
                <a:latin typeface="Arial" panose="020B0604020202020204" pitchFamily="34" charset="0"/>
                <a:cs typeface="Arial" panose="020B0604020202020204" pitchFamily="34" charset="0"/>
              </a:rPr>
              <a:t>I chose metres because the swimming pool has to be big enough to swim in. </a:t>
            </a:r>
            <a:endParaRPr lang="en-GB" sz="2000" dirty="0" smtClean="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pPr algn="ctr"/>
            <a:r>
              <a:rPr lang="en-GB" sz="2000" dirty="0" smtClean="0">
                <a:solidFill>
                  <a:srgbClr val="FF0000"/>
                </a:solidFill>
                <a:latin typeface="Arial" panose="020B0604020202020204" pitchFamily="34" charset="0"/>
                <a:cs typeface="Arial" panose="020B0604020202020204" pitchFamily="34" charset="0"/>
              </a:rPr>
              <a:t>UNITS OF MEASUREMENTS: </a:t>
            </a:r>
          </a:p>
          <a:p>
            <a:r>
              <a:rPr lang="en-GB" sz="2000" dirty="0" smtClean="0">
                <a:latin typeface="Arial" panose="020B0604020202020204" pitchFamily="34" charset="0"/>
                <a:cs typeface="Arial" panose="020B0604020202020204" pitchFamily="34" charset="0"/>
              </a:rPr>
              <a:t>You can choose your own, or use one of the ones provided below: </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Millimetres (mm)</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Centimetres (cm)</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Metres (m) </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Kilometres (km)</a:t>
            </a:r>
          </a:p>
          <a:p>
            <a:endParaRPr lang="en-GB" dirty="0"/>
          </a:p>
        </p:txBody>
      </p:sp>
      <p:pic>
        <p:nvPicPr>
          <p:cNvPr id="5" name="Imagen 4"/>
          <p:cNvPicPr>
            <a:picLocks noChangeAspect="1"/>
          </p:cNvPicPr>
          <p:nvPr/>
        </p:nvPicPr>
        <p:blipFill rotWithShape="1">
          <a:blip r:embed="rId2"/>
          <a:srcRect l="41122" t="59107" r="26638" b="17755"/>
          <a:stretch/>
        </p:blipFill>
        <p:spPr>
          <a:xfrm>
            <a:off x="5609592" y="882316"/>
            <a:ext cx="5844471" cy="2358189"/>
          </a:xfrm>
          <a:prstGeom prst="rect">
            <a:avLst/>
          </a:prstGeom>
        </p:spPr>
      </p:pic>
      <p:sp>
        <p:nvSpPr>
          <p:cNvPr id="9" name="CuadroTexto 8"/>
          <p:cNvSpPr txBox="1"/>
          <p:nvPr/>
        </p:nvSpPr>
        <p:spPr>
          <a:xfrm>
            <a:off x="10748210" y="2061410"/>
            <a:ext cx="834190" cy="461665"/>
          </a:xfrm>
          <a:prstGeom prst="rect">
            <a:avLst/>
          </a:prstGeom>
          <a:noFill/>
          <a:ln>
            <a:noFill/>
          </a:ln>
        </p:spPr>
        <p:txBody>
          <a:bodyPr wrap="square" rtlCol="0">
            <a:spAutoFit/>
          </a:bodyPr>
          <a:lstStyle/>
          <a:p>
            <a:r>
              <a:rPr lang="en-GB" sz="2400" b="1" dirty="0" smtClean="0">
                <a:solidFill>
                  <a:srgbClr val="0070C0"/>
                </a:solidFill>
                <a:latin typeface="Ink Free" panose="03080402000500000000" pitchFamily="66" charset="0"/>
              </a:rPr>
              <a:t>m</a:t>
            </a:r>
            <a:endParaRPr lang="en-GB" sz="2400" b="1" dirty="0">
              <a:solidFill>
                <a:srgbClr val="0070C0"/>
              </a:solidFill>
              <a:latin typeface="Ink Free" panose="03080402000500000000" pitchFamily="66" charset="0"/>
            </a:endParaRPr>
          </a:p>
        </p:txBody>
      </p:sp>
      <p:sp>
        <p:nvSpPr>
          <p:cNvPr id="10" name="CuadroTexto 9"/>
          <p:cNvSpPr txBox="1"/>
          <p:nvPr/>
        </p:nvSpPr>
        <p:spPr>
          <a:xfrm>
            <a:off x="10764252" y="1599745"/>
            <a:ext cx="834190" cy="461665"/>
          </a:xfrm>
          <a:prstGeom prst="rect">
            <a:avLst/>
          </a:prstGeom>
          <a:noFill/>
          <a:ln>
            <a:noFill/>
          </a:ln>
        </p:spPr>
        <p:txBody>
          <a:bodyPr wrap="square" rtlCol="0">
            <a:spAutoFit/>
          </a:bodyPr>
          <a:lstStyle/>
          <a:p>
            <a:r>
              <a:rPr lang="en-GB" sz="2400" b="1" dirty="0" smtClean="0">
                <a:solidFill>
                  <a:srgbClr val="0070C0"/>
                </a:solidFill>
                <a:latin typeface="Ink Free" panose="03080402000500000000" pitchFamily="66" charset="0"/>
              </a:rPr>
              <a:t>m</a:t>
            </a:r>
            <a:endParaRPr lang="en-GB" sz="2400" b="1" dirty="0">
              <a:solidFill>
                <a:srgbClr val="0070C0"/>
              </a:solidFill>
              <a:latin typeface="Ink Free" panose="03080402000500000000" pitchFamily="66" charset="0"/>
            </a:endParaRPr>
          </a:p>
        </p:txBody>
      </p:sp>
    </p:spTree>
    <p:extLst>
      <p:ext uri="{BB962C8B-B14F-4D97-AF65-F5344CB8AC3E}">
        <p14:creationId xmlns:p14="http://schemas.microsoft.com/office/powerpoint/2010/main" val="1088698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790" y="61984"/>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3</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3" y="831425"/>
            <a:ext cx="4856694" cy="5772698"/>
          </a:xfrm>
        </p:spPr>
        <p:txBody>
          <a:bodyPr>
            <a:normAutofit fontScale="92500" lnSpcReduction="10000"/>
          </a:bodyPr>
          <a:lstStyle/>
          <a:p>
            <a:r>
              <a:rPr lang="en-GB" sz="2800" dirty="0" smtClean="0">
                <a:latin typeface="Arial" panose="020B0604020202020204" pitchFamily="34" charset="0"/>
                <a:cs typeface="Arial" panose="020B0604020202020204" pitchFamily="34" charset="0"/>
              </a:rPr>
              <a:t>Stay on page 5 of your project “The Objects in My Playroom.” and look at the third column.</a:t>
            </a:r>
          </a:p>
          <a:p>
            <a:r>
              <a:rPr lang="en-GB" sz="2800" dirty="0" smtClean="0">
                <a:latin typeface="Arial" panose="020B0604020202020204" pitchFamily="34" charset="0"/>
                <a:cs typeface="Arial" panose="020B0604020202020204" pitchFamily="34" charset="0"/>
              </a:rPr>
              <a:t>Here you have to find area or the width of the object. Read the information in column 2 and 3 very carefully to make sure you understand what you have to do.</a:t>
            </a:r>
          </a:p>
          <a:p>
            <a:pPr marL="0" indent="0">
              <a:buNone/>
            </a:pPr>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Remember to complete the answer sentence! </a:t>
            </a:r>
          </a:p>
          <a:p>
            <a:endParaRPr lang="en-GB" sz="1600"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CuadroTexto 3"/>
          <p:cNvSpPr txBox="1"/>
          <p:nvPr/>
        </p:nvSpPr>
        <p:spPr>
          <a:xfrm>
            <a:off x="2486527" y="61984"/>
            <a:ext cx="9408694" cy="646331"/>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Task Three: Finding the Area and Perimeter</a:t>
            </a:r>
            <a:endParaRPr lang="en-GB" sz="36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srcRect l="60479" t="41941" r="5861" b="12445"/>
          <a:stretch/>
        </p:blipFill>
        <p:spPr>
          <a:xfrm>
            <a:off x="6210301" y="708315"/>
            <a:ext cx="5684920" cy="4331369"/>
          </a:xfrm>
          <a:prstGeom prst="rect">
            <a:avLst/>
          </a:prstGeom>
        </p:spPr>
      </p:pic>
      <p:sp>
        <p:nvSpPr>
          <p:cNvPr id="7" name="Rectángulo 6"/>
          <p:cNvSpPr/>
          <p:nvPr/>
        </p:nvSpPr>
        <p:spPr>
          <a:xfrm>
            <a:off x="5064930" y="4665131"/>
            <a:ext cx="7020427" cy="1938992"/>
          </a:xfrm>
          <a:prstGeom prst="rect">
            <a:avLst/>
          </a:prstGeom>
        </p:spPr>
        <p:txBody>
          <a:bodyPr wrap="square">
            <a:spAutoFit/>
          </a:bodyPr>
          <a:lstStyle/>
          <a:p>
            <a:r>
              <a:rPr lang="en-GB" sz="2000" b="1" dirty="0">
                <a:solidFill>
                  <a:srgbClr val="FF0000"/>
                </a:solidFill>
                <a:latin typeface="Arial" panose="020B0604020202020204" pitchFamily="34" charset="0"/>
                <a:cs typeface="Arial" panose="020B0604020202020204" pitchFamily="34" charset="0"/>
              </a:rPr>
              <a:t>FINISHED? </a:t>
            </a:r>
            <a:r>
              <a:rPr lang="en-GB" sz="2000" b="1" dirty="0">
                <a:latin typeface="Arial" panose="020B0604020202020204" pitchFamily="34" charset="0"/>
                <a:cs typeface="Arial" panose="020B0604020202020204" pitchFamily="34" charset="0"/>
              </a:rPr>
              <a:t>Have you checked you used the correct formula for area and perimeter?</a:t>
            </a:r>
          </a:p>
          <a:p>
            <a:pPr algn="ctr"/>
            <a:r>
              <a:rPr lang="en-GB" sz="2000" b="1" u="sng" dirty="0">
                <a:solidFill>
                  <a:srgbClr val="FFC000"/>
                </a:solidFill>
                <a:latin typeface="Arial" panose="020B0604020202020204" pitchFamily="34" charset="0"/>
                <a:cs typeface="Arial" panose="020B0604020202020204" pitchFamily="34" charset="0"/>
              </a:rPr>
              <a:t>P = L + L + W + W  </a:t>
            </a:r>
            <a:r>
              <a:rPr lang="en-GB" sz="2000" dirty="0">
                <a:solidFill>
                  <a:srgbClr val="0070C0"/>
                </a:solidFill>
                <a:latin typeface="Arial" panose="020B0604020202020204" pitchFamily="34" charset="0"/>
                <a:cs typeface="Arial" panose="020B0604020202020204" pitchFamily="34" charset="0"/>
              </a:rPr>
              <a:t>You will have to do the opposite to find the missing </a:t>
            </a:r>
            <a:r>
              <a:rPr lang="en-GB" sz="2000" dirty="0" smtClean="0">
                <a:solidFill>
                  <a:srgbClr val="0070C0"/>
                </a:solidFill>
                <a:latin typeface="Arial" panose="020B0604020202020204" pitchFamily="34" charset="0"/>
                <a:cs typeface="Arial" panose="020B0604020202020204" pitchFamily="34" charset="0"/>
              </a:rPr>
              <a:t>width</a:t>
            </a:r>
            <a:r>
              <a:rPr lang="en-GB" sz="2000" b="1" u="sng" dirty="0" smtClean="0">
                <a:solidFill>
                  <a:srgbClr val="FFC000"/>
                </a:solidFill>
                <a:latin typeface="Arial" panose="020B0604020202020204" pitchFamily="34" charset="0"/>
                <a:cs typeface="Arial" panose="020B0604020202020204" pitchFamily="34" charset="0"/>
              </a:rPr>
              <a:t>   </a:t>
            </a:r>
            <a:r>
              <a:rPr lang="en-GB" sz="2000" b="1" u="sng" dirty="0">
                <a:solidFill>
                  <a:srgbClr val="FFC000"/>
                </a:solidFill>
                <a:latin typeface="Arial" panose="020B0604020202020204" pitchFamily="34" charset="0"/>
                <a:cs typeface="Arial" panose="020B0604020202020204" pitchFamily="34" charset="0"/>
              </a:rPr>
              <a:t>A = L x W </a:t>
            </a:r>
          </a:p>
          <a:p>
            <a:pPr algn="ctr"/>
            <a:r>
              <a:rPr lang="en-GB" sz="2000" b="1" dirty="0">
                <a:solidFill>
                  <a:srgbClr val="FF0000"/>
                </a:solidFill>
                <a:latin typeface="Arial" panose="020B0604020202020204" pitchFamily="34" charset="0"/>
                <a:cs typeface="Arial" panose="020B0604020202020204" pitchFamily="34" charset="0"/>
              </a:rPr>
              <a:t>Have you remembered your units of measurement and/or the squared symbol</a:t>
            </a:r>
            <a:r>
              <a:rPr lang="en-GB" sz="2000" b="1" dirty="0" smtClean="0">
                <a:solidFill>
                  <a:srgbClr val="FF0000"/>
                </a:solidFill>
                <a:latin typeface="Arial" panose="020B0604020202020204" pitchFamily="34" charset="0"/>
                <a:cs typeface="Arial" panose="020B0604020202020204" pitchFamily="34" charset="0"/>
              </a:rPr>
              <a:t>?</a:t>
            </a:r>
            <a:endParaRPr lang="en-GB"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02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0800" y="221674"/>
            <a:ext cx="9074727" cy="885232"/>
          </a:xfrm>
        </p:spPr>
        <p:txBody>
          <a:bodyPr>
            <a:normAutofit fontScale="90000"/>
          </a:bodyPr>
          <a:lstStyle/>
          <a:p>
            <a:r>
              <a:rPr lang="en-GB" dirty="0" smtClean="0">
                <a:latin typeface="Arial" panose="020B0604020202020204" pitchFamily="34" charset="0"/>
                <a:cs typeface="Arial" panose="020B0604020202020204" pitchFamily="34" charset="0"/>
              </a:rPr>
              <a:t>Math Class 1</a:t>
            </a:r>
            <a:endParaRPr lang="en-GB"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2871538" y="1909010"/>
            <a:ext cx="4973052" cy="4796589"/>
          </a:xfrm>
        </p:spPr>
        <p:txBody>
          <a:bodyPr>
            <a:normAutofit fontScale="92500" lnSpcReduction="20000"/>
          </a:bodyPr>
          <a:lstStyle/>
          <a:p>
            <a:endParaRPr lang="en-GB" sz="1600" i="1" cap="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cap="none" dirty="0" smtClean="0">
                <a:latin typeface="Arial" panose="020B0604020202020204" pitchFamily="34" charset="0"/>
                <a:cs typeface="Arial" panose="020B0604020202020204" pitchFamily="34" charset="0"/>
              </a:rPr>
              <a:t>We will be using two pages today (page 2 and 7) “My Dream Bedroom” and “Metacognition: My dream house”</a:t>
            </a:r>
          </a:p>
          <a:p>
            <a:pPr marL="342900" indent="-342900">
              <a:lnSpc>
                <a:spcPct val="150000"/>
              </a:lnSpc>
              <a:buFont typeface="Arial" panose="020B0604020202020204" pitchFamily="34" charset="0"/>
              <a:buChar char="•"/>
            </a:pPr>
            <a:r>
              <a:rPr lang="en-GB" sz="2400" cap="none" dirty="0" smtClean="0">
                <a:latin typeface="Arial" panose="020B0604020202020204" pitchFamily="34" charset="0"/>
                <a:cs typeface="Arial" panose="020B0604020202020204" pitchFamily="34" charset="0"/>
              </a:rPr>
              <a:t>You need colours.  </a:t>
            </a:r>
          </a:p>
          <a:p>
            <a:pPr marL="342900" indent="-342900">
              <a:lnSpc>
                <a:spcPct val="150000"/>
              </a:lnSpc>
              <a:buFont typeface="Arial" panose="020B0604020202020204" pitchFamily="34" charset="0"/>
              <a:buChar char="•"/>
            </a:pPr>
            <a:r>
              <a:rPr lang="en-GB" sz="2400" cap="none" dirty="0">
                <a:latin typeface="Arial" panose="020B0604020202020204" pitchFamily="34" charset="0"/>
                <a:cs typeface="Arial" panose="020B0604020202020204" pitchFamily="34" charset="0"/>
              </a:rPr>
              <a:t>Y</a:t>
            </a:r>
            <a:r>
              <a:rPr lang="en-GB" sz="2400" cap="none" dirty="0" smtClean="0">
                <a:latin typeface="Arial" panose="020B0604020202020204" pitchFamily="34" charset="0"/>
                <a:cs typeface="Arial" panose="020B0604020202020204" pitchFamily="34" charset="0"/>
              </a:rPr>
              <a:t>ou need a pencil and your ruler.</a:t>
            </a:r>
          </a:p>
          <a:p>
            <a:pPr marL="342900" indent="-342900">
              <a:lnSpc>
                <a:spcPct val="150000"/>
              </a:lnSpc>
              <a:buFont typeface="Arial" panose="020B0604020202020204" pitchFamily="34" charset="0"/>
              <a:buChar char="•"/>
            </a:pPr>
            <a:r>
              <a:rPr lang="en-GB" sz="2400" cap="none" dirty="0">
                <a:latin typeface="Arial" panose="020B0604020202020204" pitchFamily="34" charset="0"/>
                <a:cs typeface="Arial" panose="020B0604020202020204" pitchFamily="34" charset="0"/>
              </a:rPr>
              <a:t>Y</a:t>
            </a:r>
            <a:r>
              <a:rPr lang="en-GB" sz="2400" cap="none" dirty="0" smtClean="0">
                <a:latin typeface="Arial" panose="020B0604020202020204" pitchFamily="34" charset="0"/>
                <a:cs typeface="Arial" panose="020B0604020202020204" pitchFamily="34" charset="0"/>
              </a:rPr>
              <a:t>ou might want your notebook to review perimeter and area.</a:t>
            </a:r>
            <a:endParaRPr lang="en-GB" sz="2400" cap="none" dirty="0">
              <a:latin typeface="Arial" panose="020B0604020202020204" pitchFamily="34" charset="0"/>
              <a:cs typeface="Arial" panose="020B0604020202020204" pitchFamily="34" charset="0"/>
            </a:endParaRPr>
          </a:p>
        </p:txBody>
      </p:sp>
      <p:sp>
        <p:nvSpPr>
          <p:cNvPr id="6" name="Rectángulo 5"/>
          <p:cNvSpPr/>
          <p:nvPr/>
        </p:nvSpPr>
        <p:spPr>
          <a:xfrm>
            <a:off x="2590800" y="1046293"/>
            <a:ext cx="9355465"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This class we will be </a:t>
            </a:r>
            <a:r>
              <a:rPr lang="en-GB" dirty="0" smtClean="0">
                <a:latin typeface="Arial" panose="020B0604020202020204" pitchFamily="34" charset="0"/>
                <a:cs typeface="Arial" panose="020B0604020202020204" pitchFamily="34" charset="0"/>
              </a:rPr>
              <a:t>starting </a:t>
            </a:r>
            <a:r>
              <a:rPr lang="en-GB" dirty="0">
                <a:latin typeface="Arial" panose="020B0604020202020204" pitchFamily="34" charset="0"/>
                <a:cs typeface="Arial" panose="020B0604020202020204" pitchFamily="34" charset="0"/>
              </a:rPr>
              <a:t>our dream bedroom project.  You need the document “creating my dream bedroom” printed. </a:t>
            </a:r>
            <a:r>
              <a:rPr lang="en-GB" i="1" dirty="0">
                <a:latin typeface="Arial" panose="020B0604020202020204" pitchFamily="34" charset="0"/>
                <a:cs typeface="Arial" panose="020B0604020202020204" pitchFamily="34" charset="0"/>
              </a:rPr>
              <a:t>(If you do not have a printer you can copy/draw into your notebook or on a paper.) </a:t>
            </a:r>
            <a:r>
              <a:rPr lang="en-GB" i="1" dirty="0" smtClean="0">
                <a:latin typeface="Arial" panose="020B0604020202020204" pitchFamily="34" charset="0"/>
                <a:cs typeface="Arial" panose="020B0604020202020204" pitchFamily="34" charset="0"/>
              </a:rPr>
              <a:t>Write your name on the first page.</a:t>
            </a:r>
            <a:endParaRPr lang="en-GB" i="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srcRect l="21143" t="24148" r="22528" b="11459"/>
          <a:stretch/>
        </p:blipFill>
        <p:spPr>
          <a:xfrm>
            <a:off x="8202841" y="1969623"/>
            <a:ext cx="3462686" cy="2567741"/>
          </a:xfrm>
          <a:prstGeom prst="rect">
            <a:avLst/>
          </a:prstGeom>
        </p:spPr>
      </p:pic>
      <p:pic>
        <p:nvPicPr>
          <p:cNvPr id="7" name="Imagen 6"/>
          <p:cNvPicPr>
            <a:picLocks noChangeAspect="1"/>
          </p:cNvPicPr>
          <p:nvPr/>
        </p:nvPicPr>
        <p:blipFill rotWithShape="1">
          <a:blip r:embed="rId3"/>
          <a:srcRect l="21057" t="24294" r="21926" b="8972"/>
          <a:stretch/>
        </p:blipFill>
        <p:spPr>
          <a:xfrm>
            <a:off x="8202841" y="3887434"/>
            <a:ext cx="3462686" cy="2643639"/>
          </a:xfrm>
          <a:prstGeom prst="rect">
            <a:avLst/>
          </a:prstGeom>
        </p:spPr>
      </p:pic>
    </p:spTree>
    <p:extLst>
      <p:ext uri="{BB962C8B-B14F-4D97-AF65-F5344CB8AC3E}">
        <p14:creationId xmlns:p14="http://schemas.microsoft.com/office/powerpoint/2010/main" val="318518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632" y="0"/>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4</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2" y="923331"/>
            <a:ext cx="10551642" cy="5699280"/>
          </a:xfrm>
        </p:spPr>
        <p:txBody>
          <a:bodyPr>
            <a:normAutofit/>
          </a:bodyPr>
          <a:lstStyle/>
          <a:p>
            <a:r>
              <a:rPr lang="en-GB" sz="2400" dirty="0" smtClean="0">
                <a:solidFill>
                  <a:schemeClr val="tx1"/>
                </a:solidFill>
                <a:latin typeface="Arial" panose="020B0604020202020204" pitchFamily="34" charset="0"/>
                <a:cs typeface="Arial" panose="020B0604020202020204" pitchFamily="34" charset="0"/>
              </a:rPr>
              <a:t>Today you completed page 5 of your Dream Bedroom Project. </a:t>
            </a:r>
          </a:p>
          <a:p>
            <a:r>
              <a:rPr lang="en-GB" sz="2400" dirty="0" smtClean="0">
                <a:solidFill>
                  <a:schemeClr val="tx1"/>
                </a:solidFill>
                <a:latin typeface="Arial" panose="020B0604020202020204" pitchFamily="34" charset="0"/>
                <a:cs typeface="Arial" panose="020B0604020202020204" pitchFamily="34" charset="0"/>
              </a:rPr>
              <a:t>Look at your metacognition chart, and the strategies your chose. Did you use those strategies today? </a:t>
            </a:r>
            <a:r>
              <a:rPr lang="en-GB" sz="2400" u="sng" dirty="0" smtClean="0">
                <a:solidFill>
                  <a:schemeClr val="tx1"/>
                </a:solidFill>
                <a:latin typeface="Arial" panose="020B0604020202020204" pitchFamily="34" charset="0"/>
                <a:cs typeface="Arial" panose="020B0604020202020204" pitchFamily="34" charset="0"/>
              </a:rPr>
              <a:t>Why/why not?</a:t>
            </a:r>
          </a:p>
          <a:p>
            <a:pPr marL="0" indent="0">
              <a:buNone/>
            </a:pPr>
            <a:r>
              <a:rPr lang="en-GB" sz="2400" dirty="0">
                <a:solidFill>
                  <a:srgbClr val="FF0000"/>
                </a:solidFill>
                <a:latin typeface="Arial" panose="020B0604020202020204" pitchFamily="34" charset="0"/>
                <a:cs typeface="Arial" panose="020B0604020202020204" pitchFamily="34" charset="0"/>
              </a:rPr>
              <a:t>Check your work, Did you check your math? Did you use the formula for area and perimeter correctly? Did you include the squared sign for area? Did you choose appropriate units of measurement, and use them in your answer </a:t>
            </a:r>
            <a:r>
              <a:rPr lang="en-GB" sz="2400" dirty="0" smtClean="0">
                <a:solidFill>
                  <a:srgbClr val="FF0000"/>
                </a:solidFill>
                <a:latin typeface="Arial" panose="020B0604020202020204" pitchFamily="34" charset="0"/>
                <a:cs typeface="Arial" panose="020B0604020202020204" pitchFamily="34" charset="0"/>
              </a:rPr>
              <a:t>sentences?</a:t>
            </a:r>
            <a:endParaRPr lang="en-GB" sz="2400" dirty="0" smtClean="0">
              <a:solidFill>
                <a:schemeClr val="tx1"/>
              </a:solidFill>
              <a:latin typeface="Arial" panose="020B0604020202020204" pitchFamily="34" charset="0"/>
              <a:cs typeface="Arial" panose="020B0604020202020204" pitchFamily="34" charset="0"/>
            </a:endParaRPr>
          </a:p>
          <a:p>
            <a:pPr marL="0" indent="0" algn="ctr">
              <a:buNone/>
            </a:pPr>
            <a:r>
              <a:rPr lang="en-GB" sz="2400" dirty="0" smtClean="0">
                <a:solidFill>
                  <a:schemeClr val="tx1"/>
                </a:solidFill>
                <a:latin typeface="Arial" panose="020B0604020202020204" pitchFamily="34" charset="0"/>
                <a:cs typeface="Arial" panose="020B0604020202020204" pitchFamily="34" charset="0"/>
              </a:rPr>
              <a:t>Keep your project in a safe place. We will continue working on it tomorrow! </a:t>
            </a:r>
          </a:p>
          <a:p>
            <a:pPr marL="0" indent="0">
              <a:buNone/>
            </a:pPr>
            <a:endParaRPr lang="en-GB" sz="2600" dirty="0" smtClean="0">
              <a:solidFill>
                <a:schemeClr val="tx1"/>
              </a:solidFill>
              <a:latin typeface="Arial" panose="020B0604020202020204" pitchFamily="34" charset="0"/>
              <a:cs typeface="Arial" panose="020B0604020202020204" pitchFamily="34" charset="0"/>
            </a:endParaRPr>
          </a:p>
          <a:p>
            <a:pPr marL="0" indent="0">
              <a:buNone/>
            </a:pPr>
            <a:endParaRPr lang="en-GB" sz="2600" b="1" dirty="0">
              <a:solidFill>
                <a:srgbClr val="FF0000"/>
              </a:solidFill>
              <a:latin typeface="Arial" panose="020B0604020202020204" pitchFamily="34" charset="0"/>
              <a:cs typeface="Arial" panose="020B0604020202020204" pitchFamily="34" charset="0"/>
            </a:endParaRPr>
          </a:p>
          <a:p>
            <a:pPr marL="0" indent="0">
              <a:buNone/>
            </a:pPr>
            <a:endParaRPr lang="en-GB" sz="2400" dirty="0" smtClean="0">
              <a:latin typeface="Arial" panose="020B0604020202020204" pitchFamily="34" charset="0"/>
              <a:cs typeface="Arial" panose="020B0604020202020204" pitchFamily="34" charset="0"/>
            </a:endParaRPr>
          </a:p>
        </p:txBody>
      </p:sp>
      <p:sp>
        <p:nvSpPr>
          <p:cNvPr id="4" name="CuadroTexto 3"/>
          <p:cNvSpPr txBox="1"/>
          <p:nvPr/>
        </p:nvSpPr>
        <p:spPr>
          <a:xfrm>
            <a:off x="2925779" y="61984"/>
            <a:ext cx="9518966" cy="769441"/>
          </a:xfrm>
          <a:prstGeom prst="rect">
            <a:avLst/>
          </a:prstGeom>
          <a:noFill/>
        </p:spPr>
        <p:txBody>
          <a:bodyPr wrap="square" rtlCol="0">
            <a:spAutoFit/>
          </a:bodyPr>
          <a:lstStyle/>
          <a:p>
            <a:r>
              <a:rPr lang="en-GB" sz="4400" dirty="0" smtClean="0">
                <a:latin typeface="Arial" panose="020B0604020202020204" pitchFamily="34" charset="0"/>
                <a:cs typeface="Arial" panose="020B0604020202020204" pitchFamily="34" charset="0"/>
              </a:rPr>
              <a:t>Task Four: Check your work!</a:t>
            </a:r>
            <a:endParaRPr lang="en-GB" sz="44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t="32047" r="2996" b="23041"/>
          <a:stretch/>
        </p:blipFill>
        <p:spPr>
          <a:xfrm>
            <a:off x="3787457" y="4717675"/>
            <a:ext cx="2661469" cy="1996842"/>
          </a:xfrm>
          <a:prstGeom prst="rect">
            <a:avLst/>
          </a:prstGeom>
        </p:spPr>
      </p:pic>
      <p:sp>
        <p:nvSpPr>
          <p:cNvPr id="9" name="Llamada ovalada 8"/>
          <p:cNvSpPr/>
          <p:nvPr/>
        </p:nvSpPr>
        <p:spPr>
          <a:xfrm>
            <a:off x="6561222" y="4412875"/>
            <a:ext cx="1926146" cy="998421"/>
          </a:xfrm>
          <a:prstGeom prst="wedgeEllipseCallout">
            <a:avLst>
              <a:gd name="adj1" fmla="val -76635"/>
              <a:gd name="adj2" fmla="val 65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Nearly there chaps!</a:t>
            </a:r>
            <a:endParaRPr lang="en-GB" dirty="0"/>
          </a:p>
        </p:txBody>
      </p:sp>
    </p:spTree>
    <p:extLst>
      <p:ext uri="{BB962C8B-B14F-4D97-AF65-F5344CB8AC3E}">
        <p14:creationId xmlns:p14="http://schemas.microsoft.com/office/powerpoint/2010/main" val="1884847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0800" y="221674"/>
            <a:ext cx="9074727" cy="885232"/>
          </a:xfrm>
        </p:spPr>
        <p:txBody>
          <a:bodyPr>
            <a:normAutofit fontScale="90000"/>
          </a:bodyPr>
          <a:lstStyle/>
          <a:p>
            <a:r>
              <a:rPr lang="en-GB" dirty="0" smtClean="0">
                <a:latin typeface="Arial" panose="020B0604020202020204" pitchFamily="34" charset="0"/>
                <a:cs typeface="Arial" panose="020B0604020202020204" pitchFamily="34" charset="0"/>
              </a:rPr>
              <a:t>Math Class 5</a:t>
            </a:r>
            <a:endParaRPr lang="en-GB"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2727159" y="1969623"/>
            <a:ext cx="4973052" cy="4796589"/>
          </a:xfrm>
        </p:spPr>
        <p:txBody>
          <a:bodyPr>
            <a:normAutofit/>
          </a:bodyPr>
          <a:lstStyle/>
          <a:p>
            <a:endParaRPr lang="en-GB" sz="1600" i="1" cap="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cap="none" dirty="0" smtClean="0">
                <a:latin typeface="Arial" panose="020B0604020202020204" pitchFamily="34" charset="0"/>
                <a:cs typeface="Arial" panose="020B0604020202020204" pitchFamily="34" charset="0"/>
              </a:rPr>
              <a:t>We will be using these 2 pages today (page 6 and 7) “Creating a Word Problem” and “Metacognition: “My Dream House Project”</a:t>
            </a:r>
          </a:p>
          <a:p>
            <a:pPr marL="342900" indent="-342900">
              <a:lnSpc>
                <a:spcPct val="150000"/>
              </a:lnSpc>
              <a:buFont typeface="Arial" panose="020B0604020202020204" pitchFamily="34" charset="0"/>
              <a:buChar char="•"/>
            </a:pPr>
            <a:r>
              <a:rPr lang="en-GB" sz="1900" cap="none" dirty="0" smtClean="0">
                <a:latin typeface="Arial" panose="020B0604020202020204" pitchFamily="34" charset="0"/>
                <a:cs typeface="Arial" panose="020B0604020202020204" pitchFamily="34" charset="0"/>
              </a:rPr>
              <a:t>You need a pencil </a:t>
            </a:r>
          </a:p>
          <a:p>
            <a:pPr marL="342900" indent="-342900">
              <a:lnSpc>
                <a:spcPct val="150000"/>
              </a:lnSpc>
              <a:buFont typeface="Arial" panose="020B0604020202020204" pitchFamily="34" charset="0"/>
              <a:buChar char="•"/>
            </a:pPr>
            <a:r>
              <a:rPr lang="en-GB" sz="1900" cap="none" dirty="0" smtClean="0">
                <a:latin typeface="Arial" panose="020B0604020202020204" pitchFamily="34" charset="0"/>
                <a:cs typeface="Arial" panose="020B0604020202020204" pitchFamily="34" charset="0"/>
              </a:rPr>
              <a:t>You might want your notebook and/or your Vol 2 to review word problems</a:t>
            </a:r>
          </a:p>
          <a:p>
            <a:pPr marL="342900" indent="-342900">
              <a:lnSpc>
                <a:spcPct val="150000"/>
              </a:lnSpc>
              <a:buFont typeface="Arial" panose="020B0604020202020204" pitchFamily="34" charset="0"/>
              <a:buChar char="•"/>
            </a:pPr>
            <a:r>
              <a:rPr lang="en-GB" sz="1900" cap="none" dirty="0" smtClean="0">
                <a:latin typeface="Arial" panose="020B0604020202020204" pitchFamily="34" charset="0"/>
                <a:cs typeface="Arial" panose="020B0604020202020204" pitchFamily="34" charset="0"/>
              </a:rPr>
              <a:t>You need the rest of your project. </a:t>
            </a:r>
          </a:p>
          <a:p>
            <a:pPr marL="342900" indent="-342900">
              <a:lnSpc>
                <a:spcPct val="150000"/>
              </a:lnSpc>
              <a:buFont typeface="Arial" panose="020B0604020202020204" pitchFamily="34" charset="0"/>
              <a:buChar char="•"/>
            </a:pPr>
            <a:endParaRPr lang="en-GB" sz="2400" cap="none" dirty="0">
              <a:latin typeface="Arial" panose="020B0604020202020204" pitchFamily="34" charset="0"/>
              <a:cs typeface="Arial" panose="020B0604020202020204" pitchFamily="34" charset="0"/>
            </a:endParaRPr>
          </a:p>
        </p:txBody>
      </p:sp>
      <p:sp>
        <p:nvSpPr>
          <p:cNvPr id="6" name="Rectángulo 5"/>
          <p:cNvSpPr/>
          <p:nvPr/>
        </p:nvSpPr>
        <p:spPr>
          <a:xfrm>
            <a:off x="2406316" y="1046293"/>
            <a:ext cx="9539949"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This class we will be </a:t>
            </a:r>
            <a:r>
              <a:rPr lang="en-GB" dirty="0" smtClean="0">
                <a:latin typeface="Arial" panose="020B0604020202020204" pitchFamily="34" charset="0"/>
                <a:cs typeface="Arial" panose="020B0604020202020204" pitchFamily="34" charset="0"/>
              </a:rPr>
              <a:t>finishing </a:t>
            </a:r>
            <a:r>
              <a:rPr lang="en-GB" dirty="0">
                <a:latin typeface="Arial" panose="020B0604020202020204" pitchFamily="34" charset="0"/>
                <a:cs typeface="Arial" panose="020B0604020202020204" pitchFamily="34" charset="0"/>
              </a:rPr>
              <a:t>our dream bedroom project.  You need the document “creating my dream bedroom” printed. </a:t>
            </a:r>
            <a:r>
              <a:rPr lang="en-GB" i="1" dirty="0">
                <a:latin typeface="Arial" panose="020B0604020202020204" pitchFamily="34" charset="0"/>
                <a:cs typeface="Arial" panose="020B0604020202020204" pitchFamily="34" charset="0"/>
              </a:rPr>
              <a:t>(If you do not have a printer you can copy/draw into your notebook or on a paper.) </a:t>
            </a:r>
          </a:p>
        </p:txBody>
      </p:sp>
      <p:pic>
        <p:nvPicPr>
          <p:cNvPr id="5" name="Imagen 4"/>
          <p:cNvPicPr>
            <a:picLocks noChangeAspect="1"/>
          </p:cNvPicPr>
          <p:nvPr/>
        </p:nvPicPr>
        <p:blipFill rotWithShape="1">
          <a:blip r:embed="rId2"/>
          <a:srcRect l="22011" t="27685" r="23863" b="12008"/>
          <a:stretch/>
        </p:blipFill>
        <p:spPr>
          <a:xfrm>
            <a:off x="8152674" y="1715332"/>
            <a:ext cx="3582492" cy="2244157"/>
          </a:xfrm>
          <a:prstGeom prst="rect">
            <a:avLst/>
          </a:prstGeom>
        </p:spPr>
      </p:pic>
      <p:pic>
        <p:nvPicPr>
          <p:cNvPr id="8" name="Imagen 7"/>
          <p:cNvPicPr>
            <a:picLocks noChangeAspect="1"/>
          </p:cNvPicPr>
          <p:nvPr/>
        </p:nvPicPr>
        <p:blipFill rotWithShape="1">
          <a:blip r:embed="rId3"/>
          <a:srcRect l="21143" t="24148" r="22528" b="11459"/>
          <a:stretch/>
        </p:blipFill>
        <p:spPr>
          <a:xfrm>
            <a:off x="8152674" y="3959489"/>
            <a:ext cx="3582492" cy="2656583"/>
          </a:xfrm>
          <a:prstGeom prst="rect">
            <a:avLst/>
          </a:prstGeom>
        </p:spPr>
      </p:pic>
    </p:spTree>
    <p:extLst>
      <p:ext uri="{BB962C8B-B14F-4D97-AF65-F5344CB8AC3E}">
        <p14:creationId xmlns:p14="http://schemas.microsoft.com/office/powerpoint/2010/main" val="2888390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790" y="61984"/>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1</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786065" y="831425"/>
            <a:ext cx="4732420" cy="5772698"/>
          </a:xfrm>
        </p:spPr>
        <p:txBody>
          <a:bodyPr>
            <a:normAutofit fontScale="92500" lnSpcReduction="10000"/>
          </a:bodyPr>
          <a:lstStyle/>
          <a:p>
            <a:r>
              <a:rPr lang="en-GB" sz="2800" dirty="0" smtClean="0">
                <a:latin typeface="Arial" panose="020B0604020202020204" pitchFamily="34" charset="0"/>
                <a:cs typeface="Arial" panose="020B0604020202020204" pitchFamily="34" charset="0"/>
              </a:rPr>
              <a:t>Look at page 6 “Writing Word Problems.”</a:t>
            </a:r>
          </a:p>
          <a:p>
            <a:r>
              <a:rPr lang="en-GB" sz="2800" dirty="0" smtClean="0">
                <a:latin typeface="Arial" panose="020B0604020202020204" pitchFamily="34" charset="0"/>
                <a:cs typeface="Arial" panose="020B0604020202020204" pitchFamily="34" charset="0"/>
              </a:rPr>
              <a:t>For this task you need to write 2 word problems about a room or object. </a:t>
            </a:r>
            <a:r>
              <a:rPr lang="en-GB" sz="2400" dirty="0" smtClean="0">
                <a:latin typeface="Arial" panose="020B0604020202020204" pitchFamily="34" charset="0"/>
                <a:cs typeface="Arial" panose="020B0604020202020204" pitchFamily="34" charset="0"/>
              </a:rPr>
              <a:t>You can use an object or room you have already worked on, or use a different one. It is up to you</a:t>
            </a:r>
            <a:r>
              <a:rPr lang="en-GB" sz="2800" dirty="0" smtClean="0">
                <a:latin typeface="Arial" panose="020B0604020202020204" pitchFamily="34" charset="0"/>
                <a:cs typeface="Arial" panose="020B0604020202020204" pitchFamily="34" charset="0"/>
              </a:rPr>
              <a:t>. </a:t>
            </a:r>
          </a:p>
          <a:p>
            <a:r>
              <a:rPr lang="en-GB" sz="2800" b="1" dirty="0">
                <a:latin typeface="Arial" panose="020B0604020202020204" pitchFamily="34" charset="0"/>
                <a:cs typeface="Arial" panose="020B0604020202020204" pitchFamily="34" charset="0"/>
              </a:rPr>
              <a:t>W</a:t>
            </a:r>
            <a:r>
              <a:rPr lang="en-GB" sz="2800" b="1" dirty="0" smtClean="0">
                <a:latin typeface="Arial" panose="020B0604020202020204" pitchFamily="34" charset="0"/>
                <a:cs typeface="Arial" panose="020B0604020202020204" pitchFamily="34" charset="0"/>
              </a:rPr>
              <a:t>ord problem 1</a:t>
            </a:r>
            <a:r>
              <a:rPr lang="en-GB" sz="2800" dirty="0" smtClean="0">
                <a:latin typeface="Arial" panose="020B0604020202020204" pitchFamily="34" charset="0"/>
                <a:cs typeface="Arial" panose="020B0604020202020204" pitchFamily="34" charset="0"/>
              </a:rPr>
              <a:t>: must be finding the area or perimeter. </a:t>
            </a:r>
          </a:p>
          <a:p>
            <a:r>
              <a:rPr lang="en-GB" sz="2800" b="1" dirty="0">
                <a:latin typeface="Arial" panose="020B0604020202020204" pitchFamily="34" charset="0"/>
                <a:cs typeface="Arial" panose="020B0604020202020204" pitchFamily="34" charset="0"/>
              </a:rPr>
              <a:t>W</a:t>
            </a:r>
            <a:r>
              <a:rPr lang="en-GB" sz="2800" b="1" dirty="0" smtClean="0">
                <a:latin typeface="Arial" panose="020B0604020202020204" pitchFamily="34" charset="0"/>
                <a:cs typeface="Arial" panose="020B0604020202020204" pitchFamily="34" charset="0"/>
              </a:rPr>
              <a:t>ord problem 2: </a:t>
            </a:r>
            <a:r>
              <a:rPr lang="en-GB" sz="2800" dirty="0" smtClean="0">
                <a:latin typeface="Arial" panose="020B0604020202020204" pitchFamily="34" charset="0"/>
                <a:cs typeface="Arial" panose="020B0604020202020204" pitchFamily="34" charset="0"/>
              </a:rPr>
              <a:t>must be to find a missing length or width. </a:t>
            </a:r>
          </a:p>
          <a:p>
            <a:pPr marL="0" indent="0">
              <a:buNone/>
            </a:pPr>
            <a:endParaRPr lang="en-GB" sz="2800" dirty="0" smtClean="0">
              <a:solidFill>
                <a:srgbClr val="FF0000"/>
              </a:solidFill>
              <a:latin typeface="Arial" panose="020B0604020202020204" pitchFamily="34" charset="0"/>
              <a:cs typeface="Arial" panose="020B0604020202020204" pitchFamily="34" charset="0"/>
            </a:endParaRPr>
          </a:p>
          <a:p>
            <a:pPr marL="0" indent="0">
              <a:buNone/>
            </a:pPr>
            <a:endParaRPr lang="en-GB" sz="2800" dirty="0" smtClean="0">
              <a:latin typeface="Arial" panose="020B0604020202020204" pitchFamily="34" charset="0"/>
              <a:cs typeface="Arial" panose="020B0604020202020204" pitchFamily="34" charset="0"/>
            </a:endParaRPr>
          </a:p>
          <a:p>
            <a:pPr marL="0" indent="0">
              <a:buNone/>
            </a:pPr>
            <a:endParaRPr lang="en-GB" sz="1600"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CuadroTexto 3"/>
          <p:cNvSpPr txBox="1"/>
          <p:nvPr/>
        </p:nvSpPr>
        <p:spPr>
          <a:xfrm>
            <a:off x="2486527" y="61984"/>
            <a:ext cx="9408694" cy="646331"/>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Task One: Writing Word Problems</a:t>
            </a:r>
            <a:endParaRPr lang="en-GB" sz="3600"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rotWithShape="1">
          <a:blip r:embed="rId2"/>
          <a:srcRect l="22640" t="46484" r="36477" b="12754"/>
          <a:stretch/>
        </p:blipFill>
        <p:spPr>
          <a:xfrm>
            <a:off x="5637105" y="1251283"/>
            <a:ext cx="6258116" cy="3508009"/>
          </a:xfrm>
          <a:prstGeom prst="rect">
            <a:avLst/>
          </a:prstGeom>
        </p:spPr>
      </p:pic>
      <p:sp>
        <p:nvSpPr>
          <p:cNvPr id="5" name="Rectángulo 4"/>
          <p:cNvSpPr/>
          <p:nvPr/>
        </p:nvSpPr>
        <p:spPr>
          <a:xfrm>
            <a:off x="5725337" y="4915413"/>
            <a:ext cx="6169884" cy="1477328"/>
          </a:xfrm>
          <a:prstGeom prst="rect">
            <a:avLst/>
          </a:prstGeom>
        </p:spPr>
        <p:txBody>
          <a:bodyPr wrap="square">
            <a:spAutoFit/>
          </a:bodyPr>
          <a:lstStyle/>
          <a:p>
            <a:r>
              <a:rPr lang="en-GB" dirty="0">
                <a:solidFill>
                  <a:srgbClr val="FF0000"/>
                </a:solidFill>
                <a:latin typeface="Arial" panose="020B0604020202020204" pitchFamily="34" charset="0"/>
                <a:cs typeface="Arial" panose="020B0604020202020204" pitchFamily="34" charset="0"/>
              </a:rPr>
              <a:t>Your word problems can include more than one step/question if you would like</a:t>
            </a:r>
            <a:r>
              <a:rPr lang="en-GB" dirty="0" smtClean="0">
                <a:solidFill>
                  <a:srgbClr val="FF0000"/>
                </a:solidFill>
                <a:latin typeface="Arial" panose="020B0604020202020204" pitchFamily="34" charset="0"/>
                <a:cs typeface="Arial" panose="020B0604020202020204" pitchFamily="34" charset="0"/>
              </a:rPr>
              <a:t>.</a:t>
            </a:r>
          </a:p>
          <a:p>
            <a:endParaRPr lang="en-GB" dirty="0">
              <a:solidFill>
                <a:srgbClr val="FF0000"/>
              </a:solidFill>
              <a:latin typeface="Arial" panose="020B0604020202020204" pitchFamily="34" charset="0"/>
              <a:cs typeface="Arial" panose="020B0604020202020204" pitchFamily="34" charset="0"/>
            </a:endParaRPr>
          </a:p>
          <a:p>
            <a:r>
              <a:rPr lang="en-GB" dirty="0" smtClean="0">
                <a:solidFill>
                  <a:srgbClr val="FF0000"/>
                </a:solidFill>
                <a:latin typeface="Arial" panose="020B0604020202020204" pitchFamily="34" charset="0"/>
                <a:cs typeface="Arial" panose="020B0604020202020204" pitchFamily="34" charset="0"/>
              </a:rPr>
              <a:t>Use your Volume 2 or Math Book to review previous word problems we have solved/written. They might be useful! </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25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790" y="61984"/>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2</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2" y="831424"/>
            <a:ext cx="7246967" cy="5906259"/>
          </a:xfrm>
        </p:spPr>
        <p:txBody>
          <a:bodyPr>
            <a:normAutofit lnSpcReduction="10000"/>
          </a:bodyPr>
          <a:lstStyle/>
          <a:p>
            <a:r>
              <a:rPr lang="en-GB" sz="2800" dirty="0" smtClean="0">
                <a:latin typeface="Arial" panose="020B0604020202020204" pitchFamily="34" charset="0"/>
                <a:cs typeface="Arial" panose="020B0604020202020204" pitchFamily="34" charset="0"/>
              </a:rPr>
              <a:t>Stay on page 6 of your project “Creating Word Problems” and look at the third column.</a:t>
            </a:r>
          </a:p>
          <a:p>
            <a:r>
              <a:rPr lang="en-GB" sz="2800" dirty="0" smtClean="0">
                <a:latin typeface="Arial" panose="020B0604020202020204" pitchFamily="34" charset="0"/>
                <a:cs typeface="Arial" panose="020B0604020202020204" pitchFamily="34" charset="0"/>
              </a:rPr>
              <a:t>Here you have a checklist to make sure your word problems are perfect. Check each point with your word problem, and tick each step when finished.</a:t>
            </a:r>
          </a:p>
          <a:p>
            <a:pPr marL="0" indent="0">
              <a:buNone/>
            </a:pPr>
            <a:endParaRPr lang="en-GB" sz="2800" dirty="0" smtClean="0">
              <a:latin typeface="Arial" panose="020B0604020202020204" pitchFamily="34" charset="0"/>
              <a:cs typeface="Arial" panose="020B0604020202020204" pitchFamily="34" charset="0"/>
            </a:endParaRPr>
          </a:p>
          <a:p>
            <a:pPr marL="0" indent="0" algn="ctr">
              <a:buNone/>
            </a:pPr>
            <a:r>
              <a:rPr lang="en-GB" sz="2400" u="sng" dirty="0" smtClean="0">
                <a:solidFill>
                  <a:srgbClr val="002060"/>
                </a:solidFill>
                <a:latin typeface="Arial" panose="020B0604020202020204" pitchFamily="34" charset="0"/>
                <a:cs typeface="Arial" panose="020B0604020202020204" pitchFamily="34" charset="0"/>
              </a:rPr>
              <a:t>Use the word bank below to help you spell key words:</a:t>
            </a:r>
          </a:p>
          <a:p>
            <a:pPr marL="0" indent="0" algn="ctr">
              <a:buNone/>
            </a:pPr>
            <a:r>
              <a:rPr lang="en-GB" sz="1800" dirty="0" smtClean="0">
                <a:solidFill>
                  <a:srgbClr val="002060"/>
                </a:solidFill>
                <a:latin typeface="Arial" panose="020B0604020202020204" pitchFamily="34" charset="0"/>
                <a:cs typeface="Arial" panose="020B0604020202020204" pitchFamily="34" charset="0"/>
              </a:rPr>
              <a:t>Perimeter		Area		Width	            </a:t>
            </a:r>
          </a:p>
          <a:p>
            <a:pPr marL="0" indent="0" algn="ctr">
              <a:buNone/>
            </a:pPr>
            <a:r>
              <a:rPr lang="en-GB" sz="1800" dirty="0" smtClean="0">
                <a:solidFill>
                  <a:srgbClr val="002060"/>
                </a:solidFill>
                <a:latin typeface="Arial" panose="020B0604020202020204" pitchFamily="34" charset="0"/>
                <a:cs typeface="Arial" panose="020B0604020202020204" pitchFamily="34" charset="0"/>
              </a:rPr>
              <a:t>Length			 Centimetres 		Millimetres 	Metres 		Square 		Rectangle </a:t>
            </a:r>
            <a:r>
              <a:rPr lang="en-GB" sz="1800" dirty="0" smtClean="0">
                <a:latin typeface="Arial" panose="020B0604020202020204" pitchFamily="34" charset="0"/>
                <a:cs typeface="Arial" panose="020B0604020202020204" pitchFamily="34" charset="0"/>
              </a:rPr>
              <a:t>	</a:t>
            </a:r>
          </a:p>
          <a:p>
            <a:pPr marL="0" indent="0">
              <a:buNone/>
            </a:pPr>
            <a:endParaRPr lang="en-GB" sz="2800" dirty="0" smtClean="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CuadroTexto 3"/>
          <p:cNvSpPr txBox="1"/>
          <p:nvPr/>
        </p:nvSpPr>
        <p:spPr>
          <a:xfrm>
            <a:off x="2486527" y="61984"/>
            <a:ext cx="9408694" cy="646331"/>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Task Two: Checking our Word Problems</a:t>
            </a:r>
            <a:endParaRPr lang="en-GB" sz="36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srcRect l="63510" t="46672" r="23863" b="12007"/>
          <a:stretch/>
        </p:blipFill>
        <p:spPr>
          <a:xfrm>
            <a:off x="8377988" y="903392"/>
            <a:ext cx="3236495" cy="5954608"/>
          </a:xfrm>
          <a:prstGeom prst="rect">
            <a:avLst/>
          </a:prstGeom>
        </p:spPr>
      </p:pic>
    </p:spTree>
    <p:extLst>
      <p:ext uri="{BB962C8B-B14F-4D97-AF65-F5344CB8AC3E}">
        <p14:creationId xmlns:p14="http://schemas.microsoft.com/office/powerpoint/2010/main" val="399158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790" y="61984"/>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3</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3" y="831425"/>
            <a:ext cx="4856694" cy="5772698"/>
          </a:xfrm>
        </p:spPr>
        <p:txBody>
          <a:bodyPr>
            <a:normAutofit fontScale="92500" lnSpcReduction="10000"/>
          </a:bodyPr>
          <a:lstStyle/>
          <a:p>
            <a:r>
              <a:rPr lang="en-GB" sz="2800" dirty="0" smtClean="0">
                <a:latin typeface="Arial" panose="020B0604020202020204" pitchFamily="34" charset="0"/>
                <a:cs typeface="Arial" panose="020B0604020202020204" pitchFamily="34" charset="0"/>
              </a:rPr>
              <a:t>Go to page 7 “Metacognition: My Dream House Project” </a:t>
            </a:r>
          </a:p>
          <a:p>
            <a:r>
              <a:rPr lang="en-GB" sz="2800" dirty="0" smtClean="0">
                <a:latin typeface="Arial" panose="020B0604020202020204" pitchFamily="34" charset="0"/>
                <a:cs typeface="Arial" panose="020B0604020202020204" pitchFamily="34" charset="0"/>
              </a:rPr>
              <a:t>Look at the goals and the strategies you set yourself and think honestly about if you achieved them. Colour in the traffic light to show if you achieved them or not. </a:t>
            </a:r>
          </a:p>
          <a:p>
            <a:r>
              <a:rPr lang="en-GB" sz="2800" dirty="0" smtClean="0">
                <a:latin typeface="Arial" panose="020B0604020202020204" pitchFamily="34" charset="0"/>
                <a:cs typeface="Arial" panose="020B0604020202020204" pitchFamily="34" charset="0"/>
              </a:rPr>
              <a:t>Next, complete the sentences at the bottom of the chart. </a:t>
            </a:r>
            <a:r>
              <a:rPr lang="en-GB" sz="2800" u="sng" dirty="0" smtClean="0">
                <a:latin typeface="Arial" panose="020B0604020202020204" pitchFamily="34" charset="0"/>
                <a:cs typeface="Arial" panose="020B0604020202020204" pitchFamily="34" charset="0"/>
              </a:rPr>
              <a:t>Remember to write a plan in “I will include this by” not just a date.</a:t>
            </a:r>
          </a:p>
          <a:p>
            <a:endParaRPr lang="en-GB" sz="1600"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CuadroTexto 3"/>
          <p:cNvSpPr txBox="1"/>
          <p:nvPr/>
        </p:nvSpPr>
        <p:spPr>
          <a:xfrm>
            <a:off x="2486527" y="61984"/>
            <a:ext cx="9408694" cy="646331"/>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Task Three: Completing the Metacognition</a:t>
            </a:r>
            <a:endParaRPr lang="en-GB" sz="36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srcRect l="21143" t="24148" r="22528" b="11459"/>
          <a:stretch/>
        </p:blipFill>
        <p:spPr>
          <a:xfrm>
            <a:off x="5986989" y="831425"/>
            <a:ext cx="5908231" cy="4381226"/>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24484" t="6316" r="24989" b="23509"/>
          <a:stretch/>
        </p:blipFill>
        <p:spPr>
          <a:xfrm>
            <a:off x="5986989" y="4935743"/>
            <a:ext cx="1112253" cy="1668380"/>
          </a:xfrm>
          <a:prstGeom prst="rect">
            <a:avLst/>
          </a:prstGeom>
        </p:spPr>
      </p:pic>
      <p:sp>
        <p:nvSpPr>
          <p:cNvPr id="7" name="CuadroTexto 6"/>
          <p:cNvSpPr txBox="1"/>
          <p:nvPr/>
        </p:nvSpPr>
        <p:spPr>
          <a:xfrm>
            <a:off x="7190874" y="5212651"/>
            <a:ext cx="4519863" cy="1015663"/>
          </a:xfrm>
          <a:prstGeom prst="rect">
            <a:avLst/>
          </a:prstGeom>
          <a:noFill/>
        </p:spPr>
        <p:txBody>
          <a:bodyPr wrap="square" rtlCol="0">
            <a:spAutoFit/>
          </a:bodyPr>
          <a:lstStyle/>
          <a:p>
            <a:r>
              <a:rPr lang="en-GB" sz="2000" dirty="0" smtClean="0"/>
              <a:t>RED:  I need to improve a lot.</a:t>
            </a:r>
          </a:p>
          <a:p>
            <a:r>
              <a:rPr lang="en-GB" sz="2000" dirty="0" smtClean="0"/>
              <a:t>YELLOW: I still need to improve a little</a:t>
            </a:r>
          </a:p>
          <a:p>
            <a:r>
              <a:rPr lang="en-GB" sz="2000" dirty="0" smtClean="0"/>
              <a:t>GREEN: I can do this perfectly</a:t>
            </a:r>
            <a:endParaRPr lang="en-GB" sz="2000" dirty="0"/>
          </a:p>
        </p:txBody>
      </p:sp>
    </p:spTree>
    <p:extLst>
      <p:ext uri="{BB962C8B-B14F-4D97-AF65-F5344CB8AC3E}">
        <p14:creationId xmlns:p14="http://schemas.microsoft.com/office/powerpoint/2010/main" val="156106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790" y="61984"/>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4</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3" y="1262313"/>
            <a:ext cx="5177536" cy="5144291"/>
          </a:xfrm>
        </p:spPr>
        <p:txBody>
          <a:bodyPr>
            <a:normAutofit lnSpcReduction="10000"/>
          </a:bodyPr>
          <a:lstStyle/>
          <a:p>
            <a:r>
              <a:rPr lang="en-GB" sz="2800" dirty="0" smtClean="0">
                <a:latin typeface="Arial" panose="020B0604020202020204" pitchFamily="34" charset="0"/>
                <a:cs typeface="Arial" panose="020B0604020202020204" pitchFamily="34" charset="0"/>
              </a:rPr>
              <a:t>You have now finished your project! Take 5 minutes to look at every page you have completed and check your work. </a:t>
            </a:r>
          </a:p>
          <a:p>
            <a:r>
              <a:rPr lang="en-GB" sz="2800" dirty="0" smtClean="0">
                <a:latin typeface="Arial" panose="020B0604020202020204" pitchFamily="34" charset="0"/>
                <a:cs typeface="Arial" panose="020B0604020202020204" pitchFamily="34" charset="0"/>
              </a:rPr>
              <a:t>When you have checked your work, you need to organise it ready to be scanned and sent to your teacher. </a:t>
            </a:r>
            <a:r>
              <a:rPr lang="en-GB" sz="2800" b="1" dirty="0" smtClean="0">
                <a:latin typeface="Arial" panose="020B0604020202020204" pitchFamily="34" charset="0"/>
                <a:cs typeface="Arial" panose="020B0604020202020204" pitchFamily="34" charset="0"/>
              </a:rPr>
              <a:t>You must organised it in the order shown above.</a:t>
            </a:r>
          </a:p>
          <a:p>
            <a:endParaRPr lang="en-GB" sz="1600"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CuadroTexto 3"/>
          <p:cNvSpPr txBox="1"/>
          <p:nvPr/>
        </p:nvSpPr>
        <p:spPr>
          <a:xfrm>
            <a:off x="2486527" y="61984"/>
            <a:ext cx="9408694" cy="1200329"/>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Task Four: Checking and Organising the Project</a:t>
            </a:r>
            <a:endParaRPr lang="en-GB" sz="3600" dirty="0">
              <a:latin typeface="Arial" panose="020B0604020202020204" pitchFamily="34" charset="0"/>
              <a:cs typeface="Arial" panose="020B0604020202020204" pitchFamily="34" charset="0"/>
            </a:endParaRPr>
          </a:p>
        </p:txBody>
      </p:sp>
      <p:sp>
        <p:nvSpPr>
          <p:cNvPr id="5" name="CuadroTexto 4"/>
          <p:cNvSpPr txBox="1"/>
          <p:nvPr/>
        </p:nvSpPr>
        <p:spPr>
          <a:xfrm>
            <a:off x="5919537" y="1262313"/>
            <a:ext cx="5975683" cy="5755422"/>
          </a:xfrm>
          <a:prstGeom prst="rect">
            <a:avLst/>
          </a:prstGeom>
          <a:noFill/>
        </p:spPr>
        <p:txBody>
          <a:bodyPr wrap="square" rtlCol="0">
            <a:spAutoFit/>
          </a:bodyPr>
          <a:lstStyle/>
          <a:p>
            <a:pPr marL="342900" indent="-342900">
              <a:buFont typeface="+mj-lt"/>
              <a:buAutoNum type="arabicPeriod"/>
            </a:pPr>
            <a:r>
              <a:rPr lang="en-GB" sz="2400" dirty="0" smtClean="0">
                <a:latin typeface="Arial" panose="020B0604020202020204" pitchFamily="34" charset="0"/>
                <a:cs typeface="Arial" panose="020B0604020202020204" pitchFamily="34" charset="0"/>
              </a:rPr>
              <a:t>“My Dream Bedroom Project” Page 1</a:t>
            </a:r>
          </a:p>
          <a:p>
            <a:pPr marL="342900" indent="-342900">
              <a:buFont typeface="+mj-lt"/>
              <a:buAutoNum type="arabicPeriod"/>
            </a:pPr>
            <a:r>
              <a:rPr lang="en-GB" sz="2400" dirty="0" smtClean="0">
                <a:latin typeface="Arial" panose="020B0604020202020204" pitchFamily="34" charset="0"/>
                <a:cs typeface="Arial" panose="020B0604020202020204" pitchFamily="34" charset="0"/>
              </a:rPr>
              <a:t>“My Dream Bedroom” Page 2 </a:t>
            </a:r>
          </a:p>
          <a:p>
            <a:pPr marL="342900" indent="-342900">
              <a:buFont typeface="+mj-lt"/>
              <a:buAutoNum type="arabicPeriod"/>
            </a:pPr>
            <a:r>
              <a:rPr lang="en-GB" sz="2400" dirty="0" smtClean="0">
                <a:latin typeface="Arial" panose="020B0604020202020204" pitchFamily="34" charset="0"/>
                <a:cs typeface="Arial" panose="020B0604020202020204" pitchFamily="34" charset="0"/>
              </a:rPr>
              <a:t>The Objects in my Bedroom” Page 3</a:t>
            </a:r>
          </a:p>
          <a:p>
            <a:pPr marL="342900" indent="-342900">
              <a:buFont typeface="+mj-lt"/>
              <a:buAutoNum type="arabicPeriod"/>
            </a:pPr>
            <a:r>
              <a:rPr lang="en-GB" sz="2400" dirty="0" smtClean="0">
                <a:latin typeface="Arial" panose="020B0604020202020204" pitchFamily="34" charset="0"/>
                <a:cs typeface="Arial" panose="020B0604020202020204" pitchFamily="34" charset="0"/>
              </a:rPr>
              <a:t>“My Dream Playroom” Page 4</a:t>
            </a:r>
          </a:p>
          <a:p>
            <a:pPr marL="342900" indent="-342900">
              <a:buFont typeface="+mj-lt"/>
              <a:buAutoNum type="arabicPeriod"/>
            </a:pPr>
            <a:r>
              <a:rPr lang="en-GB" sz="2400" dirty="0" smtClean="0">
                <a:latin typeface="Arial" panose="020B0604020202020204" pitchFamily="34" charset="0"/>
                <a:cs typeface="Arial" panose="020B0604020202020204" pitchFamily="34" charset="0"/>
              </a:rPr>
              <a:t>“The Objects in my Playroom” Page 5</a:t>
            </a:r>
          </a:p>
          <a:p>
            <a:pPr marL="342900" indent="-342900">
              <a:buFont typeface="+mj-lt"/>
              <a:buAutoNum type="arabicPeriod"/>
            </a:pPr>
            <a:r>
              <a:rPr lang="en-GB" sz="2400" dirty="0" smtClean="0">
                <a:latin typeface="Arial" panose="020B0604020202020204" pitchFamily="34" charset="0"/>
                <a:cs typeface="Arial" panose="020B0604020202020204" pitchFamily="34" charset="0"/>
              </a:rPr>
              <a:t> “Creating a Word </a:t>
            </a:r>
            <a:r>
              <a:rPr lang="en-GB" sz="2400" dirty="0">
                <a:latin typeface="Arial" panose="020B0604020202020204" pitchFamily="34" charset="0"/>
                <a:cs typeface="Arial" panose="020B0604020202020204" pitchFamily="34" charset="0"/>
              </a:rPr>
              <a:t>P</a:t>
            </a:r>
            <a:r>
              <a:rPr lang="en-GB" sz="2400" dirty="0" smtClean="0">
                <a:latin typeface="Arial" panose="020B0604020202020204" pitchFamily="34" charset="0"/>
                <a:cs typeface="Arial" panose="020B0604020202020204" pitchFamily="34" charset="0"/>
              </a:rPr>
              <a:t>roblem” Page 6</a:t>
            </a:r>
          </a:p>
          <a:p>
            <a:pPr marL="342900" indent="-342900">
              <a:buFont typeface="+mj-lt"/>
              <a:buAutoNum type="arabicPeriod"/>
            </a:pPr>
            <a:r>
              <a:rPr lang="en-GB" sz="2400" dirty="0" smtClean="0">
                <a:latin typeface="Arial" panose="020B0604020202020204" pitchFamily="34" charset="0"/>
                <a:cs typeface="Arial" panose="020B0604020202020204" pitchFamily="34" charset="0"/>
              </a:rPr>
              <a:t>“Metacognition: My Dream House Project” Page 7</a:t>
            </a:r>
          </a:p>
          <a:p>
            <a:pPr marL="342900" indent="-342900">
              <a:buFont typeface="+mj-lt"/>
              <a:buAutoNum type="arabicPeriod"/>
            </a:pPr>
            <a:endParaRPr lang="en-GB" dirty="0" smtClean="0">
              <a:latin typeface="Arial" panose="020B0604020202020204" pitchFamily="34" charset="0"/>
              <a:cs typeface="Arial" panose="020B0604020202020204" pitchFamily="34" charset="0"/>
            </a:endParaRPr>
          </a:p>
          <a:p>
            <a:pPr marL="342900" indent="-342900">
              <a:buFont typeface="+mj-lt"/>
              <a:buAutoNum type="arabicPeriod"/>
            </a:pPr>
            <a:endParaRPr lang="en-GB" dirty="0" smtClean="0">
              <a:latin typeface="Arial" panose="020B0604020202020204" pitchFamily="34" charset="0"/>
              <a:cs typeface="Arial" panose="020B0604020202020204" pitchFamily="34" charset="0"/>
            </a:endParaRPr>
          </a:p>
          <a:p>
            <a:r>
              <a:rPr lang="en-GB" sz="2800" b="1" dirty="0" smtClean="0">
                <a:solidFill>
                  <a:srgbClr val="FF0000"/>
                </a:solidFill>
                <a:latin typeface="Arial" panose="020B0604020202020204" pitchFamily="34" charset="0"/>
                <a:cs typeface="Arial" panose="020B0604020202020204" pitchFamily="34" charset="0"/>
              </a:rPr>
              <a:t>When your project is in order, and you have checked your work, you can send it to your teacher! </a:t>
            </a:r>
          </a:p>
          <a:p>
            <a:endParaRPr lang="en-GB" sz="2800" b="1" dirty="0">
              <a:solidFill>
                <a:srgbClr val="FF0000"/>
              </a:solidFill>
              <a:latin typeface="Arial" panose="020B0604020202020204" pitchFamily="34" charset="0"/>
              <a:cs typeface="Arial" panose="020B0604020202020204" pitchFamily="34" charset="0"/>
            </a:endParaRPr>
          </a:p>
          <a:p>
            <a:r>
              <a:rPr lang="en-GB" sz="2800" b="1" dirty="0" smtClean="0">
                <a:solidFill>
                  <a:srgbClr val="0070C0"/>
                </a:solidFill>
                <a:latin typeface="Arial" panose="020B0604020202020204" pitchFamily="34" charset="0"/>
                <a:cs typeface="Arial" panose="020B0604020202020204" pitchFamily="34" charset="0"/>
              </a:rPr>
              <a:t>Well done! </a:t>
            </a:r>
            <a:r>
              <a:rPr lang="en-GB" sz="2800" b="1" dirty="0" smtClean="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GB"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5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9896" y="1"/>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1</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251678" y="923331"/>
            <a:ext cx="5089162" cy="5837687"/>
          </a:xfrm>
        </p:spPr>
        <p:txBody>
          <a:bodyPr>
            <a:normAutofit lnSpcReduction="10000"/>
          </a:bodyPr>
          <a:lstStyle/>
          <a:p>
            <a:r>
              <a:rPr lang="en-GB" dirty="0" smtClean="0">
                <a:latin typeface="Arial" panose="020B0604020202020204" pitchFamily="34" charset="0"/>
                <a:cs typeface="Arial" panose="020B0604020202020204" pitchFamily="34" charset="0"/>
              </a:rPr>
              <a:t>Go to page 7 (the last page of your “Creating my Dream House Project”) and read the page carefully.</a:t>
            </a:r>
          </a:p>
          <a:p>
            <a:r>
              <a:rPr lang="en-GB" dirty="0" smtClean="0">
                <a:latin typeface="Arial" panose="020B0604020202020204" pitchFamily="34" charset="0"/>
                <a:cs typeface="Arial" panose="020B0604020202020204" pitchFamily="34" charset="0"/>
              </a:rPr>
              <a:t>You have 3 goals to improve: </a:t>
            </a:r>
            <a:r>
              <a:rPr lang="en-GB" b="1" dirty="0" smtClean="0">
                <a:latin typeface="Arial" panose="020B0604020202020204" pitchFamily="34" charset="0"/>
                <a:cs typeface="Arial" panose="020B0604020202020204" pitchFamily="34" charset="0"/>
              </a:rPr>
              <a:t>Organisation and Productivity</a:t>
            </a:r>
            <a:r>
              <a:rPr lang="en-GB"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Understanding (area and perimeter) </a:t>
            </a:r>
            <a:r>
              <a:rPr lang="en-GB" dirty="0" smtClean="0">
                <a:latin typeface="Arial" panose="020B0604020202020204" pitchFamily="34" charset="0"/>
                <a:cs typeface="Arial" panose="020B0604020202020204" pitchFamily="34" charset="0"/>
              </a:rPr>
              <a:t>and </a:t>
            </a:r>
            <a:r>
              <a:rPr lang="en-GB" b="1" dirty="0" smtClean="0">
                <a:latin typeface="Arial" panose="020B0604020202020204" pitchFamily="34" charset="0"/>
                <a:cs typeface="Arial" panose="020B0604020202020204" pitchFamily="34" charset="0"/>
              </a:rPr>
              <a:t>Checking my Project</a:t>
            </a:r>
            <a:r>
              <a:rPr lang="en-GB" dirty="0" smtClean="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You will choose 1 or 2 of the strategies provided to help you achieve your goals. </a:t>
            </a:r>
            <a:r>
              <a:rPr lang="en-GB" sz="1800" i="1" dirty="0">
                <a:latin typeface="Arial" panose="020B0604020202020204" pitchFamily="34" charset="0"/>
                <a:cs typeface="Arial" panose="020B0604020202020204" pitchFamily="34" charset="0"/>
              </a:rPr>
              <a:t>(</a:t>
            </a:r>
            <a:r>
              <a:rPr lang="en-GB" sz="1800" i="1" dirty="0" smtClean="0">
                <a:latin typeface="Arial" panose="020B0604020202020204" pitchFamily="34" charset="0"/>
                <a:cs typeface="Arial" panose="020B0604020202020204" pitchFamily="34" charset="0"/>
              </a:rPr>
              <a:t>You can choose more if you would like, but remember to be realistic when setting your goals.) </a:t>
            </a:r>
          </a:p>
          <a:p>
            <a:r>
              <a:rPr lang="en-GB" sz="2400" b="1" dirty="0" smtClean="0">
                <a:latin typeface="Arial" panose="020B0604020202020204" pitchFamily="34" charset="0"/>
                <a:cs typeface="Arial" panose="020B0604020202020204" pitchFamily="34" charset="0"/>
              </a:rPr>
              <a:t>Tick the box or underline the strategies you have chosen. </a:t>
            </a:r>
          </a:p>
          <a:p>
            <a:r>
              <a:rPr lang="en-GB" dirty="0" smtClean="0">
                <a:latin typeface="Arial" panose="020B0604020202020204" pitchFamily="34" charset="0"/>
                <a:cs typeface="Arial" panose="020B0604020202020204" pitchFamily="34" charset="0"/>
              </a:rPr>
              <a:t>Leave the rest of the chart in a safe place for later. Only complete the part highlighted in the picture.</a:t>
            </a:r>
            <a:endParaRPr lang="en-GB" sz="1800"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p:txBody>
      </p:sp>
      <p:sp>
        <p:nvSpPr>
          <p:cNvPr id="4" name="CuadroTexto 3"/>
          <p:cNvSpPr txBox="1"/>
          <p:nvPr/>
        </p:nvSpPr>
        <p:spPr>
          <a:xfrm>
            <a:off x="2867891" y="1"/>
            <a:ext cx="7910945" cy="923330"/>
          </a:xfrm>
          <a:prstGeom prst="rect">
            <a:avLst/>
          </a:prstGeom>
          <a:noFill/>
        </p:spPr>
        <p:txBody>
          <a:bodyPr wrap="square" rtlCol="0">
            <a:spAutoFit/>
          </a:bodyPr>
          <a:lstStyle/>
          <a:p>
            <a:r>
              <a:rPr lang="en-GB" sz="5400" dirty="0" smtClean="0">
                <a:latin typeface="Arial" panose="020B0604020202020204" pitchFamily="34" charset="0"/>
                <a:cs typeface="Arial" panose="020B0604020202020204" pitchFamily="34" charset="0"/>
              </a:rPr>
              <a:t>Task One: Metacognition</a:t>
            </a:r>
            <a:endParaRPr lang="en-GB" sz="54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srcRect l="21143" t="24148" r="22528" b="11459"/>
          <a:stretch/>
        </p:blipFill>
        <p:spPr>
          <a:xfrm>
            <a:off x="6179127" y="1715501"/>
            <a:ext cx="5735782" cy="4253346"/>
          </a:xfrm>
          <a:prstGeom prst="rect">
            <a:avLst/>
          </a:prstGeom>
        </p:spPr>
      </p:pic>
      <p:sp>
        <p:nvSpPr>
          <p:cNvPr id="6" name="Rectángulo 5"/>
          <p:cNvSpPr/>
          <p:nvPr/>
        </p:nvSpPr>
        <p:spPr>
          <a:xfrm>
            <a:off x="6340840" y="2875935"/>
            <a:ext cx="4779444" cy="213851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790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632" y="0"/>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2</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2" y="923331"/>
            <a:ext cx="4946220" cy="5699280"/>
          </a:xfrm>
        </p:spPr>
        <p:txBody>
          <a:bodyPr>
            <a:normAutofit/>
          </a:bodyPr>
          <a:lstStyle/>
          <a:p>
            <a:r>
              <a:rPr lang="en-GB" sz="2400" dirty="0" smtClean="0">
                <a:latin typeface="Arial" panose="020B0604020202020204" pitchFamily="34" charset="0"/>
                <a:cs typeface="Arial" panose="020B0604020202020204" pitchFamily="34" charset="0"/>
              </a:rPr>
              <a:t>Go to page 2 of your project “My Dream Bedroom”</a:t>
            </a:r>
          </a:p>
          <a:p>
            <a:r>
              <a:rPr lang="en-GB" sz="2400" dirty="0" smtClean="0">
                <a:latin typeface="Arial" panose="020B0604020202020204" pitchFamily="34" charset="0"/>
                <a:cs typeface="Arial" panose="020B0604020202020204" pitchFamily="34" charset="0"/>
              </a:rPr>
              <a:t>You have to find the perimeter and the area of your dream bedroom. The measurements of your bedroom have been provided </a:t>
            </a:r>
            <a:r>
              <a:rPr lang="en-GB" sz="1800" dirty="0" smtClean="0">
                <a:latin typeface="Arial" panose="020B0604020202020204" pitchFamily="34" charset="0"/>
                <a:cs typeface="Arial" panose="020B0604020202020204" pitchFamily="34" charset="0"/>
              </a:rPr>
              <a:t>(circled in </a:t>
            </a:r>
            <a:r>
              <a:rPr lang="en-GB" sz="1800" dirty="0" smtClean="0">
                <a:solidFill>
                  <a:srgbClr val="92D050"/>
                </a:solidFill>
                <a:latin typeface="Arial" panose="020B0604020202020204" pitchFamily="34" charset="0"/>
                <a:cs typeface="Arial" panose="020B0604020202020204" pitchFamily="34" charset="0"/>
              </a:rPr>
              <a:t>green</a:t>
            </a:r>
            <a:r>
              <a:rPr lang="en-GB" sz="180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Work out and write the area and perimeter of your bedroom in these boxes </a:t>
            </a:r>
            <a:r>
              <a:rPr lang="en-GB" sz="1600" dirty="0" smtClean="0">
                <a:latin typeface="Arial" panose="020B0604020202020204" pitchFamily="34" charset="0"/>
                <a:cs typeface="Arial" panose="020B0604020202020204" pitchFamily="34" charset="0"/>
              </a:rPr>
              <a:t>(</a:t>
            </a:r>
            <a:r>
              <a:rPr lang="en-GB" sz="1600" dirty="0" smtClean="0">
                <a:solidFill>
                  <a:srgbClr val="FFC000"/>
                </a:solidFill>
                <a:latin typeface="Arial" panose="020B0604020202020204" pitchFamily="34" charset="0"/>
                <a:cs typeface="Arial" panose="020B0604020202020204" pitchFamily="34" charset="0"/>
              </a:rPr>
              <a:t>orange arrows</a:t>
            </a:r>
            <a:r>
              <a:rPr lang="en-GB" sz="1600" dirty="0" smtClean="0">
                <a:latin typeface="Arial" panose="020B0604020202020204" pitchFamily="34" charset="0"/>
                <a:cs typeface="Arial" panose="020B0604020202020204" pitchFamily="34" charset="0"/>
              </a:rPr>
              <a:t>.)</a:t>
            </a:r>
          </a:p>
          <a:p>
            <a:r>
              <a:rPr lang="en-GB" b="1" dirty="0" smtClean="0">
                <a:latin typeface="Arial" panose="020B0604020202020204" pitchFamily="34" charset="0"/>
                <a:cs typeface="Arial" panose="020B0604020202020204" pitchFamily="34" charset="0"/>
              </a:rPr>
              <a:t>Remember! You should use a pencil to find and write your answer. Make sure you write carefully so your teacher can understand! </a:t>
            </a:r>
          </a:p>
          <a:p>
            <a:pPr marL="0" indent="0">
              <a:buNone/>
            </a:pPr>
            <a:endParaRPr lang="en-GB" dirty="0" smtClean="0">
              <a:latin typeface="Arial" panose="020B0604020202020204" pitchFamily="34" charset="0"/>
              <a:cs typeface="Arial" panose="020B0604020202020204" pitchFamily="34" charset="0"/>
            </a:endParaRPr>
          </a:p>
        </p:txBody>
      </p:sp>
      <p:sp>
        <p:nvSpPr>
          <p:cNvPr id="4" name="CuadroTexto 3"/>
          <p:cNvSpPr txBox="1"/>
          <p:nvPr/>
        </p:nvSpPr>
        <p:spPr>
          <a:xfrm>
            <a:off x="2823411" y="0"/>
            <a:ext cx="10035395" cy="769441"/>
          </a:xfrm>
          <a:prstGeom prst="rect">
            <a:avLst/>
          </a:prstGeom>
          <a:noFill/>
        </p:spPr>
        <p:txBody>
          <a:bodyPr wrap="square" rtlCol="0">
            <a:spAutoFit/>
          </a:bodyPr>
          <a:lstStyle/>
          <a:p>
            <a:r>
              <a:rPr lang="en-GB" sz="4400" dirty="0" smtClean="0">
                <a:latin typeface="Arial" panose="020B0604020202020204" pitchFamily="34" charset="0"/>
                <a:cs typeface="Arial" panose="020B0604020202020204" pitchFamily="34" charset="0"/>
              </a:rPr>
              <a:t>Task Two: Find Area and Perimeter</a:t>
            </a:r>
            <a:endParaRPr lang="en-GB" sz="44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2"/>
          <a:srcRect l="21057" t="24294" r="21926" b="8972"/>
          <a:stretch/>
        </p:blipFill>
        <p:spPr>
          <a:xfrm>
            <a:off x="6121239" y="830997"/>
            <a:ext cx="5761045" cy="3791066"/>
          </a:xfrm>
          <a:prstGeom prst="rect">
            <a:avLst/>
          </a:prstGeom>
        </p:spPr>
      </p:pic>
      <p:cxnSp>
        <p:nvCxnSpPr>
          <p:cNvPr id="9" name="Conector recto de flecha 8"/>
          <p:cNvCxnSpPr/>
          <p:nvPr/>
        </p:nvCxnSpPr>
        <p:spPr>
          <a:xfrm>
            <a:off x="5442155" y="3406877"/>
            <a:ext cx="1165122" cy="4352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5538041" y="3624525"/>
            <a:ext cx="4793820" cy="4551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Elipse 11"/>
          <p:cNvSpPr/>
          <p:nvPr/>
        </p:nvSpPr>
        <p:spPr>
          <a:xfrm rot="1235307">
            <a:off x="6533564" y="3334727"/>
            <a:ext cx="1123950" cy="36195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ipse 12"/>
          <p:cNvSpPr/>
          <p:nvPr/>
        </p:nvSpPr>
        <p:spPr>
          <a:xfrm rot="20442156">
            <a:off x="9416909" y="3661199"/>
            <a:ext cx="1123950" cy="36195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uadroTexto 13"/>
          <p:cNvSpPr txBox="1"/>
          <p:nvPr/>
        </p:nvSpPr>
        <p:spPr>
          <a:xfrm>
            <a:off x="6178938" y="4991395"/>
            <a:ext cx="5645645" cy="1631216"/>
          </a:xfrm>
          <a:prstGeom prst="rect">
            <a:avLst/>
          </a:prstGeom>
          <a:no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FINISHED? </a:t>
            </a:r>
            <a:r>
              <a:rPr lang="en-GB" sz="2000" b="1" dirty="0" smtClean="0">
                <a:latin typeface="Arial" panose="020B0604020202020204" pitchFamily="34" charset="0"/>
                <a:cs typeface="Arial" panose="020B0604020202020204" pitchFamily="34" charset="0"/>
              </a:rPr>
              <a:t>Have you checked you used the correct formula for area and perimeter?</a:t>
            </a:r>
          </a:p>
          <a:p>
            <a:pPr algn="ctr"/>
            <a:r>
              <a:rPr lang="en-GB" sz="2000" b="1" u="sng" dirty="0" smtClean="0">
                <a:solidFill>
                  <a:srgbClr val="FFC000"/>
                </a:solidFill>
                <a:latin typeface="Arial" panose="020B0604020202020204" pitchFamily="34" charset="0"/>
                <a:cs typeface="Arial" panose="020B0604020202020204" pitchFamily="34" charset="0"/>
              </a:rPr>
              <a:t>P = L + L + W + W     A = L x W </a:t>
            </a:r>
          </a:p>
          <a:p>
            <a:pPr algn="ctr"/>
            <a:r>
              <a:rPr lang="en-GB" sz="2000" b="1" dirty="0" smtClean="0">
                <a:solidFill>
                  <a:srgbClr val="FF0000"/>
                </a:solidFill>
                <a:latin typeface="Arial" panose="020B0604020202020204" pitchFamily="34" charset="0"/>
                <a:cs typeface="Arial" panose="020B0604020202020204" pitchFamily="34" charset="0"/>
              </a:rPr>
              <a:t>Have you remembered your units of measurement? </a:t>
            </a:r>
            <a:endParaRPr lang="en-GB"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72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632" y="0"/>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3</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2" y="923331"/>
            <a:ext cx="5418168" cy="5699280"/>
          </a:xfrm>
        </p:spPr>
        <p:txBody>
          <a:bodyPr>
            <a:normAutofit fontScale="85000" lnSpcReduction="20000"/>
          </a:bodyPr>
          <a:lstStyle/>
          <a:p>
            <a:r>
              <a:rPr lang="en-GB" sz="2600" dirty="0" smtClean="0">
                <a:latin typeface="Arial" panose="020B0604020202020204" pitchFamily="34" charset="0"/>
                <a:cs typeface="Arial" panose="020B0604020202020204" pitchFamily="34" charset="0"/>
              </a:rPr>
              <a:t>Stay on page 2 of your project “My Dream Bedroom”</a:t>
            </a:r>
          </a:p>
          <a:p>
            <a:pPr marL="0" indent="0">
              <a:buNone/>
            </a:pPr>
            <a:endParaRPr lang="en-GB" sz="2600" dirty="0" smtClean="0">
              <a:latin typeface="Arial" panose="020B0604020202020204" pitchFamily="34" charset="0"/>
              <a:cs typeface="Arial" panose="020B0604020202020204" pitchFamily="34" charset="0"/>
            </a:endParaRPr>
          </a:p>
          <a:p>
            <a:r>
              <a:rPr lang="en-GB" sz="2600" dirty="0" smtClean="0">
                <a:latin typeface="Arial" panose="020B0604020202020204" pitchFamily="34" charset="0"/>
                <a:cs typeface="Arial" panose="020B0604020202020204" pitchFamily="34" charset="0"/>
              </a:rPr>
              <a:t>Now it is time to decorate your room! You can fill your room with whatever you would like! Let your imagination run wild…</a:t>
            </a:r>
            <a:r>
              <a:rPr lang="en-GB" sz="2600" i="1" dirty="0" smtClean="0">
                <a:latin typeface="Arial" panose="020B0604020202020204" pitchFamily="34" charset="0"/>
                <a:cs typeface="Arial" panose="020B0604020202020204" pitchFamily="34" charset="0"/>
              </a:rPr>
              <a:t> A 2 meter long flat screen TV? A slide to get out of bed? A </a:t>
            </a:r>
            <a:r>
              <a:rPr lang="en-GB" sz="2600" i="1" dirty="0">
                <a:latin typeface="Arial" panose="020B0604020202020204" pitchFamily="34" charset="0"/>
                <a:cs typeface="Arial" panose="020B0604020202020204" pitchFamily="34" charset="0"/>
              </a:rPr>
              <a:t>j</a:t>
            </a:r>
            <a:r>
              <a:rPr lang="en-GB" sz="2600" i="1" dirty="0" smtClean="0">
                <a:latin typeface="Arial" panose="020B0604020202020204" pitchFamily="34" charset="0"/>
                <a:cs typeface="Arial" panose="020B0604020202020204" pitchFamily="34" charset="0"/>
              </a:rPr>
              <a:t>acuzzi? A fridge full of snacks? Whatever you want! </a:t>
            </a:r>
            <a:r>
              <a:rPr lang="en-GB" sz="2600" b="1" dirty="0" smtClean="0">
                <a:latin typeface="Arial" panose="020B0604020202020204" pitchFamily="34" charset="0"/>
                <a:cs typeface="Arial" panose="020B0604020202020204" pitchFamily="34" charset="0"/>
              </a:rPr>
              <a:t>Draw, colour and explain what the objects in your room are. </a:t>
            </a:r>
          </a:p>
          <a:p>
            <a:pPr marL="0" indent="0">
              <a:buNone/>
            </a:pPr>
            <a:endParaRPr lang="en-GB" sz="2600" dirty="0" smtClean="0">
              <a:latin typeface="Arial" panose="020B0604020202020204" pitchFamily="34" charset="0"/>
              <a:cs typeface="Arial" panose="020B0604020202020204" pitchFamily="34" charset="0"/>
            </a:endParaRPr>
          </a:p>
          <a:p>
            <a:r>
              <a:rPr lang="en-GB" sz="2600" b="1" dirty="0" smtClean="0">
                <a:solidFill>
                  <a:srgbClr val="FF0000"/>
                </a:solidFill>
                <a:latin typeface="Arial" panose="020B0604020202020204" pitchFamily="34" charset="0"/>
                <a:cs typeface="Arial" panose="020B0604020202020204" pitchFamily="34" charset="0"/>
              </a:rPr>
              <a:t>You must have at least 1 object that is a square, and one that is a rectangle. Everything else is up to you! </a:t>
            </a:r>
            <a:endParaRPr lang="en-GB" sz="2600" b="1" dirty="0">
              <a:solidFill>
                <a:srgbClr val="FF0000"/>
              </a:solidFill>
              <a:latin typeface="Arial" panose="020B0604020202020204" pitchFamily="34" charset="0"/>
              <a:cs typeface="Arial" panose="020B0604020202020204" pitchFamily="34" charset="0"/>
            </a:endParaRPr>
          </a:p>
          <a:p>
            <a:pPr marL="0" indent="0">
              <a:buNone/>
            </a:pPr>
            <a:endParaRPr lang="en-GB" sz="2400" dirty="0" smtClean="0">
              <a:latin typeface="Arial" panose="020B0604020202020204" pitchFamily="34" charset="0"/>
              <a:cs typeface="Arial" panose="020B0604020202020204" pitchFamily="34" charset="0"/>
            </a:endParaRPr>
          </a:p>
        </p:txBody>
      </p:sp>
      <p:sp>
        <p:nvSpPr>
          <p:cNvPr id="4" name="CuadroTexto 3"/>
          <p:cNvSpPr txBox="1"/>
          <p:nvPr/>
        </p:nvSpPr>
        <p:spPr>
          <a:xfrm>
            <a:off x="2925779" y="61984"/>
            <a:ext cx="9518966" cy="769441"/>
          </a:xfrm>
          <a:prstGeom prst="rect">
            <a:avLst/>
          </a:prstGeom>
          <a:noFill/>
        </p:spPr>
        <p:txBody>
          <a:bodyPr wrap="square" rtlCol="0">
            <a:spAutoFit/>
          </a:bodyPr>
          <a:lstStyle/>
          <a:p>
            <a:r>
              <a:rPr lang="en-GB" sz="4400" dirty="0" smtClean="0">
                <a:latin typeface="Arial" panose="020B0604020202020204" pitchFamily="34" charset="0"/>
                <a:cs typeface="Arial" panose="020B0604020202020204" pitchFamily="34" charset="0"/>
              </a:rPr>
              <a:t>Task Three: Decorating your Room</a:t>
            </a:r>
            <a:endParaRPr lang="en-GB" sz="44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2"/>
          <a:srcRect l="21057" t="24294" r="21926" b="8972"/>
          <a:stretch/>
        </p:blipFill>
        <p:spPr>
          <a:xfrm>
            <a:off x="6400800" y="830997"/>
            <a:ext cx="5481484" cy="5510570"/>
          </a:xfrm>
          <a:prstGeom prst="rect">
            <a:avLst/>
          </a:prstGeom>
        </p:spPr>
      </p:pic>
      <p:sp>
        <p:nvSpPr>
          <p:cNvPr id="14" name="CuadroTexto 13"/>
          <p:cNvSpPr txBox="1"/>
          <p:nvPr/>
        </p:nvSpPr>
        <p:spPr>
          <a:xfrm>
            <a:off x="8383326" y="2230518"/>
            <a:ext cx="2052166" cy="830997"/>
          </a:xfrm>
          <a:prstGeom prst="rect">
            <a:avLst/>
          </a:prstGeom>
          <a:solidFill>
            <a:schemeClr val="bg1"/>
          </a:solidFill>
        </p:spPr>
        <p:txBody>
          <a:bodyPr wrap="square" rtlCol="0">
            <a:spAutoFit/>
          </a:bodyPr>
          <a:lstStyle/>
          <a:p>
            <a:r>
              <a:rPr lang="en-GB" sz="1600" dirty="0" smtClean="0">
                <a:solidFill>
                  <a:schemeClr val="tx1">
                    <a:lumMod val="75000"/>
                    <a:lumOff val="25000"/>
                  </a:schemeClr>
                </a:solidFill>
                <a:latin typeface="Ink Free" panose="03080402000500000000" pitchFamily="66" charset="0"/>
                <a:cs typeface="Arial" panose="020B0604020202020204" pitchFamily="34" charset="0"/>
              </a:rPr>
              <a:t>Popcorn machine, so I can eat popcorn all day every day.</a:t>
            </a:r>
            <a:endParaRPr lang="en-GB" sz="1600" dirty="0">
              <a:solidFill>
                <a:schemeClr val="tx1">
                  <a:lumMod val="75000"/>
                  <a:lumOff val="25000"/>
                </a:schemeClr>
              </a:solidFill>
              <a:latin typeface="Ink Free" panose="03080402000500000000" pitchFamily="66" charset="0"/>
              <a:cs typeface="Arial" panose="020B0604020202020204" pitchFamily="34" charset="0"/>
            </a:endParaRPr>
          </a:p>
        </p:txBody>
      </p:sp>
      <p:pic>
        <p:nvPicPr>
          <p:cNvPr id="6" name="Imagen 5"/>
          <p:cNvPicPr>
            <a:picLocks noChangeAspect="1"/>
          </p:cNvPicPr>
          <p:nvPr/>
        </p:nvPicPr>
        <p:blipFill rotWithShape="1">
          <a:blip r:embed="rId3"/>
          <a:srcRect l="28917" t="27248" r="53699" b="29769"/>
          <a:stretch/>
        </p:blipFill>
        <p:spPr>
          <a:xfrm>
            <a:off x="9954840" y="2927061"/>
            <a:ext cx="956142" cy="1329106"/>
          </a:xfrm>
          <a:prstGeom prst="rect">
            <a:avLst/>
          </a:prstGeom>
        </p:spPr>
      </p:pic>
      <p:cxnSp>
        <p:nvCxnSpPr>
          <p:cNvPr id="11" name="Conector recto de flecha 10"/>
          <p:cNvCxnSpPr/>
          <p:nvPr/>
        </p:nvCxnSpPr>
        <p:spPr>
          <a:xfrm flipV="1">
            <a:off x="5309937" y="3527844"/>
            <a:ext cx="4099472" cy="7283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71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632" y="0"/>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4</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2" y="923331"/>
            <a:ext cx="10551642" cy="5699280"/>
          </a:xfrm>
        </p:spPr>
        <p:txBody>
          <a:bodyPr>
            <a:normAutofit/>
          </a:bodyPr>
          <a:lstStyle/>
          <a:p>
            <a:r>
              <a:rPr lang="en-GB" sz="2600" dirty="0" smtClean="0">
                <a:solidFill>
                  <a:schemeClr val="tx1"/>
                </a:solidFill>
                <a:latin typeface="Arial" panose="020B0604020202020204" pitchFamily="34" charset="0"/>
                <a:cs typeface="Arial" panose="020B0604020202020204" pitchFamily="34" charset="0"/>
              </a:rPr>
              <a:t>Today you completed page 2 of your Dream Bedroom Project. </a:t>
            </a:r>
          </a:p>
          <a:p>
            <a:r>
              <a:rPr lang="en-GB" sz="2600" dirty="0" smtClean="0">
                <a:solidFill>
                  <a:schemeClr val="tx1"/>
                </a:solidFill>
                <a:latin typeface="Arial" panose="020B0604020202020204" pitchFamily="34" charset="0"/>
                <a:cs typeface="Arial" panose="020B0604020202020204" pitchFamily="34" charset="0"/>
              </a:rPr>
              <a:t>Look at your metacognition chart, and the strategies your chose. Did you use those strategies today? </a:t>
            </a:r>
            <a:r>
              <a:rPr lang="en-GB" sz="2600" u="sng" dirty="0" smtClean="0">
                <a:solidFill>
                  <a:schemeClr val="tx1"/>
                </a:solidFill>
                <a:latin typeface="Arial" panose="020B0604020202020204" pitchFamily="34" charset="0"/>
                <a:cs typeface="Arial" panose="020B0604020202020204" pitchFamily="34" charset="0"/>
              </a:rPr>
              <a:t>Why/why not?</a:t>
            </a:r>
          </a:p>
          <a:p>
            <a:pPr marL="0" indent="0">
              <a:buNone/>
            </a:pPr>
            <a:r>
              <a:rPr lang="en-GB" sz="2600" dirty="0" smtClean="0">
                <a:solidFill>
                  <a:srgbClr val="FF0000"/>
                </a:solidFill>
                <a:latin typeface="Arial" panose="020B0604020202020204" pitchFamily="34" charset="0"/>
                <a:cs typeface="Arial" panose="020B0604020202020204" pitchFamily="34" charset="0"/>
              </a:rPr>
              <a:t>Check your work, did you use the units of measurement, did you check your math, did you colour and label all the objects in your room? </a:t>
            </a:r>
            <a:endParaRPr lang="en-GB" sz="2600" dirty="0" smtClean="0">
              <a:solidFill>
                <a:schemeClr val="tx1"/>
              </a:solidFill>
              <a:latin typeface="Arial" panose="020B0604020202020204" pitchFamily="34" charset="0"/>
              <a:cs typeface="Arial" panose="020B0604020202020204" pitchFamily="34" charset="0"/>
            </a:endParaRPr>
          </a:p>
          <a:p>
            <a:pPr marL="0" indent="0" algn="ctr">
              <a:buNone/>
            </a:pPr>
            <a:r>
              <a:rPr lang="en-GB" sz="2800" dirty="0" smtClean="0">
                <a:solidFill>
                  <a:schemeClr val="tx1"/>
                </a:solidFill>
                <a:latin typeface="Arial" panose="020B0604020202020204" pitchFamily="34" charset="0"/>
                <a:cs typeface="Arial" panose="020B0604020202020204" pitchFamily="34" charset="0"/>
              </a:rPr>
              <a:t>Keep your project in a safe place. We will continue working on it tomorrow! </a:t>
            </a:r>
          </a:p>
          <a:p>
            <a:endParaRPr lang="en-GB" sz="2600" dirty="0" smtClean="0">
              <a:solidFill>
                <a:schemeClr val="tx1"/>
              </a:solidFill>
              <a:latin typeface="Arial" panose="020B0604020202020204" pitchFamily="34" charset="0"/>
              <a:cs typeface="Arial" panose="020B0604020202020204" pitchFamily="34" charset="0"/>
            </a:endParaRPr>
          </a:p>
          <a:p>
            <a:pPr marL="0" indent="0">
              <a:buNone/>
            </a:pPr>
            <a:endParaRPr lang="en-GB" sz="2600" b="1" dirty="0">
              <a:solidFill>
                <a:srgbClr val="FF0000"/>
              </a:solidFill>
              <a:latin typeface="Arial" panose="020B0604020202020204" pitchFamily="34" charset="0"/>
              <a:cs typeface="Arial" panose="020B0604020202020204" pitchFamily="34" charset="0"/>
            </a:endParaRPr>
          </a:p>
          <a:p>
            <a:pPr marL="0" indent="0">
              <a:buNone/>
            </a:pPr>
            <a:endParaRPr lang="en-GB" sz="2400" dirty="0" smtClean="0">
              <a:latin typeface="Arial" panose="020B0604020202020204" pitchFamily="34" charset="0"/>
              <a:cs typeface="Arial" panose="020B0604020202020204" pitchFamily="34" charset="0"/>
            </a:endParaRPr>
          </a:p>
        </p:txBody>
      </p:sp>
      <p:sp>
        <p:nvSpPr>
          <p:cNvPr id="4" name="CuadroTexto 3"/>
          <p:cNvSpPr txBox="1"/>
          <p:nvPr/>
        </p:nvSpPr>
        <p:spPr>
          <a:xfrm>
            <a:off x="2925779" y="61984"/>
            <a:ext cx="9518966" cy="769441"/>
          </a:xfrm>
          <a:prstGeom prst="rect">
            <a:avLst/>
          </a:prstGeom>
          <a:noFill/>
        </p:spPr>
        <p:txBody>
          <a:bodyPr wrap="square" rtlCol="0">
            <a:spAutoFit/>
          </a:bodyPr>
          <a:lstStyle/>
          <a:p>
            <a:r>
              <a:rPr lang="en-GB" sz="4400" dirty="0" smtClean="0">
                <a:latin typeface="Arial" panose="020B0604020202020204" pitchFamily="34" charset="0"/>
                <a:cs typeface="Arial" panose="020B0604020202020204" pitchFamily="34" charset="0"/>
              </a:rPr>
              <a:t>Task Four: Check your work!</a:t>
            </a:r>
            <a:endParaRPr lang="en-GB" sz="44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650" y="4329674"/>
            <a:ext cx="3659605" cy="2384843"/>
          </a:xfrm>
          <a:prstGeom prst="rect">
            <a:avLst/>
          </a:prstGeom>
        </p:spPr>
      </p:pic>
    </p:spTree>
    <p:extLst>
      <p:ext uri="{BB962C8B-B14F-4D97-AF65-F5344CB8AC3E}">
        <p14:creationId xmlns:p14="http://schemas.microsoft.com/office/powerpoint/2010/main" val="306486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0800" y="221674"/>
            <a:ext cx="9074727" cy="885232"/>
          </a:xfrm>
        </p:spPr>
        <p:txBody>
          <a:bodyPr>
            <a:normAutofit fontScale="90000"/>
          </a:bodyPr>
          <a:lstStyle/>
          <a:p>
            <a:r>
              <a:rPr lang="en-GB" dirty="0" smtClean="0">
                <a:latin typeface="Arial" panose="020B0604020202020204" pitchFamily="34" charset="0"/>
                <a:cs typeface="Arial" panose="020B0604020202020204" pitchFamily="34" charset="0"/>
              </a:rPr>
              <a:t>Math Class 2</a:t>
            </a:r>
            <a:endParaRPr lang="en-GB"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2871538" y="1909010"/>
            <a:ext cx="4973052" cy="4796589"/>
          </a:xfrm>
        </p:spPr>
        <p:txBody>
          <a:bodyPr>
            <a:normAutofit fontScale="92500" lnSpcReduction="10000"/>
          </a:bodyPr>
          <a:lstStyle/>
          <a:p>
            <a:endParaRPr lang="en-GB" sz="1600" i="1" cap="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cap="none" dirty="0" smtClean="0">
                <a:latin typeface="Arial" panose="020B0604020202020204" pitchFamily="34" charset="0"/>
                <a:cs typeface="Arial" panose="020B0604020202020204" pitchFamily="34" charset="0"/>
              </a:rPr>
              <a:t>We will be using this page today (page 3) “The Objects in my Bedroom”</a:t>
            </a:r>
          </a:p>
          <a:p>
            <a:pPr marL="342900" indent="-342900">
              <a:lnSpc>
                <a:spcPct val="150000"/>
              </a:lnSpc>
              <a:buFont typeface="Arial" panose="020B0604020202020204" pitchFamily="34" charset="0"/>
              <a:buChar char="•"/>
            </a:pPr>
            <a:r>
              <a:rPr lang="en-GB" sz="2400" cap="none" dirty="0" smtClean="0">
                <a:latin typeface="Arial" panose="020B0604020202020204" pitchFamily="34" charset="0"/>
                <a:cs typeface="Arial" panose="020B0604020202020204" pitchFamily="34" charset="0"/>
              </a:rPr>
              <a:t>You need colours.  </a:t>
            </a:r>
          </a:p>
          <a:p>
            <a:pPr marL="342900" indent="-342900">
              <a:lnSpc>
                <a:spcPct val="150000"/>
              </a:lnSpc>
              <a:buFont typeface="Arial" panose="020B0604020202020204" pitchFamily="34" charset="0"/>
              <a:buChar char="•"/>
            </a:pPr>
            <a:r>
              <a:rPr lang="en-GB" sz="2400" cap="none" dirty="0">
                <a:latin typeface="Arial" panose="020B0604020202020204" pitchFamily="34" charset="0"/>
                <a:cs typeface="Arial" panose="020B0604020202020204" pitchFamily="34" charset="0"/>
              </a:rPr>
              <a:t>Y</a:t>
            </a:r>
            <a:r>
              <a:rPr lang="en-GB" sz="2400" cap="none" dirty="0" smtClean="0">
                <a:latin typeface="Arial" panose="020B0604020202020204" pitchFamily="34" charset="0"/>
                <a:cs typeface="Arial" panose="020B0604020202020204" pitchFamily="34" charset="0"/>
              </a:rPr>
              <a:t>ou need a pencil and your ruler.</a:t>
            </a:r>
          </a:p>
          <a:p>
            <a:pPr marL="342900" indent="-342900">
              <a:lnSpc>
                <a:spcPct val="150000"/>
              </a:lnSpc>
              <a:buFont typeface="Arial" panose="020B0604020202020204" pitchFamily="34" charset="0"/>
              <a:buChar char="•"/>
            </a:pPr>
            <a:r>
              <a:rPr lang="en-GB" sz="2400" cap="none" dirty="0">
                <a:latin typeface="Arial" panose="020B0604020202020204" pitchFamily="34" charset="0"/>
                <a:cs typeface="Arial" panose="020B0604020202020204" pitchFamily="34" charset="0"/>
              </a:rPr>
              <a:t>Y</a:t>
            </a:r>
            <a:r>
              <a:rPr lang="en-GB" sz="2400" cap="none" dirty="0" smtClean="0">
                <a:latin typeface="Arial" panose="020B0604020202020204" pitchFamily="34" charset="0"/>
                <a:cs typeface="Arial" panose="020B0604020202020204" pitchFamily="34" charset="0"/>
              </a:rPr>
              <a:t>ou might want your notebook to review perimeter and area.</a:t>
            </a:r>
            <a:endParaRPr lang="en-GB" sz="2400" cap="none" dirty="0">
              <a:latin typeface="Arial" panose="020B0604020202020204" pitchFamily="34" charset="0"/>
              <a:cs typeface="Arial" panose="020B0604020202020204" pitchFamily="34" charset="0"/>
            </a:endParaRPr>
          </a:p>
        </p:txBody>
      </p:sp>
      <p:sp>
        <p:nvSpPr>
          <p:cNvPr id="6" name="Rectángulo 5"/>
          <p:cNvSpPr/>
          <p:nvPr/>
        </p:nvSpPr>
        <p:spPr>
          <a:xfrm>
            <a:off x="2590800" y="1046293"/>
            <a:ext cx="9355465"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This class we will be </a:t>
            </a:r>
            <a:r>
              <a:rPr lang="en-GB" dirty="0" smtClean="0">
                <a:latin typeface="Arial" panose="020B0604020202020204" pitchFamily="34" charset="0"/>
                <a:cs typeface="Arial" panose="020B0604020202020204" pitchFamily="34" charset="0"/>
              </a:rPr>
              <a:t>starting </a:t>
            </a:r>
            <a:r>
              <a:rPr lang="en-GB" dirty="0">
                <a:latin typeface="Arial" panose="020B0604020202020204" pitchFamily="34" charset="0"/>
                <a:cs typeface="Arial" panose="020B0604020202020204" pitchFamily="34" charset="0"/>
              </a:rPr>
              <a:t>our dream bedroom project.  You need the document “creating my dream bedroom” printed. </a:t>
            </a:r>
            <a:r>
              <a:rPr lang="en-GB" i="1" dirty="0">
                <a:latin typeface="Arial" panose="020B0604020202020204" pitchFamily="34" charset="0"/>
                <a:cs typeface="Arial" panose="020B0604020202020204" pitchFamily="34" charset="0"/>
              </a:rPr>
              <a:t>(If you do not have a printer you can copy/draw into your notebook or on a paper.) </a:t>
            </a:r>
            <a:r>
              <a:rPr lang="en-GB" i="1" dirty="0" smtClean="0">
                <a:latin typeface="Arial" panose="020B0604020202020204" pitchFamily="34" charset="0"/>
                <a:cs typeface="Arial" panose="020B0604020202020204" pitchFamily="34" charset="0"/>
              </a:rPr>
              <a:t>Write your name on the first page.</a:t>
            </a:r>
            <a:endParaRPr lang="en-GB" i="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2"/>
          <a:srcRect l="22134" t="25493" r="22753" b="11788"/>
          <a:stretch/>
        </p:blipFill>
        <p:spPr>
          <a:xfrm>
            <a:off x="7491316" y="2338590"/>
            <a:ext cx="4454949" cy="3532820"/>
          </a:xfrm>
          <a:prstGeom prst="rect">
            <a:avLst/>
          </a:prstGeom>
        </p:spPr>
      </p:pic>
    </p:spTree>
    <p:extLst>
      <p:ext uri="{BB962C8B-B14F-4D97-AF65-F5344CB8AC3E}">
        <p14:creationId xmlns:p14="http://schemas.microsoft.com/office/powerpoint/2010/main" val="335891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790" y="61984"/>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1</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2" y="923331"/>
            <a:ext cx="3878126" cy="5699280"/>
          </a:xfrm>
        </p:spPr>
        <p:txBody>
          <a:bodyPr>
            <a:normAutofit/>
          </a:bodyPr>
          <a:lstStyle/>
          <a:p>
            <a:r>
              <a:rPr lang="en-GB" sz="2400" dirty="0" smtClean="0">
                <a:latin typeface="Arial" panose="020B0604020202020204" pitchFamily="34" charset="0"/>
                <a:cs typeface="Arial" panose="020B0604020202020204" pitchFamily="34" charset="0"/>
              </a:rPr>
              <a:t>Go to page 3 of your project The Objects in My Bedroom and look at the first column</a:t>
            </a:r>
          </a:p>
          <a:p>
            <a:r>
              <a:rPr lang="en-GB" sz="2400" dirty="0" smtClean="0">
                <a:latin typeface="Arial" panose="020B0604020202020204" pitchFamily="34" charset="0"/>
                <a:cs typeface="Arial" panose="020B0604020202020204" pitchFamily="34" charset="0"/>
              </a:rPr>
              <a:t>Choose 2 objects from your bedroom (page 2) One must be a rectangle, and one must be a square. </a:t>
            </a:r>
          </a:p>
          <a:p>
            <a:r>
              <a:rPr lang="en-GB" sz="2400" dirty="0" smtClean="0">
                <a:latin typeface="Arial" panose="020B0604020202020204" pitchFamily="34" charset="0"/>
                <a:cs typeface="Arial" panose="020B0604020202020204" pitchFamily="34" charset="0"/>
              </a:rPr>
              <a:t>Write what the objects are and draw them in the space provided. </a:t>
            </a:r>
          </a:p>
          <a:p>
            <a:r>
              <a:rPr lang="en-GB" sz="2400" dirty="0" smtClean="0">
                <a:latin typeface="Arial" panose="020B0604020202020204" pitchFamily="34" charset="0"/>
                <a:cs typeface="Arial" panose="020B0604020202020204" pitchFamily="34" charset="0"/>
              </a:rPr>
              <a:t>Look at the example  </a:t>
            </a:r>
            <a:endParaRPr lang="en-GB" sz="2400" dirty="0">
              <a:latin typeface="Arial" panose="020B0604020202020204" pitchFamily="34" charset="0"/>
              <a:cs typeface="Arial" panose="020B0604020202020204" pitchFamily="34" charset="0"/>
            </a:endParaRPr>
          </a:p>
          <a:p>
            <a:pPr marL="0" indent="0">
              <a:buNone/>
            </a:pPr>
            <a:endParaRPr lang="en-GB" sz="2400" dirty="0" smtClean="0">
              <a:latin typeface="Arial" panose="020B0604020202020204" pitchFamily="34" charset="0"/>
              <a:cs typeface="Arial" panose="020B0604020202020204" pitchFamily="34" charset="0"/>
            </a:endParaRPr>
          </a:p>
        </p:txBody>
      </p:sp>
      <p:sp>
        <p:nvSpPr>
          <p:cNvPr id="4" name="CuadroTexto 3"/>
          <p:cNvSpPr txBox="1"/>
          <p:nvPr/>
        </p:nvSpPr>
        <p:spPr>
          <a:xfrm>
            <a:off x="2486526" y="61984"/>
            <a:ext cx="9958219" cy="769441"/>
          </a:xfrm>
          <a:prstGeom prst="rect">
            <a:avLst/>
          </a:prstGeom>
          <a:noFill/>
        </p:spPr>
        <p:txBody>
          <a:bodyPr wrap="square" rtlCol="0">
            <a:spAutoFit/>
          </a:bodyPr>
          <a:lstStyle/>
          <a:p>
            <a:r>
              <a:rPr lang="en-GB" sz="4400" dirty="0" smtClean="0">
                <a:latin typeface="Arial" panose="020B0604020202020204" pitchFamily="34" charset="0"/>
                <a:cs typeface="Arial" panose="020B0604020202020204" pitchFamily="34" charset="0"/>
              </a:rPr>
              <a:t>Task One: The Objects in your Room</a:t>
            </a:r>
            <a:endParaRPr lang="en-GB" sz="44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srcRect l="22134" t="25493" r="22753" b="11788"/>
          <a:stretch/>
        </p:blipFill>
        <p:spPr>
          <a:xfrm>
            <a:off x="5053264" y="923331"/>
            <a:ext cx="6785809" cy="5381216"/>
          </a:xfrm>
          <a:prstGeom prst="rect">
            <a:avLst/>
          </a:prstGeom>
        </p:spPr>
      </p:pic>
      <p:sp>
        <p:nvSpPr>
          <p:cNvPr id="8" name="CuadroTexto 7"/>
          <p:cNvSpPr txBox="1"/>
          <p:nvPr/>
        </p:nvSpPr>
        <p:spPr>
          <a:xfrm>
            <a:off x="5229726" y="2277979"/>
            <a:ext cx="1411705" cy="368969"/>
          </a:xfrm>
          <a:prstGeom prst="rect">
            <a:avLst/>
          </a:prstGeom>
          <a:solidFill>
            <a:schemeClr val="bg1"/>
          </a:solidFill>
        </p:spPr>
        <p:txBody>
          <a:bodyPr wrap="square" rtlCol="0">
            <a:spAutoFit/>
          </a:bodyPr>
          <a:lstStyle/>
          <a:p>
            <a:r>
              <a:rPr lang="en-GB" b="1" dirty="0" smtClean="0">
                <a:solidFill>
                  <a:srgbClr val="0070C0"/>
                </a:solidFill>
                <a:latin typeface="Ink Free" panose="03080402000500000000" pitchFamily="66" charset="0"/>
              </a:rPr>
              <a:t>A mirror</a:t>
            </a:r>
            <a:endParaRPr lang="en-GB" b="1" dirty="0">
              <a:solidFill>
                <a:srgbClr val="0070C0"/>
              </a:solidFill>
              <a:latin typeface="Ink Free" panose="03080402000500000000" pitchFamily="66" charset="0"/>
            </a:endParaRPr>
          </a:p>
        </p:txBody>
      </p:sp>
      <p:pic>
        <p:nvPicPr>
          <p:cNvPr id="10" name="Imagen 9"/>
          <p:cNvPicPr>
            <a:picLocks noChangeAspect="1"/>
          </p:cNvPicPr>
          <p:nvPr/>
        </p:nvPicPr>
        <p:blipFill rotWithShape="1">
          <a:blip r:embed="rId3"/>
          <a:srcRect l="61713" t="13870" r="8450" b="21656"/>
          <a:stretch/>
        </p:blipFill>
        <p:spPr>
          <a:xfrm rot="5400000">
            <a:off x="5364229" y="2386419"/>
            <a:ext cx="1304212" cy="1926142"/>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7718" t="23391" r="51445" b="23041"/>
          <a:stretch/>
        </p:blipFill>
        <p:spPr>
          <a:xfrm rot="20826938">
            <a:off x="5364274" y="4750389"/>
            <a:ext cx="1340348" cy="1358140"/>
          </a:xfrm>
          <a:prstGeom prst="rect">
            <a:avLst/>
          </a:prstGeom>
        </p:spPr>
      </p:pic>
      <p:sp>
        <p:nvSpPr>
          <p:cNvPr id="15" name="CuadroTexto 14"/>
          <p:cNvSpPr txBox="1"/>
          <p:nvPr/>
        </p:nvSpPr>
        <p:spPr>
          <a:xfrm>
            <a:off x="5229725" y="4488124"/>
            <a:ext cx="1609446" cy="369332"/>
          </a:xfrm>
          <a:prstGeom prst="rect">
            <a:avLst/>
          </a:prstGeom>
          <a:solidFill>
            <a:schemeClr val="bg1"/>
          </a:solidFill>
        </p:spPr>
        <p:txBody>
          <a:bodyPr wrap="square" rtlCol="0">
            <a:spAutoFit/>
          </a:bodyPr>
          <a:lstStyle/>
          <a:p>
            <a:r>
              <a:rPr lang="en-GB" b="1" dirty="0" smtClean="0">
                <a:solidFill>
                  <a:srgbClr val="0070C0"/>
                </a:solidFill>
                <a:latin typeface="Ink Free" panose="03080402000500000000" pitchFamily="66" charset="0"/>
              </a:rPr>
              <a:t>A dice</a:t>
            </a:r>
            <a:endParaRPr lang="en-GB" b="1" dirty="0">
              <a:solidFill>
                <a:srgbClr val="0070C0"/>
              </a:solidFill>
              <a:latin typeface="Ink Free" panose="03080402000500000000" pitchFamily="66" charset="0"/>
            </a:endParaRPr>
          </a:p>
        </p:txBody>
      </p:sp>
    </p:spTree>
    <p:extLst>
      <p:ext uri="{BB962C8B-B14F-4D97-AF65-F5344CB8AC3E}">
        <p14:creationId xmlns:p14="http://schemas.microsoft.com/office/powerpoint/2010/main" val="36369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790" y="61984"/>
            <a:ext cx="2017995" cy="457200"/>
          </a:xfrm>
        </p:spPr>
        <p:txBody>
          <a:bodyPr>
            <a:normAutofit/>
          </a:bodyPr>
          <a:lstStyle/>
          <a:p>
            <a:r>
              <a:rPr lang="en-GB" sz="2000" cap="none" dirty="0">
                <a:latin typeface="Arial" panose="020B0604020202020204" pitchFamily="34" charset="0"/>
                <a:cs typeface="Arial" panose="020B0604020202020204" pitchFamily="34" charset="0"/>
              </a:rPr>
              <a:t>M</a:t>
            </a:r>
            <a:r>
              <a:rPr lang="en-GB" sz="2000" cap="none" dirty="0" smtClean="0">
                <a:latin typeface="Arial" panose="020B0604020202020204" pitchFamily="34" charset="0"/>
                <a:cs typeface="Arial" panose="020B0604020202020204" pitchFamily="34" charset="0"/>
              </a:rPr>
              <a:t>ath: page 2</a:t>
            </a:r>
            <a:endParaRPr lang="en-GB" sz="20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982632" y="831425"/>
            <a:ext cx="4166884" cy="5791186"/>
          </a:xfrm>
        </p:spPr>
        <p:txBody>
          <a:bodyPr>
            <a:normAutofit lnSpcReduction="10000"/>
          </a:bodyPr>
          <a:lstStyle/>
          <a:p>
            <a:r>
              <a:rPr lang="en-GB" dirty="0" smtClean="0">
                <a:latin typeface="Arial" panose="020B0604020202020204" pitchFamily="34" charset="0"/>
                <a:cs typeface="Arial" panose="020B0604020202020204" pitchFamily="34" charset="0"/>
              </a:rPr>
              <a:t>Stay on page 3 of your project “The Objects in My </a:t>
            </a:r>
            <a:r>
              <a:rPr lang="en-GB" dirty="0" err="1" smtClean="0">
                <a:latin typeface="Arial" panose="020B0604020202020204" pitchFamily="34" charset="0"/>
                <a:cs typeface="Arial" panose="020B0604020202020204" pitchFamily="34" charset="0"/>
              </a:rPr>
              <a:t>Bedoom</a:t>
            </a:r>
            <a:r>
              <a:rPr lang="en-GB" dirty="0" smtClean="0">
                <a:latin typeface="Arial" panose="020B0604020202020204" pitchFamily="34" charset="0"/>
                <a:cs typeface="Arial" panose="020B0604020202020204" pitchFamily="34" charset="0"/>
              </a:rPr>
              <a:t>.” and look at the second column. </a:t>
            </a:r>
          </a:p>
          <a:p>
            <a:pPr marL="0" indent="0">
              <a:buNone/>
            </a:pPr>
            <a:endParaRPr lang="en-GB"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You have been provided with the measurements of your objects, but they are missing the </a:t>
            </a:r>
            <a:r>
              <a:rPr lang="en-GB" sz="2400" b="1" dirty="0" smtClean="0">
                <a:latin typeface="Arial" panose="020B0604020202020204" pitchFamily="34" charset="0"/>
                <a:cs typeface="Arial" panose="020B0604020202020204" pitchFamily="34" charset="0"/>
              </a:rPr>
              <a:t>units of measurements. </a:t>
            </a:r>
          </a:p>
          <a:p>
            <a:pPr marL="0" indent="0">
              <a:buNone/>
            </a:pPr>
            <a:endParaRPr lang="en-GB" sz="2400" dirty="0" smtClean="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Look at your object, and decide what unit of measurement is </a:t>
            </a:r>
            <a:r>
              <a:rPr lang="en-GB" sz="2400" b="1" dirty="0" smtClean="0">
                <a:solidFill>
                  <a:srgbClr val="FF0000"/>
                </a:solidFill>
                <a:latin typeface="Arial" panose="020B0604020202020204" pitchFamily="34" charset="0"/>
                <a:cs typeface="Arial" panose="020B0604020202020204" pitchFamily="34" charset="0"/>
              </a:rPr>
              <a:t>reasonable?</a:t>
            </a:r>
            <a:endParaRPr lang="en-GB" sz="2400" b="1" dirty="0" smtClean="0">
              <a:latin typeface="Arial" panose="020B0604020202020204" pitchFamily="34" charset="0"/>
              <a:cs typeface="Arial" panose="020B0604020202020204" pitchFamily="34" charset="0"/>
            </a:endParaRPr>
          </a:p>
        </p:txBody>
      </p:sp>
      <p:sp>
        <p:nvSpPr>
          <p:cNvPr id="4" name="CuadroTexto 3"/>
          <p:cNvSpPr txBox="1"/>
          <p:nvPr/>
        </p:nvSpPr>
        <p:spPr>
          <a:xfrm>
            <a:off x="2486526" y="61984"/>
            <a:ext cx="9958219" cy="769441"/>
          </a:xfrm>
          <a:prstGeom prst="rect">
            <a:avLst/>
          </a:prstGeom>
          <a:noFill/>
        </p:spPr>
        <p:txBody>
          <a:bodyPr wrap="square" rtlCol="0">
            <a:spAutoFit/>
          </a:bodyPr>
          <a:lstStyle/>
          <a:p>
            <a:r>
              <a:rPr lang="en-GB" sz="4400" dirty="0" smtClean="0">
                <a:latin typeface="Arial" panose="020B0604020202020204" pitchFamily="34" charset="0"/>
                <a:cs typeface="Arial" panose="020B0604020202020204" pitchFamily="34" charset="0"/>
              </a:rPr>
              <a:t>Task Two: Units of Measurement</a:t>
            </a:r>
            <a:endParaRPr lang="en-GB" sz="4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srcRect l="50701" t="61603" r="20630" b="11129"/>
          <a:stretch/>
        </p:blipFill>
        <p:spPr>
          <a:xfrm>
            <a:off x="5609592" y="935692"/>
            <a:ext cx="5220018" cy="2791326"/>
          </a:xfrm>
          <a:prstGeom prst="rect">
            <a:avLst/>
          </a:prstGeom>
        </p:spPr>
      </p:pic>
      <p:sp>
        <p:nvSpPr>
          <p:cNvPr id="7" name="CuadroTexto 6"/>
          <p:cNvSpPr txBox="1"/>
          <p:nvPr/>
        </p:nvSpPr>
        <p:spPr>
          <a:xfrm>
            <a:off x="5609592" y="3508848"/>
            <a:ext cx="6285628" cy="3447098"/>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Look at the example above ^ </a:t>
            </a:r>
          </a:p>
          <a:p>
            <a:r>
              <a:rPr lang="en-GB" sz="2000" i="1" dirty="0" smtClean="0">
                <a:latin typeface="Arial" panose="020B0604020202020204" pitchFamily="34" charset="0"/>
                <a:cs typeface="Arial" panose="020B0604020202020204" pitchFamily="34" charset="0"/>
              </a:rPr>
              <a:t>I chose millimetres because the dice is very small</a:t>
            </a:r>
            <a:r>
              <a:rPr lang="en-GB" sz="2000" dirty="0" smtClean="0">
                <a:latin typeface="Arial" panose="020B0604020202020204" pitchFamily="34" charset="0"/>
                <a:cs typeface="Arial" panose="020B0604020202020204" pitchFamily="34" charset="0"/>
              </a:rPr>
              <a:t>.</a:t>
            </a:r>
          </a:p>
          <a:p>
            <a:endParaRPr lang="en-GB" sz="2000" dirty="0" smtClean="0">
              <a:latin typeface="Arial" panose="020B0604020202020204" pitchFamily="34" charset="0"/>
              <a:cs typeface="Arial" panose="020B0604020202020204" pitchFamily="34" charset="0"/>
            </a:endParaRPr>
          </a:p>
          <a:p>
            <a:pPr algn="ctr"/>
            <a:r>
              <a:rPr lang="en-GB" sz="2000" dirty="0" smtClean="0">
                <a:solidFill>
                  <a:srgbClr val="FF0000"/>
                </a:solidFill>
                <a:latin typeface="Arial" panose="020B0604020202020204" pitchFamily="34" charset="0"/>
                <a:cs typeface="Arial" panose="020B0604020202020204" pitchFamily="34" charset="0"/>
              </a:rPr>
              <a:t>UNITS OF MEASUREMENTS: </a:t>
            </a:r>
          </a:p>
          <a:p>
            <a:r>
              <a:rPr lang="en-GB" sz="2000" dirty="0" smtClean="0">
                <a:latin typeface="Arial" panose="020B0604020202020204" pitchFamily="34" charset="0"/>
                <a:cs typeface="Arial" panose="020B0604020202020204" pitchFamily="34" charset="0"/>
              </a:rPr>
              <a:t>You can choose your own, or use one of the ones provided below: </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Millimetres (mm)</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Centimetres (cm)</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Metres (m) </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Kilometres (km)</a:t>
            </a:r>
          </a:p>
          <a:p>
            <a:endParaRPr lang="en-GB" dirty="0"/>
          </a:p>
        </p:txBody>
      </p:sp>
      <p:sp>
        <p:nvSpPr>
          <p:cNvPr id="9" name="CuadroTexto 8"/>
          <p:cNvSpPr txBox="1"/>
          <p:nvPr/>
        </p:nvSpPr>
        <p:spPr>
          <a:xfrm>
            <a:off x="10111130" y="2331355"/>
            <a:ext cx="834190" cy="461665"/>
          </a:xfrm>
          <a:prstGeom prst="rect">
            <a:avLst/>
          </a:prstGeom>
          <a:noFill/>
          <a:ln>
            <a:noFill/>
          </a:ln>
        </p:spPr>
        <p:txBody>
          <a:bodyPr wrap="square" rtlCol="0">
            <a:spAutoFit/>
          </a:bodyPr>
          <a:lstStyle/>
          <a:p>
            <a:r>
              <a:rPr lang="en-GB" sz="2400" b="1" dirty="0" smtClean="0">
                <a:solidFill>
                  <a:srgbClr val="0070C0"/>
                </a:solidFill>
                <a:latin typeface="Ink Free" panose="03080402000500000000" pitchFamily="66" charset="0"/>
              </a:rPr>
              <a:t>mm</a:t>
            </a:r>
            <a:endParaRPr lang="en-GB" sz="2400" b="1" dirty="0">
              <a:solidFill>
                <a:srgbClr val="0070C0"/>
              </a:solidFill>
              <a:latin typeface="Ink Free" panose="03080402000500000000" pitchFamily="66" charset="0"/>
            </a:endParaRPr>
          </a:p>
        </p:txBody>
      </p:sp>
    </p:spTree>
    <p:extLst>
      <p:ext uri="{BB962C8B-B14F-4D97-AF65-F5344CB8AC3E}">
        <p14:creationId xmlns:p14="http://schemas.microsoft.com/office/powerpoint/2010/main" val="154755314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Distintivo</Template>
  <TotalTime>322</TotalTime>
  <Words>2615</Words>
  <Application>Microsoft Office PowerPoint</Application>
  <PresentationFormat>Panorámica</PresentationFormat>
  <Paragraphs>216</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Gill Sans MT</vt:lpstr>
      <vt:lpstr>Impact</vt:lpstr>
      <vt:lpstr>Ink Free</vt:lpstr>
      <vt:lpstr>Wingdings</vt:lpstr>
      <vt:lpstr>Badge</vt:lpstr>
      <vt:lpstr>Presentación de PowerPoint</vt:lpstr>
      <vt:lpstr>Math Class 1</vt:lpstr>
      <vt:lpstr>Math: page 1</vt:lpstr>
      <vt:lpstr>Math: page 2</vt:lpstr>
      <vt:lpstr>Math: page 3</vt:lpstr>
      <vt:lpstr>Math: page 4</vt:lpstr>
      <vt:lpstr>Math Class 2</vt:lpstr>
      <vt:lpstr>Math: page 1</vt:lpstr>
      <vt:lpstr>Math: page 2</vt:lpstr>
      <vt:lpstr>Math: page 3</vt:lpstr>
      <vt:lpstr>Math: page 4</vt:lpstr>
      <vt:lpstr>Math Class 3</vt:lpstr>
      <vt:lpstr>Math: page 1</vt:lpstr>
      <vt:lpstr>Math: page 2</vt:lpstr>
      <vt:lpstr>Math: page 3</vt:lpstr>
      <vt:lpstr>Math Class4</vt:lpstr>
      <vt:lpstr>Math: page 1</vt:lpstr>
      <vt:lpstr>Math: page 2</vt:lpstr>
      <vt:lpstr>Math: page 3</vt:lpstr>
      <vt:lpstr>Math: page 4</vt:lpstr>
      <vt:lpstr>Math Class 5</vt:lpstr>
      <vt:lpstr>Math: page 1</vt:lpstr>
      <vt:lpstr>Math: page 2</vt:lpstr>
      <vt:lpstr>Math: page 3</vt:lpstr>
      <vt:lpstr>Math: page 4</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elenarosamorrice@outlook.com</dc:creator>
  <cp:lastModifiedBy>elenarosamorrice@outlook.com</cp:lastModifiedBy>
  <cp:revision>24</cp:revision>
  <dcterms:created xsi:type="dcterms:W3CDTF">2020-05-12T14:15:00Z</dcterms:created>
  <dcterms:modified xsi:type="dcterms:W3CDTF">2020-05-13T18:49:21Z</dcterms:modified>
</cp:coreProperties>
</file>