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04-09T22:43:15.29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9D25FBF-9058-40AA-A75E-DDC722439C41}" emma:medium="tactile" emma:mode="ink">
          <msink:context xmlns:msink="http://schemas.microsoft.com/ink/2010/main" type="inkDrawing" rotatedBoundingBox="17321,9202 26916,9242 26915,9339 17320,9299" shapeName="None"/>
        </emma:interpretation>
      </emma:emma>
    </inkml:annotationXML>
    <inkml:trace contextRef="#ctx0" brushRef="#br0">0 36 0,'0'-36'203,"35"36"-172,0 0-15,0 0 15,1 0-15,-1 0 15,0 0-15,1 0 15,-1 0-15,0 0-1,0 0 1,1 0 0,-1 0 15,0 0-31,1 0 15,-1 0 17,0 0-17,0 0 1,1 0 0,-1 0-1,0 0 1,0 0-1,1 0 1,-1 0 15,0 0-15,1 0-16,-1 0 16,0 0-1,0 0 16,1 0-31,-1 0 32,0 0-17,-35 36-15,36-36 16,-1 0 0,0 0-16,0 0 31,1 0-16,-1 0-15,0 0 32,0 0-17,1 0 1,-1 0 0,0 0-1,1 0 1,-1 0-1,0 0 1,0 0 0,1 0-1,-1 0-15,0 0 16,1 0 0,-1 0-1,0 0 1,0 0-1,36 0 1,-36 0 15,0 0-15,36 0 0,-36 0 15,1 0-16,-1 0 1,0 0 0,0 0-16,1 0 31,-1 0-15,0 0-16,1 0 31,-1 0-31,0 0 15,0 0 1,1 0 0,-1 0-1,0 0-15,0 0 16,1 0 0,-1 0-1,0 0 1,1 0-1,-1 0 1,0 0 0,0 0 1062,1 0-1063,-1 0-15,0 35 16,1-35 0,-1 0-1,0 0-15,0 0 32,1 0-17,-1 0 1,0 0-1,-35 35-15,35-35 16,1 0 0,-1 0-1,0 0 1,1 0 15,-1 0 0,0 0 1,0 0 15,1 0-16,-1 0 0,0 0-15,1 0-1,-1 0 17,0 0-17,0 0 1,1 0-1,-1 0 1,35 0 0,-34 0-1,-1 0 1,0 0-16,1-35 16,-1 35-1,0 0-15,0 0 31,1 0-31,-1 0 16,0 0 0,1 0-1,-1 0 17,0 0-17,0 0-15,1 0 31,-1 0 1,0 0-17,0 0 1,1 0 0,-1 0-1,0 0 1,1 0-1,-1 0 1,0 0 0,0 0-16,1 0 31,-1 0-31,0 0 31,1 0-31,-1 0 16,0 0-1,0 0 1,1 0 0,-1 0-1,0 0 1,0 0 0,1 0 15,-1 0-16,0 0 1,1 0 0,-1 0-16,0 0 15,-35-35 1,35 35 0,1 0-16,-1 0 15,0 0 1,1 0-1,-1 0 1,0 0 0,0 0 15,1 0-31,-1 0 31,0 0-15,0 0-1,1 0 1,-1 0 0,0 0-1,1 0 1,-1 0 0,0 0-1,0 0 1,36 0-1,-36 0 17,36 0-32,-1 0 15,-34 0 1,-1 0-16,35 0 16,-34 0-1,-1 0-15,0 0 16,1 0-16,-1 0 15,0 0 1,0 0-16,1 0 16,-1 0-1,36 0 1,-36 0 0,0 0-1,0 0 1,1 0-16,-1 0 31,0 0-15,0 0-1,1 0 1,-1 0 0,0 0 15,1 0-31,-1 0 15,0 0 17,0 0-17,1 0 1,-1 0 0,0 0 15,1 0-16,-1 0 1,0 0 0,0 0-1,1 0 1,-1 0-16,0 0 31,0 0-31,1 0 31,-1 0-31,0 0 16,1 0 0,-1 0-1,0 0-15,36 0 485,-36 0-470,36 0-15,-71 35 16,35-35 0,0 0-16,0 0 15,1 0-15,-1 0 31,0 0-15,0 0 0,1 0 15,-1 0-15,0 0 15,1 0-31,-1 0 31,0 0-15,0 0-1,1 0 1,-1 0 15,0 0 0,1 0 1,-1 0-17,0 0 1,0 0 0,1 0-1,-1 0 1,0 0-1,0 0 1,1 0 0,-1 0-1,0 0 1,1 0 15,-1 0-15,0 0-1,0 0 1,1 0 0,-1 0 31,0 0-32,1 0 48,34 0-32,-35 0-15,1 0-1,-1 0 16,0 0 16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04-09T22:43:18.44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853918CB-4BAE-4B41-98F6-C3CE53229632}" emma:medium="tactile" emma:mode="ink">
          <msink:context xmlns:msink="http://schemas.microsoft.com/ink/2010/main" type="inkDrawing" rotatedBoundingBox="18484,9944 19824,9896 19825,9930 18486,9978" shapeName="None"/>
        </emma:interpretation>
      </emma:emma>
    </inkml:annotationXML>
    <inkml:trace contextRef="#ctx0" brushRef="#br0">0 53 0,'35'0'406,"0"0"-390,1 0-16,34 0 16,-35 0-1,1 0 1,-1 0 15,0 0-31,1 0 31,-1 0-15,0 0 0,0 0-1,1 0 17,-1 0-1,0 0-16,1 0 1,-1 0 15,0 0 1,0 0-17,1 0 16,-1 0-31,0 0 32,0 0-1,1-35-15,-1 35-16,0 0 31,1 0-16,-1 0 17,0 0-32,0 0 31,1 0 0,-1 0 0,0 0-15,1 0 31,-1 0 0,0 0 0,0 0 0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04-09T22:43:53.09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834BF5AD-F051-4C62-88B7-F69AFBD25329}" emma:medium="tactile" emma:mode="ink">
          <msink:context xmlns:msink="http://schemas.microsoft.com/ink/2010/main" type="inkDrawing" rotatedBoundingBox="17320,5971 24622,5914 24623,6082 17322,6140" shapeName="None"/>
        </emma:interpretation>
      </emma:emma>
    </inkml:annotationXML>
    <inkml:trace contextRef="#ctx0" brushRef="#br0">0 83 0,'35'0'328,"0"0"-281,0 0 15,1 0-15,-1 0-47,0 0 63,1 0-32,-1 0 0,0 0-15,0 0 15,1 0-15,-1 0-1,0 0 1,1 0 15,-1 0-15,0 0 15,0 0 0,1 0-31,-1 0 31,0 0-15,0 0 15,1 0-15,-1 0 0,0 0-1,1 0 16,-1 0-31,0 0 32,0 0-1,1 0-15,-1 0-16,0 0 31,1 0 0,-1 0-15,0 0 15,0 0-15,1 0 15,-1 0 16,0 0-32,0 0 32,1 0-16,-1 0 16,0 0-31,1 0 31,-1 0-16,0 0-15,0 0 15,1 0 0,-1 0 797,0 0-796,1 0-17,-1 0 1,0 0-1,0 0 1,1 0 15,-1 0-15,0 0 15,0 0 16,1 0 47,-1 0-63,0 0 32,1 0-1,-1 0-15,0 0-16,0 0 16,1 0 0,-1 0 0,0 0-16,1 0 16,-36 35-31,35-35 15,0 0 16,0 0-32,1 0 17,-1 0 14,0 0 17,0 0-32,1 0 16,-1 0-16,0 0 16,1 0 16,-1 0-48,0 0 48,0 0-1,1 0 32,-1 0-63,0 0 32,1 0 62,-1 0-63,0 0-15,0 0 31,1 0-31,-1 0 16,0 0-48,0 0 17,1 0-1,-1 0 16,0 0-32,1 0 17,-1 0 14,0 0-14,0 0-17,1 0 17,-1 0-1,0 0 0,1 0-15,-1 0 15,0 0-15,0 0 15,1 0-16,-1 0 1,0 0 15,-35 36-15,35-36 0,1 0-1,-1 0 16,0 35-15,1-35 15,-1 0 16,0 0-47,0 0 47,1 0 0,-1 0-31,0 0-1,1 0 16,-1 0 1,0 0-1,0 0-15,1 0 30,-1 0 1,0 0 63,0 0-63,1 0-16,-1 0 16,0 0 46,1 0-77,-1 0 62,-35-35-47,35 35 1,0 0-1,-35-36-15,36 36-16,-1-35 78,0 35-47,1 0 0,-1 0-15,-35-35-1,35 35 1,0 0 93,1 0-30,-1 0-33,0 0-30,0 0 15,1 0 16,-1 0-16,0 0 1,1 0 15,-1 0-1,0 0 1,0 0-15,1 0 14,-1 0-14,0 0-1,1 0-15,-1 0 30,0 0-14,0-35-17,1 35 1,-1 0 0,0 0 15,0 0 0,1 0-15,-1 0 31,0 0-16,1 0 0,-1 0-15,0 0-1,0 0 17,1 0 14,-1 0-46,0 0 32,1 0-17,-1 0 17,0 0-1,0 0-16,1 0 17,-1 0-1,0 0 0,0 0-15,1 0 15,-1 0 0,0 0 1,1 0-17,-1 0 32,0 0-16,0 0 1,1 0-17,-1 0 1,0 35-1,1-35 17,-1 0-17,0 0 1,0 0 15,1 0-15,-1 0 15,0 0-15,0 0-1,1 0 1,-1 0-16,0 0 31,1 0 0,-1 0 48,0 0-33,-35 35 1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04-09T22:43:54.42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1754417-8FAF-4D8E-ADAD-90AFA48F047F}" emma:medium="tactile" emma:mode="ink">
          <msink:context xmlns:msink="http://schemas.microsoft.com/ink/2010/main" type="inkDrawing" rotatedBoundingBox="30126,10054 30126,10089 30111,10089 30111,10054" shapeName="None"/>
        </emma:interpretation>
      </emma:emma>
    </inkml:annotationXML>
    <inkml:trace contextRef="#ctx0" brushRef="#br0">0 0 0,'0'35'15</inkml:trace>
  </inkml:traceGroup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7DC6B11-572C-4777-8FAF-8BEF65F9CC20}" type="datetimeFigureOut">
              <a:rPr lang="es-CO" smtClean="0"/>
              <a:t>9/04/2020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90A2699-B86D-4698-980A-F4D25EA21B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69171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6B11-572C-4777-8FAF-8BEF65F9CC20}" type="datetimeFigureOut">
              <a:rPr lang="es-CO" smtClean="0"/>
              <a:t>9/04/2020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2699-B86D-4698-980A-F4D25EA21B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8994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6B11-572C-4777-8FAF-8BEF65F9CC20}" type="datetimeFigureOut">
              <a:rPr lang="es-CO" smtClean="0"/>
              <a:t>9/04/2020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2699-B86D-4698-980A-F4D25EA21B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4440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6B11-572C-4777-8FAF-8BEF65F9CC20}" type="datetimeFigureOut">
              <a:rPr lang="es-CO" smtClean="0"/>
              <a:t>9/04/2020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2699-B86D-4698-980A-F4D25EA21B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932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6B11-572C-4777-8FAF-8BEF65F9CC20}" type="datetimeFigureOut">
              <a:rPr lang="es-CO" smtClean="0"/>
              <a:t>9/04/2020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2699-B86D-4698-980A-F4D25EA21B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72526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6B11-572C-4777-8FAF-8BEF65F9CC20}" type="datetimeFigureOut">
              <a:rPr lang="es-CO" smtClean="0"/>
              <a:t>9/04/2020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2699-B86D-4698-980A-F4D25EA21B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97668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6B11-572C-4777-8FAF-8BEF65F9CC20}" type="datetimeFigureOut">
              <a:rPr lang="es-CO" smtClean="0"/>
              <a:t>9/04/2020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2699-B86D-4698-980A-F4D25EA21B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21423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7DC6B11-572C-4777-8FAF-8BEF65F9CC20}" type="datetimeFigureOut">
              <a:rPr lang="es-CO" smtClean="0"/>
              <a:t>9/04/2020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2699-B86D-4698-980A-F4D25EA21B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483553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7DC6B11-572C-4777-8FAF-8BEF65F9CC20}" type="datetimeFigureOut">
              <a:rPr lang="es-CO" smtClean="0"/>
              <a:t>9/04/2020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2699-B86D-4698-980A-F4D25EA21B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620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6B11-572C-4777-8FAF-8BEF65F9CC20}" type="datetimeFigureOut">
              <a:rPr lang="es-CO" smtClean="0"/>
              <a:t>9/04/2020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2699-B86D-4698-980A-F4D25EA21B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4706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6B11-572C-4777-8FAF-8BEF65F9CC20}" type="datetimeFigureOut">
              <a:rPr lang="es-CO" smtClean="0"/>
              <a:t>9/04/2020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2699-B86D-4698-980A-F4D25EA21B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2987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6B11-572C-4777-8FAF-8BEF65F9CC20}" type="datetimeFigureOut">
              <a:rPr lang="es-CO" smtClean="0"/>
              <a:t>9/04/2020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2699-B86D-4698-980A-F4D25EA21B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721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6B11-572C-4777-8FAF-8BEF65F9CC20}" type="datetimeFigureOut">
              <a:rPr lang="es-CO" smtClean="0"/>
              <a:t>9/04/2020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2699-B86D-4698-980A-F4D25EA21B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80616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6B11-572C-4777-8FAF-8BEF65F9CC20}" type="datetimeFigureOut">
              <a:rPr lang="es-CO" smtClean="0"/>
              <a:t>9/04/2020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2699-B86D-4698-980A-F4D25EA21B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7811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6B11-572C-4777-8FAF-8BEF65F9CC20}" type="datetimeFigureOut">
              <a:rPr lang="es-CO" smtClean="0"/>
              <a:t>9/04/2020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2699-B86D-4698-980A-F4D25EA21B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600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6B11-572C-4777-8FAF-8BEF65F9CC20}" type="datetimeFigureOut">
              <a:rPr lang="es-CO" smtClean="0"/>
              <a:t>9/04/2020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2699-B86D-4698-980A-F4D25EA21B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1516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6B11-572C-4777-8FAF-8BEF65F9CC20}" type="datetimeFigureOut">
              <a:rPr lang="es-CO" smtClean="0"/>
              <a:t>9/04/2020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2699-B86D-4698-980A-F4D25EA21B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5943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7DC6B11-572C-4777-8FAF-8BEF65F9CC20}" type="datetimeFigureOut">
              <a:rPr lang="es-CO" smtClean="0"/>
              <a:t>9/04/2020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s-CO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90A2699-B86D-4698-980A-F4D25EA21B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52646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cambridgeenglish.org/Images/young-learners-sample-papers-2018-vol1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5.png"/><Relationship Id="rId7" Type="http://schemas.openxmlformats.org/officeDocument/2006/relationships/image" Target="../media/image7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1" Type="http://schemas.openxmlformats.org/officeDocument/2006/relationships/image" Target="../media/image9.emf"/><Relationship Id="rId5" Type="http://schemas.openxmlformats.org/officeDocument/2006/relationships/image" Target="../media/image6.emf"/><Relationship Id="rId10" Type="http://schemas.openxmlformats.org/officeDocument/2006/relationships/customXml" Target="../ink/ink4.xml"/><Relationship Id="rId4" Type="http://schemas.openxmlformats.org/officeDocument/2006/relationships/customXml" Target="../ink/ink1.xml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54954" y="2099733"/>
            <a:ext cx="10026851" cy="2677648"/>
          </a:xfrm>
        </p:spPr>
        <p:txBody>
          <a:bodyPr/>
          <a:lstStyle/>
          <a:p>
            <a:r>
              <a:rPr lang="es-CO" dirty="0" smtClean="0"/>
              <a:t>Flyers Reading and Writing Part 2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Class</a:t>
            </a:r>
            <a:r>
              <a:rPr lang="es-CO" dirty="0"/>
              <a:t> </a:t>
            </a:r>
            <a:r>
              <a:rPr lang="es-CO" dirty="0" smtClean="0"/>
              <a:t>4</a:t>
            </a:r>
          </a:p>
          <a:p>
            <a:r>
              <a:rPr lang="es-CO" dirty="0" smtClean="0"/>
              <a:t>Thursday April 23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5704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068546" cy="7069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Read the questions and think about possible answers: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32760" y="3264274"/>
            <a:ext cx="3940885" cy="604066"/>
          </a:xfrm>
        </p:spPr>
        <p:txBody>
          <a:bodyPr/>
          <a:lstStyle/>
          <a:p>
            <a:pPr marL="0" indent="0">
              <a:buNone/>
            </a:pPr>
            <a:r>
              <a:rPr lang="es-CO" dirty="0" smtClean="0"/>
              <a:t>Can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answer</a:t>
            </a:r>
            <a:r>
              <a:rPr lang="es-CO" dirty="0" smtClean="0"/>
              <a:t> be:</a:t>
            </a:r>
            <a:endParaRPr lang="es-CO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032760" y="1994337"/>
            <a:ext cx="56148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 err="1" smtClean="0"/>
              <a:t>Where</a:t>
            </a:r>
            <a:r>
              <a:rPr lang="es-CO" dirty="0" smtClean="0"/>
              <a:t> do </a:t>
            </a:r>
            <a:r>
              <a:rPr lang="es-CO" dirty="0" err="1" smtClean="0"/>
              <a:t>you</a:t>
            </a:r>
            <a:r>
              <a:rPr lang="es-CO" dirty="0" smtClean="0"/>
              <a:t> </a:t>
            </a:r>
            <a:r>
              <a:rPr lang="es-CO" dirty="0" err="1" smtClean="0"/>
              <a:t>live</a:t>
            </a:r>
            <a:r>
              <a:rPr lang="es-CO" dirty="0" smtClean="0"/>
              <a:t>?</a:t>
            </a:r>
            <a:endParaRPr lang="es-CO" dirty="0"/>
          </a:p>
        </p:txBody>
      </p:sp>
      <p:sp>
        <p:nvSpPr>
          <p:cNvPr id="12" name="CuadroTexto 11"/>
          <p:cNvSpPr txBox="1"/>
          <p:nvPr/>
        </p:nvSpPr>
        <p:spPr>
          <a:xfrm>
            <a:off x="3754462" y="4105571"/>
            <a:ext cx="1575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 smtClean="0"/>
              <a:t>Yes, I do.</a:t>
            </a:r>
            <a:endParaRPr lang="es-CO" sz="24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5329645" y="4162106"/>
            <a:ext cx="765674" cy="46166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sz="2400" b="1" dirty="0" smtClean="0"/>
              <a:t>NO!</a:t>
            </a:r>
            <a:endParaRPr lang="es-CO" sz="2400" b="1" dirty="0"/>
          </a:p>
        </p:txBody>
      </p:sp>
      <p:sp>
        <p:nvSpPr>
          <p:cNvPr id="14" name="CuadroTexto 13"/>
          <p:cNvSpPr txBox="1"/>
          <p:nvPr/>
        </p:nvSpPr>
        <p:spPr>
          <a:xfrm>
            <a:off x="3754462" y="5240972"/>
            <a:ext cx="2751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 err="1" smtClean="0"/>
              <a:t>Near</a:t>
            </a:r>
            <a:r>
              <a:rPr lang="es-CO" sz="2400" dirty="0" smtClean="0"/>
              <a:t> </a:t>
            </a:r>
            <a:r>
              <a:rPr lang="es-CO" sz="2400" dirty="0" err="1" smtClean="0"/>
              <a:t>the</a:t>
            </a:r>
            <a:r>
              <a:rPr lang="es-CO" sz="2400" dirty="0" smtClean="0"/>
              <a:t> </a:t>
            </a:r>
            <a:r>
              <a:rPr lang="es-CO" sz="2400" dirty="0" err="1" smtClean="0"/>
              <a:t>library</a:t>
            </a:r>
            <a:r>
              <a:rPr lang="es-CO" sz="2400" dirty="0" smtClean="0"/>
              <a:t>.</a:t>
            </a:r>
            <a:endParaRPr lang="es-CO" sz="2400" dirty="0"/>
          </a:p>
        </p:txBody>
      </p:sp>
      <p:sp>
        <p:nvSpPr>
          <p:cNvPr id="15" name="CuadroTexto 14"/>
          <p:cNvSpPr txBox="1"/>
          <p:nvPr/>
        </p:nvSpPr>
        <p:spPr>
          <a:xfrm>
            <a:off x="3780666" y="5899064"/>
            <a:ext cx="6657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Explanation:</a:t>
            </a:r>
          </a:p>
          <a:p>
            <a:r>
              <a:rPr lang="en-US" i="1" dirty="0" err="1" smtClean="0"/>
              <a:t>Wh</a:t>
            </a:r>
            <a:r>
              <a:rPr lang="en-US" i="1" dirty="0" smtClean="0"/>
              <a:t>- </a:t>
            </a:r>
            <a:r>
              <a:rPr lang="en-US" dirty="0"/>
              <a:t>questions cannot be answered by </a:t>
            </a:r>
            <a:r>
              <a:rPr lang="en-US" i="1" dirty="0"/>
              <a:t>Yes/No</a:t>
            </a:r>
            <a:r>
              <a:rPr lang="en-US" dirty="0" smtClean="0"/>
              <a:t>. </a:t>
            </a:r>
            <a:endParaRPr lang="es-CO" sz="2400" dirty="0"/>
          </a:p>
        </p:txBody>
      </p:sp>
      <p:sp>
        <p:nvSpPr>
          <p:cNvPr id="16" name="CuadroTexto 15"/>
          <p:cNvSpPr txBox="1"/>
          <p:nvPr/>
        </p:nvSpPr>
        <p:spPr>
          <a:xfrm>
            <a:off x="6310429" y="5240972"/>
            <a:ext cx="799011" cy="461665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/>
              <a:t>YES!</a:t>
            </a:r>
            <a:endParaRPr lang="es-CO" sz="2400" b="1" dirty="0"/>
          </a:p>
        </p:txBody>
      </p:sp>
      <p:sp>
        <p:nvSpPr>
          <p:cNvPr id="17" name="Flecha curvada hacia la derecha 16"/>
          <p:cNvSpPr/>
          <p:nvPr/>
        </p:nvSpPr>
        <p:spPr>
          <a:xfrm flipH="1">
            <a:off x="7203134" y="5308869"/>
            <a:ext cx="739083" cy="98396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33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12" grpId="0"/>
      <p:bldP spid="13" grpId="0" animBg="1"/>
      <p:bldP spid="14" grpId="0"/>
      <p:bldP spid="15" grpId="0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0134" y="1068748"/>
            <a:ext cx="5337286" cy="1153894"/>
          </a:xfrm>
        </p:spPr>
        <p:txBody>
          <a:bodyPr/>
          <a:lstStyle/>
          <a:p>
            <a:r>
              <a:rPr lang="en-US" dirty="0"/>
              <a:t>Let’s go to the cinema. 	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9377" y="2215351"/>
            <a:ext cx="2659400" cy="466271"/>
          </a:xfrm>
        </p:spPr>
        <p:txBody>
          <a:bodyPr/>
          <a:lstStyle/>
          <a:p>
            <a:pPr marL="0" indent="0">
              <a:buNone/>
            </a:pPr>
            <a:r>
              <a:rPr lang="es-CO" dirty="0" smtClean="0"/>
              <a:t>Can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answer</a:t>
            </a:r>
            <a:r>
              <a:rPr lang="es-CO" dirty="0" smtClean="0"/>
              <a:t> be:</a:t>
            </a:r>
            <a:endParaRPr lang="es-CO" dirty="0"/>
          </a:p>
        </p:txBody>
      </p:sp>
      <p:sp>
        <p:nvSpPr>
          <p:cNvPr id="4" name="CuadroTexto 3"/>
          <p:cNvSpPr txBox="1"/>
          <p:nvPr/>
        </p:nvSpPr>
        <p:spPr>
          <a:xfrm>
            <a:off x="619377" y="2720511"/>
            <a:ext cx="214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 smtClean="0"/>
              <a:t>No, </a:t>
            </a:r>
            <a:r>
              <a:rPr lang="es-CO" sz="2400" dirty="0" err="1" smtClean="0"/>
              <a:t>I’m</a:t>
            </a:r>
            <a:r>
              <a:rPr lang="es-CO" sz="2400" dirty="0" smtClean="0"/>
              <a:t> </a:t>
            </a:r>
            <a:r>
              <a:rPr lang="es-CO" sz="2400" dirty="0" err="1" smtClean="0"/>
              <a:t>not</a:t>
            </a:r>
            <a:r>
              <a:rPr lang="es-CO" sz="2400" dirty="0" smtClean="0"/>
              <a:t>!</a:t>
            </a:r>
            <a:endParaRPr lang="es-CO" sz="2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2513103" y="2714698"/>
            <a:ext cx="765674" cy="46166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sz="2400" b="1" dirty="0" smtClean="0"/>
              <a:t>NO!</a:t>
            </a:r>
            <a:endParaRPr lang="es-CO" sz="2400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3625477" y="3191207"/>
            <a:ext cx="799011" cy="461665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/>
              <a:t>YES!</a:t>
            </a:r>
            <a:endParaRPr lang="es-CO" sz="2400" b="1" dirty="0"/>
          </a:p>
        </p:txBody>
      </p:sp>
      <p:sp>
        <p:nvSpPr>
          <p:cNvPr id="7" name="CuadroTexto 6"/>
          <p:cNvSpPr txBox="1"/>
          <p:nvPr/>
        </p:nvSpPr>
        <p:spPr>
          <a:xfrm>
            <a:off x="619377" y="3221065"/>
            <a:ext cx="3161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 err="1" smtClean="0"/>
              <a:t>That’s</a:t>
            </a:r>
            <a:r>
              <a:rPr lang="es-CO" sz="2400" dirty="0" smtClean="0"/>
              <a:t> a </a:t>
            </a:r>
            <a:r>
              <a:rPr lang="es-CO" sz="2400" dirty="0" err="1" smtClean="0"/>
              <a:t>good</a:t>
            </a:r>
            <a:r>
              <a:rPr lang="es-CO" sz="2400" dirty="0" smtClean="0"/>
              <a:t> idea.</a:t>
            </a:r>
            <a:endParaRPr lang="es-CO" sz="2400" dirty="0"/>
          </a:p>
        </p:txBody>
      </p:sp>
      <p:sp>
        <p:nvSpPr>
          <p:cNvPr id="8" name="Título 1"/>
          <p:cNvSpPr txBox="1">
            <a:spLocks/>
          </p:cNvSpPr>
          <p:nvPr/>
        </p:nvSpPr>
        <p:spPr bwMode="gray">
          <a:xfrm>
            <a:off x="6228538" y="832954"/>
            <a:ext cx="5538651" cy="11538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Do you like </a:t>
            </a:r>
            <a:r>
              <a:rPr lang="en-US" dirty="0" err="1" smtClean="0"/>
              <a:t>Maths</a:t>
            </a:r>
            <a:r>
              <a:rPr lang="en-US" dirty="0" smtClean="0"/>
              <a:t>? 	</a:t>
            </a:r>
            <a:endParaRPr lang="es-CO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7010933" y="2215350"/>
            <a:ext cx="2659400" cy="466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s-CO" smtClean="0"/>
              <a:t>Can the answer be:</a:t>
            </a:r>
            <a:endParaRPr lang="es-CO" dirty="0"/>
          </a:p>
        </p:txBody>
      </p:sp>
      <p:cxnSp>
        <p:nvCxnSpPr>
          <p:cNvPr id="11" name="Conector recto 10"/>
          <p:cNvCxnSpPr/>
          <p:nvPr/>
        </p:nvCxnSpPr>
        <p:spPr>
          <a:xfrm flipH="1">
            <a:off x="6087291" y="457200"/>
            <a:ext cx="3822" cy="6400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ítulo 1"/>
          <p:cNvSpPr txBox="1">
            <a:spLocks/>
          </p:cNvSpPr>
          <p:nvPr/>
        </p:nvSpPr>
        <p:spPr bwMode="gray">
          <a:xfrm>
            <a:off x="375003" y="3870847"/>
            <a:ext cx="5337286" cy="11538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solidFill>
                  <a:srgbClr val="660066"/>
                </a:solidFill>
              </a:rPr>
              <a:t>Have you got a sister?</a:t>
            </a:r>
            <a:r>
              <a:rPr lang="en-US" dirty="0" smtClean="0"/>
              <a:t>	</a:t>
            </a:r>
            <a:endParaRPr lang="es-CO" dirty="0"/>
          </a:p>
        </p:txBody>
      </p:sp>
      <p:sp>
        <p:nvSpPr>
          <p:cNvPr id="14" name="Título 1"/>
          <p:cNvSpPr txBox="1">
            <a:spLocks/>
          </p:cNvSpPr>
          <p:nvPr/>
        </p:nvSpPr>
        <p:spPr bwMode="gray">
          <a:xfrm>
            <a:off x="6073512" y="4146694"/>
            <a:ext cx="6118488" cy="11538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dirty="0" smtClean="0">
                <a:solidFill>
                  <a:srgbClr val="660066"/>
                </a:solidFill>
              </a:rPr>
              <a:t>Did you see Peter yesterday?</a:t>
            </a:r>
            <a:r>
              <a:rPr lang="en-US" sz="3200" dirty="0" smtClean="0"/>
              <a:t>. </a:t>
            </a:r>
            <a:r>
              <a:rPr lang="en-US" dirty="0" smtClean="0"/>
              <a:t>	</a:t>
            </a:r>
            <a:endParaRPr lang="es-CO" dirty="0"/>
          </a:p>
        </p:txBody>
      </p:sp>
      <p:cxnSp>
        <p:nvCxnSpPr>
          <p:cNvPr id="15" name="Conector recto 14"/>
          <p:cNvCxnSpPr/>
          <p:nvPr/>
        </p:nvCxnSpPr>
        <p:spPr>
          <a:xfrm flipH="1" flipV="1">
            <a:off x="1" y="3931920"/>
            <a:ext cx="12191999" cy="806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Marcador de contenido 2"/>
          <p:cNvSpPr txBox="1">
            <a:spLocks/>
          </p:cNvSpPr>
          <p:nvPr/>
        </p:nvSpPr>
        <p:spPr>
          <a:xfrm>
            <a:off x="7014028" y="4803517"/>
            <a:ext cx="2659400" cy="466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s-CO" smtClean="0"/>
              <a:t>Can the answer be:</a:t>
            </a:r>
            <a:endParaRPr lang="es-CO" dirty="0"/>
          </a:p>
        </p:txBody>
      </p:sp>
      <p:sp>
        <p:nvSpPr>
          <p:cNvPr id="20" name="Marcador de contenido 2"/>
          <p:cNvSpPr txBox="1">
            <a:spLocks/>
          </p:cNvSpPr>
          <p:nvPr/>
        </p:nvSpPr>
        <p:spPr>
          <a:xfrm>
            <a:off x="599782" y="4885641"/>
            <a:ext cx="2659400" cy="466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s-CO" dirty="0" smtClean="0"/>
              <a:t>Can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answer</a:t>
            </a:r>
            <a:r>
              <a:rPr lang="es-CO" dirty="0" smtClean="0"/>
              <a:t> be:</a:t>
            </a:r>
            <a:endParaRPr lang="es-CO" dirty="0"/>
          </a:p>
        </p:txBody>
      </p:sp>
      <p:sp>
        <p:nvSpPr>
          <p:cNvPr id="21" name="CuadroTexto 20"/>
          <p:cNvSpPr txBox="1"/>
          <p:nvPr/>
        </p:nvSpPr>
        <p:spPr>
          <a:xfrm>
            <a:off x="6871062" y="2681621"/>
            <a:ext cx="1538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 smtClean="0"/>
              <a:t>Yes, I do.</a:t>
            </a:r>
            <a:endParaRPr lang="es-CO" sz="2400" dirty="0"/>
          </a:p>
        </p:txBody>
      </p:sp>
      <p:sp>
        <p:nvSpPr>
          <p:cNvPr id="22" name="CuadroTexto 21"/>
          <p:cNvSpPr txBox="1"/>
          <p:nvPr/>
        </p:nvSpPr>
        <p:spPr>
          <a:xfrm>
            <a:off x="594446" y="5367412"/>
            <a:ext cx="214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 smtClean="0"/>
              <a:t>No, I </a:t>
            </a:r>
            <a:r>
              <a:rPr lang="es-CO" sz="2400" dirty="0" err="1" smtClean="0"/>
              <a:t>won’t</a:t>
            </a:r>
            <a:r>
              <a:rPr lang="es-CO" sz="2400" dirty="0" smtClean="0"/>
              <a:t>.</a:t>
            </a:r>
            <a:endParaRPr lang="es-CO" sz="2400" dirty="0"/>
          </a:p>
        </p:txBody>
      </p:sp>
      <p:sp>
        <p:nvSpPr>
          <p:cNvPr id="23" name="CuadroTexto 22"/>
          <p:cNvSpPr txBox="1"/>
          <p:nvPr/>
        </p:nvSpPr>
        <p:spPr>
          <a:xfrm>
            <a:off x="6999248" y="5269788"/>
            <a:ext cx="214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 smtClean="0"/>
              <a:t>No, I </a:t>
            </a:r>
            <a:r>
              <a:rPr lang="es-CO" sz="2400" dirty="0" err="1" smtClean="0"/>
              <a:t>didn’t</a:t>
            </a:r>
            <a:r>
              <a:rPr lang="es-CO" sz="2400" dirty="0" smtClean="0"/>
              <a:t>.</a:t>
            </a:r>
            <a:endParaRPr lang="es-CO" sz="2400" dirty="0"/>
          </a:p>
        </p:txBody>
      </p:sp>
      <p:sp>
        <p:nvSpPr>
          <p:cNvPr id="24" name="CuadroTexto 23"/>
          <p:cNvSpPr txBox="1"/>
          <p:nvPr/>
        </p:nvSpPr>
        <p:spPr>
          <a:xfrm>
            <a:off x="607745" y="5925509"/>
            <a:ext cx="3161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 smtClean="0"/>
              <a:t>Yes, I </a:t>
            </a:r>
            <a:r>
              <a:rPr lang="es-CO" sz="2400" dirty="0" err="1" smtClean="0"/>
              <a:t>have</a:t>
            </a:r>
            <a:r>
              <a:rPr lang="es-CO" sz="2400" dirty="0" smtClean="0"/>
              <a:t>.</a:t>
            </a:r>
            <a:endParaRPr lang="es-CO" sz="2400" dirty="0"/>
          </a:p>
        </p:txBody>
      </p:sp>
      <p:sp>
        <p:nvSpPr>
          <p:cNvPr id="25" name="CuadroTexto 24"/>
          <p:cNvSpPr txBox="1"/>
          <p:nvPr/>
        </p:nvSpPr>
        <p:spPr>
          <a:xfrm>
            <a:off x="6871063" y="3235809"/>
            <a:ext cx="1879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 smtClean="0"/>
              <a:t>I </a:t>
            </a:r>
            <a:r>
              <a:rPr lang="es-CO" sz="2400" dirty="0" err="1" smtClean="0"/>
              <a:t>have</a:t>
            </a:r>
            <a:r>
              <a:rPr lang="es-CO" sz="2400" dirty="0" smtClean="0"/>
              <a:t> </a:t>
            </a:r>
            <a:r>
              <a:rPr lang="es-CO" sz="2400" dirty="0" err="1" smtClean="0"/>
              <a:t>two</a:t>
            </a:r>
            <a:r>
              <a:rPr lang="es-CO" sz="2400" dirty="0" smtClean="0"/>
              <a:t>.</a:t>
            </a:r>
            <a:endParaRPr lang="es-CO" sz="2400" dirty="0"/>
          </a:p>
        </p:txBody>
      </p:sp>
      <p:sp>
        <p:nvSpPr>
          <p:cNvPr id="26" name="CuadroTexto 25"/>
          <p:cNvSpPr txBox="1"/>
          <p:nvPr/>
        </p:nvSpPr>
        <p:spPr>
          <a:xfrm>
            <a:off x="7010933" y="5851132"/>
            <a:ext cx="3161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 smtClean="0"/>
              <a:t>No, </a:t>
            </a:r>
            <a:r>
              <a:rPr lang="es-CO" sz="2400" dirty="0" err="1" smtClean="0"/>
              <a:t>I’m</a:t>
            </a:r>
            <a:r>
              <a:rPr lang="es-CO" sz="2400" dirty="0" smtClean="0"/>
              <a:t> </a:t>
            </a:r>
            <a:r>
              <a:rPr lang="es-CO" sz="2400" dirty="0" err="1" smtClean="0"/>
              <a:t>not</a:t>
            </a:r>
            <a:r>
              <a:rPr lang="es-CO" sz="2400" dirty="0" smtClean="0"/>
              <a:t>.</a:t>
            </a:r>
            <a:endParaRPr lang="es-CO" sz="2400" dirty="0"/>
          </a:p>
        </p:txBody>
      </p:sp>
      <p:sp>
        <p:nvSpPr>
          <p:cNvPr id="27" name="CuadroTexto 26"/>
          <p:cNvSpPr txBox="1"/>
          <p:nvPr/>
        </p:nvSpPr>
        <p:spPr>
          <a:xfrm>
            <a:off x="8655553" y="3221584"/>
            <a:ext cx="765674" cy="46166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sz="2400" b="1" dirty="0" smtClean="0"/>
              <a:t>NO!</a:t>
            </a:r>
            <a:endParaRPr lang="es-CO" sz="2400" b="1" dirty="0"/>
          </a:p>
        </p:txBody>
      </p:sp>
      <p:sp>
        <p:nvSpPr>
          <p:cNvPr id="28" name="CuadroTexto 27"/>
          <p:cNvSpPr txBox="1"/>
          <p:nvPr/>
        </p:nvSpPr>
        <p:spPr>
          <a:xfrm>
            <a:off x="2387141" y="5349281"/>
            <a:ext cx="765674" cy="46166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sz="2400" b="1" dirty="0" smtClean="0"/>
              <a:t>NO!</a:t>
            </a:r>
            <a:endParaRPr lang="es-CO" sz="2400" b="1" dirty="0"/>
          </a:p>
        </p:txBody>
      </p:sp>
      <p:sp>
        <p:nvSpPr>
          <p:cNvPr id="29" name="CuadroTexto 28"/>
          <p:cNvSpPr txBox="1"/>
          <p:nvPr/>
        </p:nvSpPr>
        <p:spPr>
          <a:xfrm>
            <a:off x="8887990" y="5829077"/>
            <a:ext cx="765674" cy="46166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sz="2400" b="1" dirty="0" smtClean="0"/>
              <a:t>NO!</a:t>
            </a:r>
            <a:endParaRPr lang="es-CO" sz="2400" b="1" dirty="0"/>
          </a:p>
        </p:txBody>
      </p:sp>
      <p:sp>
        <p:nvSpPr>
          <p:cNvPr id="30" name="CuadroTexto 29"/>
          <p:cNvSpPr txBox="1"/>
          <p:nvPr/>
        </p:nvSpPr>
        <p:spPr>
          <a:xfrm>
            <a:off x="2460171" y="5907378"/>
            <a:ext cx="799011" cy="461665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/>
              <a:t>YES!</a:t>
            </a:r>
            <a:endParaRPr lang="es-CO" sz="2400" b="1" dirty="0"/>
          </a:p>
        </p:txBody>
      </p:sp>
      <p:sp>
        <p:nvSpPr>
          <p:cNvPr id="31" name="CuadroTexto 30"/>
          <p:cNvSpPr txBox="1"/>
          <p:nvPr/>
        </p:nvSpPr>
        <p:spPr>
          <a:xfrm>
            <a:off x="8871322" y="5268603"/>
            <a:ext cx="799011" cy="461665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/>
              <a:t>YES!</a:t>
            </a:r>
            <a:endParaRPr lang="es-CO" sz="2400" b="1" dirty="0"/>
          </a:p>
        </p:txBody>
      </p:sp>
      <p:sp>
        <p:nvSpPr>
          <p:cNvPr id="32" name="CuadroTexto 31"/>
          <p:cNvSpPr txBox="1"/>
          <p:nvPr/>
        </p:nvSpPr>
        <p:spPr>
          <a:xfrm>
            <a:off x="8333745" y="2684297"/>
            <a:ext cx="799011" cy="461665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/>
              <a:t>YES!</a:t>
            </a:r>
            <a:endParaRPr lang="es-CO" sz="2400" b="1" dirty="0"/>
          </a:p>
        </p:txBody>
      </p:sp>
    </p:spTree>
    <p:extLst>
      <p:ext uri="{BB962C8B-B14F-4D97-AF65-F5344CB8AC3E}">
        <p14:creationId xmlns:p14="http://schemas.microsoft.com/office/powerpoint/2010/main" val="2619890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 animBg="1"/>
      <p:bldP spid="6" grpId="0" animBg="1"/>
      <p:bldP spid="7" grpId="0"/>
      <p:bldP spid="8" grpId="0"/>
      <p:bldP spid="9" grpId="0"/>
      <p:bldP spid="13" grpId="0"/>
      <p:bldP spid="14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/>
              <a:t>Warming</a:t>
            </a:r>
            <a:r>
              <a:rPr lang="es-CO" dirty="0" smtClean="0"/>
              <a:t> up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5932" y="2527300"/>
            <a:ext cx="7480300" cy="4152900"/>
          </a:xfrm>
        </p:spPr>
        <p:txBody>
          <a:bodyPr/>
          <a:lstStyle/>
          <a:p>
            <a:r>
              <a:rPr lang="en-US" dirty="0" smtClean="0"/>
              <a:t>Go to the following link and download pages </a:t>
            </a:r>
            <a:r>
              <a:rPr lang="en-US" b="1" dirty="0" smtClean="0">
                <a:solidFill>
                  <a:srgbClr val="660066"/>
                </a:solidFill>
              </a:rPr>
              <a:t>78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>
                <a:solidFill>
                  <a:srgbClr val="660066"/>
                </a:solidFill>
              </a:rPr>
              <a:t>79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www.cambridgeenglish.org/Images/young-learners-sample-papers-2018-vol1.pdf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Read the dialogue on page 78 (don’t look for answers yet).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Think about possible answers or responses to each question </a:t>
            </a:r>
            <a:r>
              <a:rPr lang="en-US" u="sng" dirty="0" smtClean="0"/>
              <a:t>without reading page 79</a:t>
            </a:r>
            <a:r>
              <a:rPr lang="en-US" dirty="0" smtClean="0"/>
              <a:t>.</a:t>
            </a:r>
          </a:p>
          <a:p>
            <a:endParaRPr lang="es-CO" dirty="0"/>
          </a:p>
          <a:p>
            <a:r>
              <a:rPr lang="en-US" dirty="0"/>
              <a:t>L</a:t>
            </a:r>
            <a:r>
              <a:rPr lang="en-US" dirty="0" smtClean="0"/>
              <a:t>ook </a:t>
            </a:r>
            <a:r>
              <a:rPr lang="en-US" dirty="0"/>
              <a:t>at what comes </a:t>
            </a:r>
            <a:r>
              <a:rPr lang="en-US" b="1" dirty="0"/>
              <a:t>after </a:t>
            </a:r>
            <a:r>
              <a:rPr lang="en-US" dirty="0"/>
              <a:t>a </a:t>
            </a:r>
            <a:r>
              <a:rPr lang="en-US" dirty="0" smtClean="0"/>
              <a:t>gap (blank space for your answer), </a:t>
            </a:r>
            <a:r>
              <a:rPr lang="en-US" dirty="0"/>
              <a:t>as well as </a:t>
            </a:r>
            <a:r>
              <a:rPr lang="en-US" b="1" dirty="0"/>
              <a:t>before </a:t>
            </a:r>
            <a:r>
              <a:rPr lang="en-US" dirty="0"/>
              <a:t>it, to decide what the answer may </a:t>
            </a:r>
            <a:r>
              <a:rPr lang="en-US" dirty="0" smtClean="0"/>
              <a:t>be.</a:t>
            </a:r>
          </a:p>
          <a:p>
            <a:endParaRPr lang="en-U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0075" y="1327150"/>
            <a:ext cx="3800475" cy="535305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5" name="Flecha derecha 4"/>
          <p:cNvSpPr/>
          <p:nvPr/>
        </p:nvSpPr>
        <p:spPr>
          <a:xfrm>
            <a:off x="7454901" y="3566582"/>
            <a:ext cx="982662" cy="613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Elipse 5"/>
          <p:cNvSpPr/>
          <p:nvPr/>
        </p:nvSpPr>
        <p:spPr>
          <a:xfrm>
            <a:off x="8245475" y="6210300"/>
            <a:ext cx="504825" cy="46990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980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/>
              <a:t>Making</a:t>
            </a:r>
            <a:r>
              <a:rPr lang="es-CO" dirty="0" smtClean="0"/>
              <a:t> </a:t>
            </a:r>
            <a:r>
              <a:rPr lang="es-CO" dirty="0" err="1" smtClean="0"/>
              <a:t>Predictions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59754" y="2679700"/>
            <a:ext cx="8825659" cy="3416300"/>
          </a:xfrm>
        </p:spPr>
        <p:txBody>
          <a:bodyPr>
            <a:normAutofit/>
          </a:bodyPr>
          <a:lstStyle/>
          <a:p>
            <a:r>
              <a:rPr lang="en-US" sz="2800" dirty="0"/>
              <a:t>Predicting answers is a very useful strategy for the test. 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This </a:t>
            </a:r>
            <a:r>
              <a:rPr lang="en-US" sz="2800" dirty="0"/>
              <a:t>encourages </a:t>
            </a:r>
            <a:r>
              <a:rPr lang="en-US" sz="2800" dirty="0" smtClean="0"/>
              <a:t>you </a:t>
            </a:r>
            <a:r>
              <a:rPr lang="en-US" sz="2800" dirty="0"/>
              <a:t>to think carefully about what kind of answer/response may follow a question/statement and so makes it easier to select the correct answer. 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231447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1012919"/>
            <a:ext cx="8761413" cy="706964"/>
          </a:xfrm>
        </p:spPr>
        <p:txBody>
          <a:bodyPr/>
          <a:lstStyle/>
          <a:p>
            <a:r>
              <a:rPr lang="es-CO" dirty="0" err="1" smtClean="0"/>
              <a:t>Activity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1354" y="2527300"/>
            <a:ext cx="11646646" cy="43307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s-CO" sz="2200" dirty="0" err="1" smtClean="0"/>
              <a:t>Take</a:t>
            </a:r>
            <a:r>
              <a:rPr lang="es-CO" sz="2200" dirty="0" smtClean="0"/>
              <a:t> </a:t>
            </a:r>
            <a:r>
              <a:rPr lang="es-CO" sz="2200" dirty="0" err="1" smtClean="0"/>
              <a:t>out</a:t>
            </a:r>
            <a:r>
              <a:rPr lang="es-CO" sz="2200" dirty="0" smtClean="0"/>
              <a:t> </a:t>
            </a:r>
            <a:r>
              <a:rPr lang="es-CO" sz="2200" dirty="0" err="1" smtClean="0"/>
              <a:t>pages</a:t>
            </a:r>
            <a:r>
              <a:rPr lang="es-CO" sz="2200" dirty="0" smtClean="0"/>
              <a:t> 78 and 79.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s-CO" sz="2200" dirty="0" err="1" smtClean="0"/>
              <a:t>Read</a:t>
            </a:r>
            <a:r>
              <a:rPr lang="es-CO" sz="2200" dirty="0" smtClean="0"/>
              <a:t> </a:t>
            </a:r>
            <a:r>
              <a:rPr lang="es-CO" sz="2200" dirty="0" err="1" smtClean="0"/>
              <a:t>the</a:t>
            </a:r>
            <a:r>
              <a:rPr lang="es-CO" sz="2200" dirty="0" smtClean="0"/>
              <a:t> </a:t>
            </a:r>
            <a:r>
              <a:rPr lang="es-CO" sz="2200" dirty="0" err="1" smtClean="0"/>
              <a:t>instructions</a:t>
            </a:r>
            <a:r>
              <a:rPr lang="es-CO" sz="2200" dirty="0" smtClean="0"/>
              <a:t> </a:t>
            </a:r>
            <a:r>
              <a:rPr lang="es-CO" sz="2200" dirty="0" err="1" smtClean="0"/>
              <a:t>carefully</a:t>
            </a:r>
            <a:r>
              <a:rPr lang="es-CO" sz="2200" dirty="0" smtClean="0"/>
              <a:t>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s-CO" sz="2200" dirty="0" err="1" smtClean="0"/>
              <a:t>You</a:t>
            </a:r>
            <a:r>
              <a:rPr lang="es-CO" sz="2200" dirty="0" smtClean="0"/>
              <a:t> </a:t>
            </a:r>
            <a:r>
              <a:rPr lang="es-CO" sz="2200" dirty="0" err="1" smtClean="0"/>
              <a:t>will</a:t>
            </a:r>
            <a:r>
              <a:rPr lang="es-CO" sz="2200" dirty="0" smtClean="0"/>
              <a:t> </a:t>
            </a:r>
            <a:r>
              <a:rPr lang="es-CO" sz="2200" dirty="0" err="1" smtClean="0"/>
              <a:t>find</a:t>
            </a:r>
            <a:r>
              <a:rPr lang="es-CO" sz="2200" dirty="0" smtClean="0"/>
              <a:t> </a:t>
            </a:r>
            <a:r>
              <a:rPr lang="es-CO" sz="2200" dirty="0" err="1" smtClean="0"/>
              <a:t>Emma’s</a:t>
            </a:r>
            <a:r>
              <a:rPr lang="es-CO" sz="2200" dirty="0" smtClean="0"/>
              <a:t> </a:t>
            </a:r>
            <a:r>
              <a:rPr lang="es-CO" sz="2200" dirty="0" err="1" smtClean="0"/>
              <a:t>correct</a:t>
            </a:r>
            <a:r>
              <a:rPr lang="es-CO" sz="2200" dirty="0" smtClean="0"/>
              <a:t> responses in page 79.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/>
              <a:t>You must </a:t>
            </a:r>
            <a:r>
              <a:rPr lang="en-US" sz="2200" dirty="0"/>
              <a:t>write </a:t>
            </a:r>
            <a:r>
              <a:rPr lang="en-US" sz="2200" b="1" dirty="0"/>
              <a:t>only the letter </a:t>
            </a:r>
            <a:r>
              <a:rPr lang="en-US" sz="2200" dirty="0"/>
              <a:t>in each gap (not the full sentence</a:t>
            </a:r>
            <a:r>
              <a:rPr lang="en-US" sz="2200" dirty="0" smtClean="0"/>
              <a:t>).</a:t>
            </a:r>
            <a:endParaRPr lang="en-US" sz="2200" dirty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/>
              <a:t>There </a:t>
            </a:r>
            <a:r>
              <a:rPr lang="en-US" sz="2200" dirty="0"/>
              <a:t>are </a:t>
            </a:r>
            <a:r>
              <a:rPr lang="en-US" sz="2200" b="1" dirty="0"/>
              <a:t>2 extra sentences </a:t>
            </a:r>
            <a:r>
              <a:rPr lang="en-US" sz="2200" dirty="0"/>
              <a:t>that aren’t needed at all</a:t>
            </a:r>
            <a:r>
              <a:rPr lang="en-US" sz="2200" dirty="0" smtClean="0"/>
              <a:t>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/>
              <a:t>Read the example and </a:t>
            </a:r>
            <a:r>
              <a:rPr lang="en-US" sz="2200" b="1" dirty="0" smtClean="0"/>
              <a:t>complete</a:t>
            </a:r>
            <a:r>
              <a:rPr lang="en-US" sz="2200" dirty="0" smtClean="0"/>
              <a:t> the worksheet.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/>
              <a:t>Check your answers. </a:t>
            </a:r>
            <a:r>
              <a:rPr lang="en-US" sz="2200" b="1" dirty="0"/>
              <a:t>It’s a good idea to read the whole dialogue from beginning to end to check. </a:t>
            </a:r>
            <a:endParaRPr lang="en-US" sz="22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6655" y="642155"/>
            <a:ext cx="2183903" cy="307607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90559" y="2706430"/>
            <a:ext cx="2042794" cy="282416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6" name="Flecha derecha 5"/>
          <p:cNvSpPr/>
          <p:nvPr/>
        </p:nvSpPr>
        <p:spPr>
          <a:xfrm>
            <a:off x="7723623" y="3614301"/>
            <a:ext cx="2366935" cy="663026"/>
          </a:xfrm>
          <a:prstGeom prst="right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677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7754" y="389468"/>
            <a:ext cx="8761413" cy="706964"/>
          </a:xfrm>
        </p:spPr>
        <p:txBody>
          <a:bodyPr/>
          <a:lstStyle/>
          <a:p>
            <a:r>
              <a:rPr lang="es-CO" dirty="0" err="1" smtClean="0"/>
              <a:t>Check</a:t>
            </a:r>
            <a:r>
              <a:rPr lang="es-CO" dirty="0" smtClean="0"/>
              <a:t> </a:t>
            </a:r>
            <a:r>
              <a:rPr lang="es-CO" dirty="0" err="1" smtClean="0"/>
              <a:t>your</a:t>
            </a:r>
            <a:r>
              <a:rPr lang="es-CO" dirty="0" smtClean="0"/>
              <a:t> </a:t>
            </a:r>
            <a:r>
              <a:rPr lang="es-CO" dirty="0" err="1" smtClean="0"/>
              <a:t>work</a:t>
            </a:r>
            <a:endParaRPr lang="es-CO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507" y="1093525"/>
            <a:ext cx="4753578" cy="5672668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6" name="CuadroTexto 5"/>
          <p:cNvSpPr txBox="1"/>
          <p:nvPr/>
        </p:nvSpPr>
        <p:spPr>
          <a:xfrm>
            <a:off x="2066086" y="3556373"/>
            <a:ext cx="499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 smtClean="0">
                <a:solidFill>
                  <a:srgbClr val="FF0000"/>
                </a:solidFill>
                <a:latin typeface="Ink Free" panose="03080402000500000000" pitchFamily="66" charset="0"/>
              </a:rPr>
              <a:t>H</a:t>
            </a:r>
            <a:endParaRPr lang="es-CO" sz="2400" b="1" dirty="0">
              <a:solidFill>
                <a:srgbClr val="FF0000"/>
              </a:solidFill>
              <a:latin typeface="Ink Free" panose="03080402000500000000" pitchFamily="66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066086" y="2757621"/>
            <a:ext cx="499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 smtClean="0">
                <a:solidFill>
                  <a:srgbClr val="FF0000"/>
                </a:solidFill>
                <a:latin typeface="Ink Free" panose="03080402000500000000" pitchFamily="66" charset="0"/>
              </a:rPr>
              <a:t>G</a:t>
            </a:r>
            <a:endParaRPr lang="es-CO" b="1" dirty="0">
              <a:solidFill>
                <a:srgbClr val="FF0000"/>
              </a:solidFill>
              <a:latin typeface="Ink Free" panose="03080402000500000000" pitchFamily="66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066086" y="4341414"/>
            <a:ext cx="499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 smtClean="0">
                <a:solidFill>
                  <a:srgbClr val="FF0000"/>
                </a:solidFill>
                <a:latin typeface="Ink Free" panose="03080402000500000000" pitchFamily="66" charset="0"/>
              </a:rPr>
              <a:t>A</a:t>
            </a:r>
            <a:endParaRPr lang="es-CO" b="1" dirty="0">
              <a:solidFill>
                <a:srgbClr val="FF0000"/>
              </a:solidFill>
              <a:latin typeface="Ink Free" panose="03080402000500000000" pitchFamily="66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2066086" y="5159854"/>
            <a:ext cx="499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 smtClean="0">
                <a:solidFill>
                  <a:srgbClr val="FF0000"/>
                </a:solidFill>
                <a:latin typeface="Ink Free" panose="03080402000500000000" pitchFamily="66" charset="0"/>
              </a:rPr>
              <a:t>C</a:t>
            </a:r>
            <a:endParaRPr lang="es-CO" b="1" dirty="0">
              <a:solidFill>
                <a:srgbClr val="FF0000"/>
              </a:solidFill>
              <a:latin typeface="Ink Free" panose="03080402000500000000" pitchFamily="66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 flipH="1">
            <a:off x="2066086" y="5936901"/>
            <a:ext cx="682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 smtClean="0">
                <a:solidFill>
                  <a:srgbClr val="FF0000"/>
                </a:solidFill>
                <a:latin typeface="Ink Free" panose="03080402000500000000" pitchFamily="66" charset="0"/>
              </a:rPr>
              <a:t>F</a:t>
            </a:r>
            <a:endParaRPr lang="es-CO" b="1" dirty="0">
              <a:solidFill>
                <a:srgbClr val="FF0000"/>
              </a:solidFill>
              <a:latin typeface="Ink Free" panose="03080402000500000000" pitchFamily="66" charset="0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4899" y="1096432"/>
            <a:ext cx="3640981" cy="5489055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cxnSp>
        <p:nvCxnSpPr>
          <p:cNvPr id="14" name="Conector recto 13"/>
          <p:cNvCxnSpPr/>
          <p:nvPr/>
        </p:nvCxnSpPr>
        <p:spPr>
          <a:xfrm flipH="1">
            <a:off x="3810000" y="1333500"/>
            <a:ext cx="2438400" cy="290780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4447065" y="2757621"/>
            <a:ext cx="1737835" cy="23091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 flipH="1" flipV="1">
            <a:off x="3134941" y="1803397"/>
            <a:ext cx="3049958" cy="2318279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 flipH="1">
            <a:off x="3911600" y="4953000"/>
            <a:ext cx="2273300" cy="87630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/>
        </p:nvCxnSpPr>
        <p:spPr>
          <a:xfrm flipH="1" flipV="1">
            <a:off x="3720857" y="2757621"/>
            <a:ext cx="2495793" cy="3013496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 flipV="1">
            <a:off x="3809999" y="3556373"/>
            <a:ext cx="2401655" cy="2785514"/>
          </a:xfrm>
          <a:prstGeom prst="line">
            <a:avLst/>
          </a:prstGeom>
          <a:ln w="571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3" name="Entrada de lápiz 32"/>
              <p14:cNvContentPartPr/>
              <p14:nvPr/>
            </p14:nvContentPartPr>
            <p14:xfrm>
              <a:off x="6235820" y="3314520"/>
              <a:ext cx="3454560" cy="38880"/>
            </p14:xfrm>
          </p:contentPart>
        </mc:Choice>
        <mc:Fallback xmlns="">
          <p:pic>
            <p:nvPicPr>
              <p:cNvPr id="33" name="Entrada de lápiz 3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223940" y="3302640"/>
                <a:ext cx="3478320" cy="6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5" name="Entrada de lápiz 34"/>
              <p14:cNvContentPartPr/>
              <p14:nvPr/>
            </p14:nvContentPartPr>
            <p14:xfrm>
              <a:off x="6654860" y="3562200"/>
              <a:ext cx="482760" cy="24480"/>
            </p14:xfrm>
          </p:contentPart>
        </mc:Choice>
        <mc:Fallback xmlns="">
          <p:pic>
            <p:nvPicPr>
              <p:cNvPr id="35" name="Entrada de lápiz 34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642980" y="3550320"/>
                <a:ext cx="506520" cy="4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0" name="Entrada de lápiz 39"/>
              <p14:cNvContentPartPr/>
              <p14:nvPr/>
            </p14:nvContentPartPr>
            <p14:xfrm>
              <a:off x="6235820" y="2129040"/>
              <a:ext cx="2629080" cy="72000"/>
            </p14:xfrm>
          </p:contentPart>
        </mc:Choice>
        <mc:Fallback xmlns="">
          <p:pic>
            <p:nvPicPr>
              <p:cNvPr id="40" name="Entrada de lápiz 39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223940" y="2117160"/>
                <a:ext cx="2652840" cy="9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41" name="Entrada de lápiz 40"/>
              <p14:cNvContentPartPr/>
              <p14:nvPr/>
            </p14:nvContentPartPr>
            <p14:xfrm>
              <a:off x="10845620" y="3619440"/>
              <a:ext cx="360" cy="12960"/>
            </p14:xfrm>
          </p:contentPart>
        </mc:Choice>
        <mc:Fallback xmlns="">
          <p:pic>
            <p:nvPicPr>
              <p:cNvPr id="41" name="Entrada de lápiz 40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0833740" y="3607560"/>
                <a:ext cx="24120" cy="36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9824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Sala de reuniones 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Sala de reuniones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a de reuniones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2886</TotalTime>
  <Words>351</Words>
  <Application>Microsoft Office PowerPoint</Application>
  <PresentationFormat>Panorámica</PresentationFormat>
  <Paragraphs>62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Ink Free</vt:lpstr>
      <vt:lpstr>Wingdings 3</vt:lpstr>
      <vt:lpstr>Sala de reuniones Ion</vt:lpstr>
      <vt:lpstr>Flyers Reading and Writing Part 2</vt:lpstr>
      <vt:lpstr>Read the questions and think about possible answers: </vt:lpstr>
      <vt:lpstr>Let’s go to the cinema.  </vt:lpstr>
      <vt:lpstr>Warming up</vt:lpstr>
      <vt:lpstr>Making Predictions</vt:lpstr>
      <vt:lpstr>Activity</vt:lpstr>
      <vt:lpstr>Check your 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Flyers Reading andd Writing Part 2</dc:title>
  <dc:creator>Alejandra Vanegas Ramirez</dc:creator>
  <cp:lastModifiedBy>Alejandra Vanegas Ramirez</cp:lastModifiedBy>
  <cp:revision>13</cp:revision>
  <dcterms:created xsi:type="dcterms:W3CDTF">2020-04-09T20:56:49Z</dcterms:created>
  <dcterms:modified xsi:type="dcterms:W3CDTF">2020-04-11T21:29:34Z</dcterms:modified>
</cp:coreProperties>
</file>