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73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4/26/2020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4/26/2020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4/26/2020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4/26/2020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4/26/2020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4/26/2020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s://www.cambridgeenglish.org/Images/young-learners-sample-papers-2018-vol1.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dirty="0" err="1" smtClean="0"/>
              <a:t>Flyers</a:t>
            </a:r>
            <a:r>
              <a:rPr lang="es-CO" dirty="0" smtClean="0"/>
              <a:t> Reading and </a:t>
            </a:r>
            <a:r>
              <a:rPr lang="es-CO" dirty="0" err="1" smtClean="0"/>
              <a:t>Writing</a:t>
            </a:r>
            <a:endParaRPr lang="es-CO" dirty="0"/>
          </a:p>
        </p:txBody>
      </p:sp>
      <p:sp>
        <p:nvSpPr>
          <p:cNvPr id="3" name="Subtítulo 2"/>
          <p:cNvSpPr>
            <a:spLocks noGrp="1"/>
          </p:cNvSpPr>
          <p:nvPr>
            <p:ph type="subTitle" idx="1"/>
          </p:nvPr>
        </p:nvSpPr>
        <p:spPr/>
        <p:txBody>
          <a:bodyPr/>
          <a:lstStyle/>
          <a:p>
            <a:r>
              <a:rPr lang="es-CO" dirty="0" err="1" smtClean="0"/>
              <a:t>Part</a:t>
            </a:r>
            <a:r>
              <a:rPr lang="es-CO" dirty="0" smtClean="0"/>
              <a:t> 3</a:t>
            </a:r>
            <a:endParaRPr lang="es-CO" dirty="0"/>
          </a:p>
        </p:txBody>
      </p:sp>
    </p:spTree>
    <p:extLst>
      <p:ext uri="{BB962C8B-B14F-4D97-AF65-F5344CB8AC3E}">
        <p14:creationId xmlns:p14="http://schemas.microsoft.com/office/powerpoint/2010/main" val="316936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Look at </a:t>
            </a:r>
            <a:r>
              <a:rPr lang="es-CO" dirty="0" err="1" smtClean="0"/>
              <a:t>the</a:t>
            </a:r>
            <a:r>
              <a:rPr lang="es-CO" dirty="0" smtClean="0"/>
              <a:t> </a:t>
            </a:r>
            <a:r>
              <a:rPr lang="es-CO" dirty="0" err="1" smtClean="0"/>
              <a:t>picture</a:t>
            </a:r>
            <a:r>
              <a:rPr lang="es-CO" dirty="0" smtClean="0"/>
              <a:t>. </a:t>
            </a:r>
            <a:endParaRPr lang="es-CO" dirty="0"/>
          </a:p>
        </p:txBody>
      </p:sp>
      <p:sp>
        <p:nvSpPr>
          <p:cNvPr id="3" name="Marcador de contenido 2"/>
          <p:cNvSpPr>
            <a:spLocks noGrp="1"/>
          </p:cNvSpPr>
          <p:nvPr>
            <p:ph idx="1"/>
          </p:nvPr>
        </p:nvSpPr>
        <p:spPr>
          <a:xfrm>
            <a:off x="280353" y="1358909"/>
            <a:ext cx="4174082" cy="494339"/>
          </a:xfrm>
        </p:spPr>
        <p:txBody>
          <a:bodyPr>
            <a:normAutofit fontScale="92500"/>
          </a:bodyPr>
          <a:lstStyle/>
          <a:p>
            <a:r>
              <a:rPr lang="es-CO" dirty="0" err="1" smtClean="0"/>
              <a:t>Guess</a:t>
            </a:r>
            <a:r>
              <a:rPr lang="es-CO" dirty="0" smtClean="0"/>
              <a:t> </a:t>
            </a:r>
            <a:r>
              <a:rPr lang="es-CO" dirty="0" err="1" smtClean="0"/>
              <a:t>what</a:t>
            </a:r>
            <a:r>
              <a:rPr lang="es-CO" dirty="0" smtClean="0"/>
              <a:t> </a:t>
            </a:r>
            <a:r>
              <a:rPr lang="es-CO" dirty="0" err="1" smtClean="0"/>
              <a:t>the</a:t>
            </a:r>
            <a:r>
              <a:rPr lang="es-CO" dirty="0" smtClean="0"/>
              <a:t> </a:t>
            </a:r>
            <a:r>
              <a:rPr lang="es-CO" dirty="0" err="1" smtClean="0"/>
              <a:t>story</a:t>
            </a:r>
            <a:r>
              <a:rPr lang="es-CO" dirty="0" smtClean="0"/>
              <a:t> </a:t>
            </a:r>
            <a:r>
              <a:rPr lang="es-CO" dirty="0" err="1" smtClean="0"/>
              <a:t>is</a:t>
            </a:r>
            <a:r>
              <a:rPr lang="es-CO" dirty="0" smtClean="0"/>
              <a:t> </a:t>
            </a:r>
            <a:r>
              <a:rPr lang="es-CO" dirty="0" err="1" smtClean="0"/>
              <a:t>about</a:t>
            </a:r>
            <a:r>
              <a:rPr lang="es-CO" dirty="0" smtClean="0"/>
              <a:t>. </a:t>
            </a:r>
            <a:endParaRPr lang="es-CO" dirty="0"/>
          </a:p>
        </p:txBody>
      </p:sp>
      <p:pic>
        <p:nvPicPr>
          <p:cNvPr id="4" name="Imagen 3"/>
          <p:cNvPicPr>
            <a:picLocks noChangeAspect="1"/>
          </p:cNvPicPr>
          <p:nvPr/>
        </p:nvPicPr>
        <p:blipFill>
          <a:blip r:embed="rId2"/>
          <a:stretch>
            <a:fillRect/>
          </a:stretch>
        </p:blipFill>
        <p:spPr>
          <a:xfrm>
            <a:off x="1277573" y="2125979"/>
            <a:ext cx="9477603" cy="3869872"/>
          </a:xfrm>
          <a:prstGeom prst="rect">
            <a:avLst/>
          </a:prstGeom>
        </p:spPr>
      </p:pic>
    </p:spTree>
    <p:extLst>
      <p:ext uri="{BB962C8B-B14F-4D97-AF65-F5344CB8AC3E}">
        <p14:creationId xmlns:p14="http://schemas.microsoft.com/office/powerpoint/2010/main" val="3782345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smtClean="0"/>
              <a:t>Read</a:t>
            </a:r>
            <a:r>
              <a:rPr lang="es-CO" dirty="0" smtClean="0"/>
              <a:t> </a:t>
            </a:r>
            <a:r>
              <a:rPr lang="es-CO" dirty="0" err="1" smtClean="0"/>
              <a:t>the</a:t>
            </a:r>
            <a:r>
              <a:rPr lang="es-CO" dirty="0" smtClean="0"/>
              <a:t> </a:t>
            </a:r>
            <a:r>
              <a:rPr lang="es-CO" dirty="0" err="1" smtClean="0"/>
              <a:t>text</a:t>
            </a:r>
            <a:r>
              <a:rPr lang="es-CO" dirty="0" smtClean="0"/>
              <a:t> </a:t>
            </a:r>
            <a:r>
              <a:rPr lang="es-CO" dirty="0" err="1" smtClean="0"/>
              <a:t>wthout</a:t>
            </a:r>
            <a:r>
              <a:rPr lang="es-CO" dirty="0" smtClean="0"/>
              <a:t> </a:t>
            </a:r>
            <a:r>
              <a:rPr lang="es-CO" dirty="0" err="1" smtClean="0"/>
              <a:t>thinking</a:t>
            </a:r>
            <a:r>
              <a:rPr lang="es-CO" dirty="0" smtClean="0"/>
              <a:t> </a:t>
            </a:r>
            <a:r>
              <a:rPr lang="es-CO" dirty="0" err="1" smtClean="0"/>
              <a:t>on</a:t>
            </a:r>
            <a:r>
              <a:rPr lang="es-CO" dirty="0" smtClean="0"/>
              <a:t> </a:t>
            </a:r>
            <a:r>
              <a:rPr lang="es-CO" dirty="0" err="1" smtClean="0"/>
              <a:t>the</a:t>
            </a:r>
            <a:r>
              <a:rPr lang="es-CO" dirty="0" smtClean="0"/>
              <a:t> gaps (</a:t>
            </a:r>
            <a:r>
              <a:rPr lang="es-CO" dirty="0" err="1" smtClean="0"/>
              <a:t>blanks</a:t>
            </a:r>
            <a:r>
              <a:rPr lang="es-CO" dirty="0" smtClean="0"/>
              <a:t>)</a:t>
            </a:r>
            <a:endParaRPr lang="es-CO" dirty="0"/>
          </a:p>
        </p:txBody>
      </p:sp>
      <p:sp>
        <p:nvSpPr>
          <p:cNvPr id="3" name="Marcador de contenido 2"/>
          <p:cNvSpPr>
            <a:spLocks noGrp="1"/>
          </p:cNvSpPr>
          <p:nvPr>
            <p:ph idx="1"/>
          </p:nvPr>
        </p:nvSpPr>
        <p:spPr>
          <a:xfrm>
            <a:off x="457200" y="1853248"/>
            <a:ext cx="11260183" cy="4730432"/>
          </a:xfrm>
        </p:spPr>
        <p:txBody>
          <a:bodyPr>
            <a:noAutofit/>
          </a:bodyPr>
          <a:lstStyle/>
          <a:p>
            <a:pPr marL="0" indent="0">
              <a:buNone/>
            </a:pPr>
            <a:r>
              <a:rPr lang="en-US" sz="2200" dirty="0"/>
              <a:t>Last weekend, Harry and his parents went to a small hotel on an </a:t>
            </a:r>
            <a:r>
              <a:rPr lang="en-US" sz="2200" u="sng" dirty="0"/>
              <a:t>island </a:t>
            </a:r>
            <a:r>
              <a:rPr lang="en-US" sz="2200" dirty="0" smtClean="0"/>
              <a:t>in </a:t>
            </a:r>
            <a:r>
              <a:rPr lang="en-US" sz="2200" dirty="0"/>
              <a:t>a lake. On Saturday afternoon the hotel cook went by boat to the town to see a friend. But then suddenly a (1) .................................... came, with rain and strong winds, and he couldn’t sail back to the hotel. At six o’clock everyone in the hotel went to the (2) .................................... to have dinner, but it was closed. ‘What’s the matter?’ Harry’s mum asked the waiter. ‘The dinner isn’t (3) </a:t>
            </a:r>
            <a:r>
              <a:rPr lang="en-US" sz="2200" dirty="0" smtClean="0"/>
              <a:t>................................... </a:t>
            </a:r>
            <a:r>
              <a:rPr lang="en-US" sz="2200" dirty="0"/>
              <a:t>,’ he said, ‘because there is no-one to </a:t>
            </a:r>
            <a:r>
              <a:rPr lang="en-US" sz="2200" dirty="0" smtClean="0"/>
              <a:t>cook.’</a:t>
            </a:r>
          </a:p>
          <a:p>
            <a:pPr marL="0" indent="0">
              <a:buNone/>
            </a:pPr>
            <a:r>
              <a:rPr lang="en-US" sz="2200" dirty="0"/>
              <a:t>So Harry’s parents decided to do something. They went into the kitchen where they looked in the (4) .................................... and in the cupboards. They found some flour, tomatoes, cheese and vegetables. Dad made pizzas and Mum (5) .................................... the vegetables into small pieces for a salad. ‘That smells good,’ said the waiter. Harry ate a piece of pizza. ‘And it tastes very good!’ he said. Everyone loved the dinner and thanked Harry’s parents.</a:t>
            </a:r>
            <a:endParaRPr lang="es-CO" sz="2200" dirty="0"/>
          </a:p>
        </p:txBody>
      </p:sp>
    </p:spTree>
    <p:extLst>
      <p:ext uri="{BB962C8B-B14F-4D97-AF65-F5344CB8AC3E}">
        <p14:creationId xmlns:p14="http://schemas.microsoft.com/office/powerpoint/2010/main" val="1446547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smtClean="0"/>
              <a:t>What</a:t>
            </a:r>
            <a:r>
              <a:rPr lang="es-CO" dirty="0" smtClean="0"/>
              <a:t> do </a:t>
            </a:r>
            <a:r>
              <a:rPr lang="es-CO" dirty="0" err="1" smtClean="0"/>
              <a:t>you</a:t>
            </a:r>
            <a:r>
              <a:rPr lang="es-CO" dirty="0" smtClean="0"/>
              <a:t> </a:t>
            </a:r>
            <a:r>
              <a:rPr lang="es-CO" dirty="0" err="1" smtClean="0"/>
              <a:t>think</a:t>
            </a:r>
            <a:r>
              <a:rPr lang="es-CO" dirty="0" smtClean="0"/>
              <a:t> </a:t>
            </a:r>
            <a:r>
              <a:rPr lang="es-CO" dirty="0" err="1" smtClean="0"/>
              <a:t>this</a:t>
            </a:r>
            <a:r>
              <a:rPr lang="es-CO" dirty="0" smtClean="0"/>
              <a:t> </a:t>
            </a:r>
            <a:r>
              <a:rPr lang="es-CO" dirty="0" err="1" smtClean="0"/>
              <a:t>story</a:t>
            </a:r>
            <a:r>
              <a:rPr lang="es-CO" dirty="0" smtClean="0"/>
              <a:t> </a:t>
            </a:r>
            <a:r>
              <a:rPr lang="es-CO" dirty="0" err="1" smtClean="0"/>
              <a:t>is</a:t>
            </a:r>
            <a:r>
              <a:rPr lang="es-CO" dirty="0" smtClean="0"/>
              <a:t> </a:t>
            </a:r>
            <a:r>
              <a:rPr lang="es-CO" dirty="0" err="1" smtClean="0"/>
              <a:t>about</a:t>
            </a:r>
            <a:r>
              <a:rPr lang="es-CO" dirty="0" smtClean="0"/>
              <a:t>?</a:t>
            </a:r>
            <a:endParaRPr lang="es-CO" dirty="0"/>
          </a:p>
        </p:txBody>
      </p:sp>
      <p:sp>
        <p:nvSpPr>
          <p:cNvPr id="3" name="Marcador de contenido 2"/>
          <p:cNvSpPr>
            <a:spLocks noGrp="1"/>
          </p:cNvSpPr>
          <p:nvPr>
            <p:ph idx="1"/>
          </p:nvPr>
        </p:nvSpPr>
        <p:spPr>
          <a:xfrm>
            <a:off x="1672045" y="1853248"/>
            <a:ext cx="8077362" cy="1630808"/>
          </a:xfrm>
        </p:spPr>
        <p:txBody>
          <a:bodyPr>
            <a:normAutofit/>
          </a:bodyPr>
          <a:lstStyle/>
          <a:p>
            <a:r>
              <a:rPr lang="es-CO" sz="2800" dirty="0" err="1" smtClean="0"/>
              <a:t>Harry’s</a:t>
            </a:r>
            <a:r>
              <a:rPr lang="es-CO" sz="2800" dirty="0" smtClean="0"/>
              <a:t> </a:t>
            </a:r>
            <a:r>
              <a:rPr lang="es-CO" sz="2800" dirty="0" err="1" smtClean="0"/>
              <a:t>family</a:t>
            </a:r>
            <a:r>
              <a:rPr lang="es-CO" sz="2800" dirty="0" smtClean="0"/>
              <a:t> </a:t>
            </a:r>
            <a:r>
              <a:rPr lang="es-CO" sz="2800" dirty="0" err="1" smtClean="0"/>
              <a:t>ended</a:t>
            </a:r>
            <a:r>
              <a:rPr lang="es-CO" sz="2800" dirty="0" smtClean="0"/>
              <a:t> up </a:t>
            </a:r>
            <a:r>
              <a:rPr lang="es-CO" sz="2800" dirty="0" err="1" smtClean="0"/>
              <a:t>making</a:t>
            </a:r>
            <a:r>
              <a:rPr lang="es-CO" sz="2800" dirty="0" smtClean="0"/>
              <a:t> </a:t>
            </a:r>
            <a:r>
              <a:rPr lang="es-CO" sz="2800" dirty="0" err="1" smtClean="0"/>
              <a:t>some</a:t>
            </a:r>
            <a:r>
              <a:rPr lang="es-CO" sz="2800" dirty="0" smtClean="0"/>
              <a:t> pizza in </a:t>
            </a:r>
            <a:r>
              <a:rPr lang="es-CO" sz="2800" dirty="0" err="1" smtClean="0"/>
              <a:t>the</a:t>
            </a:r>
            <a:r>
              <a:rPr lang="es-CO" sz="2800" dirty="0" smtClean="0"/>
              <a:t> </a:t>
            </a:r>
            <a:r>
              <a:rPr lang="es-CO" sz="2800" dirty="0" err="1" smtClean="0"/>
              <a:t>Hotel’s</a:t>
            </a:r>
            <a:r>
              <a:rPr lang="es-CO" sz="2800" dirty="0" smtClean="0"/>
              <a:t> restaurant </a:t>
            </a:r>
            <a:r>
              <a:rPr lang="es-CO" sz="2800" dirty="0" err="1" smtClean="0"/>
              <a:t>because</a:t>
            </a:r>
            <a:r>
              <a:rPr lang="es-CO" sz="2800" dirty="0" smtClean="0"/>
              <a:t> </a:t>
            </a:r>
            <a:r>
              <a:rPr lang="es-CO" sz="2800" dirty="0" err="1" smtClean="0"/>
              <a:t>the</a:t>
            </a:r>
            <a:r>
              <a:rPr lang="es-CO" sz="2800" dirty="0" smtClean="0"/>
              <a:t> </a:t>
            </a:r>
            <a:r>
              <a:rPr lang="es-CO" sz="2800" dirty="0" err="1" smtClean="0"/>
              <a:t>cook</a:t>
            </a:r>
            <a:r>
              <a:rPr lang="es-CO" sz="2800" dirty="0" smtClean="0"/>
              <a:t> </a:t>
            </a:r>
            <a:r>
              <a:rPr lang="es-CO" sz="2800" dirty="0" err="1" smtClean="0"/>
              <a:t>wasn’t</a:t>
            </a:r>
            <a:r>
              <a:rPr lang="es-CO" sz="2800" dirty="0" smtClean="0"/>
              <a:t> </a:t>
            </a:r>
            <a:r>
              <a:rPr lang="es-CO" sz="2800" dirty="0" err="1" smtClean="0"/>
              <a:t>there</a:t>
            </a:r>
            <a:r>
              <a:rPr lang="es-CO" sz="2800" dirty="0" smtClean="0"/>
              <a:t>. </a:t>
            </a:r>
            <a:endParaRPr lang="es-CO" sz="2800" dirty="0"/>
          </a:p>
        </p:txBody>
      </p:sp>
      <p:sp>
        <p:nvSpPr>
          <p:cNvPr id="4" name="CuadroTexto 3"/>
          <p:cNvSpPr txBox="1"/>
          <p:nvPr/>
        </p:nvSpPr>
        <p:spPr>
          <a:xfrm>
            <a:off x="1423852" y="4258491"/>
            <a:ext cx="9966960" cy="1754326"/>
          </a:xfrm>
          <a:prstGeom prst="rect">
            <a:avLst/>
          </a:prstGeom>
          <a:noFill/>
        </p:spPr>
        <p:txBody>
          <a:bodyPr wrap="square" rtlCol="0">
            <a:spAutoFit/>
          </a:bodyPr>
          <a:lstStyle/>
          <a:p>
            <a:r>
              <a:rPr lang="en-US" sz="3600" b="1" dirty="0" smtClean="0"/>
              <a:t>It’s </a:t>
            </a:r>
            <a:r>
              <a:rPr lang="en-US" sz="3600" b="1" dirty="0"/>
              <a:t>important </a:t>
            </a:r>
            <a:r>
              <a:rPr lang="en-US" sz="3600" b="1" dirty="0" smtClean="0"/>
              <a:t>for you to get </a:t>
            </a:r>
            <a:r>
              <a:rPr lang="en-US" sz="3600" b="1" dirty="0"/>
              <a:t>used to thinking about the </a:t>
            </a:r>
            <a:r>
              <a:rPr lang="en-US" sz="3600" b="1" dirty="0">
                <a:solidFill>
                  <a:schemeClr val="bg2">
                    <a:lumMod val="40000"/>
                    <a:lumOff val="60000"/>
                  </a:schemeClr>
                </a:solidFill>
              </a:rPr>
              <a:t>meaning of the whole text </a:t>
            </a:r>
            <a:r>
              <a:rPr lang="en-US" sz="3600" b="1" dirty="0"/>
              <a:t>and not only the words around the </a:t>
            </a:r>
            <a:r>
              <a:rPr lang="en-US" sz="3600" b="1" dirty="0" smtClean="0"/>
              <a:t>spaces.</a:t>
            </a:r>
            <a:endParaRPr lang="en-US" sz="3600" dirty="0"/>
          </a:p>
        </p:txBody>
      </p:sp>
    </p:spTree>
    <p:extLst>
      <p:ext uri="{BB962C8B-B14F-4D97-AF65-F5344CB8AC3E}">
        <p14:creationId xmlns:p14="http://schemas.microsoft.com/office/powerpoint/2010/main" val="246680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smtClean="0"/>
              <a:t>Words</a:t>
            </a:r>
            <a:r>
              <a:rPr lang="es-CO" dirty="0" smtClean="0"/>
              <a:t> </a:t>
            </a:r>
            <a:r>
              <a:rPr lang="es-CO" dirty="0" err="1" smtClean="0"/>
              <a:t>tested</a:t>
            </a:r>
            <a:r>
              <a:rPr lang="es-CO" dirty="0" smtClean="0"/>
              <a:t> in </a:t>
            </a:r>
            <a:r>
              <a:rPr lang="es-CO" dirty="0" err="1" smtClean="0"/>
              <a:t>this</a:t>
            </a:r>
            <a:r>
              <a:rPr lang="es-CO" dirty="0" smtClean="0"/>
              <a:t> </a:t>
            </a:r>
            <a:r>
              <a:rPr lang="es-CO" dirty="0" err="1" smtClean="0"/>
              <a:t>part</a:t>
            </a:r>
            <a:r>
              <a:rPr lang="es-CO" dirty="0" smtClean="0"/>
              <a:t> of </a:t>
            </a:r>
            <a:r>
              <a:rPr lang="es-CO" dirty="0" err="1" smtClean="0"/>
              <a:t>the</a:t>
            </a:r>
            <a:r>
              <a:rPr lang="es-CO" dirty="0" smtClean="0"/>
              <a:t> test:</a:t>
            </a:r>
            <a:endParaRPr lang="es-CO" dirty="0"/>
          </a:p>
        </p:txBody>
      </p:sp>
      <p:sp>
        <p:nvSpPr>
          <p:cNvPr id="3" name="Marcador de contenido 2"/>
          <p:cNvSpPr>
            <a:spLocks noGrp="1"/>
          </p:cNvSpPr>
          <p:nvPr>
            <p:ph idx="1"/>
          </p:nvPr>
        </p:nvSpPr>
        <p:spPr>
          <a:xfrm>
            <a:off x="391886" y="1449978"/>
            <a:ext cx="11430000" cy="5159828"/>
          </a:xfrm>
        </p:spPr>
        <p:txBody>
          <a:bodyPr>
            <a:normAutofit/>
          </a:bodyPr>
          <a:lstStyle/>
          <a:p>
            <a:r>
              <a:rPr lang="es-CO" dirty="0" err="1" smtClean="0"/>
              <a:t>Verbs</a:t>
            </a:r>
            <a:r>
              <a:rPr lang="es-CO" dirty="0" smtClean="0"/>
              <a:t>: </a:t>
            </a:r>
            <a:r>
              <a:rPr lang="es-CO" dirty="0" err="1" smtClean="0"/>
              <a:t>action</a:t>
            </a:r>
            <a:r>
              <a:rPr lang="es-CO" dirty="0" smtClean="0"/>
              <a:t> </a:t>
            </a:r>
            <a:r>
              <a:rPr lang="es-CO" dirty="0" err="1" smtClean="0"/>
              <a:t>words</a:t>
            </a:r>
            <a:endParaRPr lang="es-CO" dirty="0" smtClean="0"/>
          </a:p>
          <a:p>
            <a:pPr marL="0" indent="0">
              <a:buNone/>
            </a:pPr>
            <a:r>
              <a:rPr lang="es-CO" dirty="0"/>
              <a:t>	</a:t>
            </a:r>
            <a:r>
              <a:rPr lang="es-CO" dirty="0" err="1" smtClean="0">
                <a:solidFill>
                  <a:schemeClr val="bg2">
                    <a:lumMod val="40000"/>
                    <a:lumOff val="60000"/>
                  </a:schemeClr>
                </a:solidFill>
              </a:rPr>
              <a:t>Is</a:t>
            </a:r>
            <a:r>
              <a:rPr lang="es-CO" dirty="0" smtClean="0">
                <a:solidFill>
                  <a:schemeClr val="bg2">
                    <a:lumMod val="40000"/>
                    <a:lumOff val="60000"/>
                  </a:schemeClr>
                </a:solidFill>
              </a:rPr>
              <a:t> </a:t>
            </a:r>
            <a:r>
              <a:rPr lang="es-CO" dirty="0" err="1" smtClean="0">
                <a:solidFill>
                  <a:schemeClr val="bg2">
                    <a:lumMod val="40000"/>
                    <a:lumOff val="60000"/>
                  </a:schemeClr>
                </a:solidFill>
              </a:rPr>
              <a:t>it</a:t>
            </a:r>
            <a:r>
              <a:rPr lang="es-CO" dirty="0" smtClean="0">
                <a:solidFill>
                  <a:schemeClr val="bg2">
                    <a:lumMod val="40000"/>
                    <a:lumOff val="60000"/>
                  </a:schemeClr>
                </a:solidFill>
              </a:rPr>
              <a:t> in </a:t>
            </a:r>
            <a:r>
              <a:rPr lang="es-CO" dirty="0" err="1" smtClean="0">
                <a:solidFill>
                  <a:schemeClr val="bg2">
                    <a:lumMod val="40000"/>
                    <a:lumOff val="60000"/>
                  </a:schemeClr>
                </a:solidFill>
              </a:rPr>
              <a:t>the</a:t>
            </a:r>
            <a:r>
              <a:rPr lang="es-CO" dirty="0" smtClean="0">
                <a:solidFill>
                  <a:schemeClr val="bg2">
                    <a:lumMod val="40000"/>
                    <a:lumOff val="60000"/>
                  </a:schemeClr>
                </a:solidFill>
              </a:rPr>
              <a:t> </a:t>
            </a:r>
            <a:r>
              <a:rPr lang="es-CO" dirty="0" err="1" smtClean="0">
                <a:solidFill>
                  <a:schemeClr val="bg2">
                    <a:lumMod val="40000"/>
                    <a:lumOff val="60000"/>
                  </a:schemeClr>
                </a:solidFill>
              </a:rPr>
              <a:t>present</a:t>
            </a:r>
            <a:r>
              <a:rPr lang="es-CO" dirty="0" smtClean="0">
                <a:solidFill>
                  <a:schemeClr val="bg2">
                    <a:lumMod val="40000"/>
                    <a:lumOff val="60000"/>
                  </a:schemeClr>
                </a:solidFill>
              </a:rPr>
              <a:t>, </a:t>
            </a:r>
            <a:r>
              <a:rPr lang="es-CO" dirty="0" err="1" smtClean="0">
                <a:solidFill>
                  <a:schemeClr val="bg2">
                    <a:lumMod val="40000"/>
                    <a:lumOff val="60000"/>
                  </a:schemeClr>
                </a:solidFill>
              </a:rPr>
              <a:t>past</a:t>
            </a:r>
            <a:r>
              <a:rPr lang="es-CO" dirty="0" smtClean="0">
                <a:solidFill>
                  <a:schemeClr val="bg2">
                    <a:lumMod val="40000"/>
                    <a:lumOff val="60000"/>
                  </a:schemeClr>
                </a:solidFill>
              </a:rPr>
              <a:t> </a:t>
            </a:r>
            <a:r>
              <a:rPr lang="es-CO" dirty="0" err="1" smtClean="0">
                <a:solidFill>
                  <a:schemeClr val="bg2">
                    <a:lumMod val="40000"/>
                    <a:lumOff val="60000"/>
                  </a:schemeClr>
                </a:solidFill>
              </a:rPr>
              <a:t>or</a:t>
            </a:r>
            <a:r>
              <a:rPr lang="es-CO" dirty="0" smtClean="0">
                <a:solidFill>
                  <a:schemeClr val="bg2">
                    <a:lumMod val="40000"/>
                    <a:lumOff val="60000"/>
                  </a:schemeClr>
                </a:solidFill>
              </a:rPr>
              <a:t> </a:t>
            </a:r>
            <a:r>
              <a:rPr lang="es-CO" dirty="0" err="1" smtClean="0">
                <a:solidFill>
                  <a:schemeClr val="bg2">
                    <a:lumMod val="40000"/>
                    <a:lumOff val="60000"/>
                  </a:schemeClr>
                </a:solidFill>
              </a:rPr>
              <a:t>future</a:t>
            </a:r>
            <a:r>
              <a:rPr lang="es-CO" dirty="0" smtClean="0">
                <a:solidFill>
                  <a:schemeClr val="bg2">
                    <a:lumMod val="40000"/>
                    <a:lumOff val="60000"/>
                  </a:schemeClr>
                </a:solidFill>
              </a:rPr>
              <a:t>? </a:t>
            </a:r>
            <a:r>
              <a:rPr lang="es-CO" dirty="0" err="1" smtClean="0">
                <a:solidFill>
                  <a:schemeClr val="bg2">
                    <a:lumMod val="40000"/>
                    <a:lumOff val="60000"/>
                  </a:schemeClr>
                </a:solidFill>
              </a:rPr>
              <a:t>Does</a:t>
            </a:r>
            <a:r>
              <a:rPr lang="es-CO" dirty="0" smtClean="0">
                <a:solidFill>
                  <a:schemeClr val="bg2">
                    <a:lumMod val="40000"/>
                    <a:lumOff val="60000"/>
                  </a:schemeClr>
                </a:solidFill>
              </a:rPr>
              <a:t> </a:t>
            </a:r>
            <a:r>
              <a:rPr lang="es-CO" dirty="0" err="1" smtClean="0">
                <a:solidFill>
                  <a:schemeClr val="bg2">
                    <a:lumMod val="40000"/>
                    <a:lumOff val="60000"/>
                  </a:schemeClr>
                </a:solidFill>
              </a:rPr>
              <a:t>it</a:t>
            </a:r>
            <a:r>
              <a:rPr lang="es-CO" dirty="0" smtClean="0">
                <a:solidFill>
                  <a:schemeClr val="bg2">
                    <a:lumMod val="40000"/>
                    <a:lumOff val="60000"/>
                  </a:schemeClr>
                </a:solidFill>
              </a:rPr>
              <a:t> </a:t>
            </a:r>
            <a:r>
              <a:rPr lang="es-CO" dirty="0" err="1" smtClean="0">
                <a:solidFill>
                  <a:schemeClr val="bg2">
                    <a:lumMod val="40000"/>
                    <a:lumOff val="60000"/>
                  </a:schemeClr>
                </a:solidFill>
              </a:rPr>
              <a:t>end</a:t>
            </a:r>
            <a:r>
              <a:rPr lang="es-CO" dirty="0" smtClean="0">
                <a:solidFill>
                  <a:schemeClr val="bg2">
                    <a:lumMod val="40000"/>
                    <a:lumOff val="60000"/>
                  </a:schemeClr>
                </a:solidFill>
              </a:rPr>
              <a:t> in ___</a:t>
            </a:r>
            <a:r>
              <a:rPr lang="es-CO" dirty="0" err="1" smtClean="0">
                <a:solidFill>
                  <a:schemeClr val="bg2">
                    <a:lumMod val="40000"/>
                    <a:lumOff val="60000"/>
                  </a:schemeClr>
                </a:solidFill>
              </a:rPr>
              <a:t>ing</a:t>
            </a:r>
            <a:r>
              <a:rPr lang="es-CO" dirty="0" smtClean="0">
                <a:solidFill>
                  <a:schemeClr val="bg2">
                    <a:lumMod val="40000"/>
                    <a:lumOff val="60000"/>
                  </a:schemeClr>
                </a:solidFill>
              </a:rPr>
              <a:t>?</a:t>
            </a:r>
          </a:p>
          <a:p>
            <a:pPr marL="0" indent="0">
              <a:buNone/>
            </a:pPr>
            <a:endParaRPr lang="es-CO" dirty="0" smtClean="0"/>
          </a:p>
          <a:p>
            <a:r>
              <a:rPr lang="es-CO" dirty="0" err="1" smtClean="0"/>
              <a:t>Adverbs</a:t>
            </a:r>
            <a:r>
              <a:rPr lang="es-CO" dirty="0" smtClean="0"/>
              <a:t>: </a:t>
            </a:r>
            <a:r>
              <a:rPr lang="en-US" dirty="0"/>
              <a:t>a word used to modify a verb, an adjective, or another </a:t>
            </a:r>
            <a:r>
              <a:rPr lang="en-US" dirty="0" smtClean="0"/>
              <a:t>adverb. It describes </a:t>
            </a:r>
            <a:r>
              <a:rPr lang="en-US" dirty="0"/>
              <a:t>actions, and it describes other descriptive words</a:t>
            </a:r>
            <a:r>
              <a:rPr lang="en-US" dirty="0" smtClean="0"/>
              <a:t>. For example, slowly, rapidly, sadly, etc. </a:t>
            </a:r>
            <a:endParaRPr lang="en-US" dirty="0"/>
          </a:p>
          <a:p>
            <a:pPr marL="0" indent="0">
              <a:buNone/>
            </a:pPr>
            <a:endParaRPr lang="es-CO" dirty="0" smtClean="0"/>
          </a:p>
          <a:p>
            <a:r>
              <a:rPr lang="es-CO" dirty="0" err="1" smtClean="0"/>
              <a:t>Nouns</a:t>
            </a:r>
            <a:r>
              <a:rPr lang="es-CO" dirty="0" smtClean="0"/>
              <a:t>: </a:t>
            </a:r>
            <a:r>
              <a:rPr lang="es-CO" dirty="0" err="1" smtClean="0"/>
              <a:t>naming</a:t>
            </a:r>
            <a:r>
              <a:rPr lang="es-CO" dirty="0" smtClean="0"/>
              <a:t> </a:t>
            </a:r>
            <a:r>
              <a:rPr lang="es-CO" dirty="0" err="1" smtClean="0"/>
              <a:t>words</a:t>
            </a:r>
            <a:r>
              <a:rPr lang="es-CO" dirty="0" smtClean="0"/>
              <a:t> of </a:t>
            </a:r>
            <a:r>
              <a:rPr lang="es-CO" dirty="0" err="1" smtClean="0"/>
              <a:t>things</a:t>
            </a:r>
            <a:r>
              <a:rPr lang="es-CO" dirty="0" smtClean="0"/>
              <a:t>, </a:t>
            </a:r>
            <a:r>
              <a:rPr lang="es-CO" dirty="0" err="1" smtClean="0"/>
              <a:t>animals</a:t>
            </a:r>
            <a:r>
              <a:rPr lang="es-CO" dirty="0" smtClean="0"/>
              <a:t>, </a:t>
            </a:r>
            <a:r>
              <a:rPr lang="es-CO" dirty="0" err="1" smtClean="0"/>
              <a:t>people</a:t>
            </a:r>
            <a:r>
              <a:rPr lang="es-CO" dirty="0" smtClean="0"/>
              <a:t> o places.</a:t>
            </a:r>
          </a:p>
          <a:p>
            <a:pPr marL="0" indent="0">
              <a:buNone/>
            </a:pPr>
            <a:r>
              <a:rPr lang="es-CO" dirty="0"/>
              <a:t> </a:t>
            </a:r>
            <a:r>
              <a:rPr lang="es-CO" dirty="0" smtClean="0"/>
              <a:t>    </a:t>
            </a:r>
            <a:r>
              <a:rPr lang="es-CO" dirty="0" err="1" smtClean="0">
                <a:solidFill>
                  <a:schemeClr val="bg2">
                    <a:lumMod val="40000"/>
                    <a:lumOff val="60000"/>
                  </a:schemeClr>
                </a:solidFill>
              </a:rPr>
              <a:t>Is</a:t>
            </a:r>
            <a:r>
              <a:rPr lang="es-CO" dirty="0" smtClean="0">
                <a:solidFill>
                  <a:schemeClr val="bg2">
                    <a:lumMod val="40000"/>
                    <a:lumOff val="60000"/>
                  </a:schemeClr>
                </a:solidFill>
              </a:rPr>
              <a:t> </a:t>
            </a:r>
            <a:r>
              <a:rPr lang="es-CO" dirty="0" err="1" smtClean="0">
                <a:solidFill>
                  <a:schemeClr val="bg2">
                    <a:lumMod val="40000"/>
                    <a:lumOff val="60000"/>
                  </a:schemeClr>
                </a:solidFill>
              </a:rPr>
              <a:t>it</a:t>
            </a:r>
            <a:r>
              <a:rPr lang="es-CO" dirty="0" smtClean="0">
                <a:solidFill>
                  <a:schemeClr val="bg2">
                    <a:lumMod val="40000"/>
                    <a:lumOff val="60000"/>
                  </a:schemeClr>
                </a:solidFill>
              </a:rPr>
              <a:t> </a:t>
            </a:r>
            <a:r>
              <a:rPr lang="es-CO" dirty="0" err="1" smtClean="0">
                <a:solidFill>
                  <a:schemeClr val="bg2">
                    <a:lumMod val="40000"/>
                    <a:lumOff val="60000"/>
                  </a:schemeClr>
                </a:solidFill>
              </a:rPr>
              <a:t>simgular</a:t>
            </a:r>
            <a:r>
              <a:rPr lang="es-CO" dirty="0" smtClean="0">
                <a:solidFill>
                  <a:schemeClr val="bg2">
                    <a:lumMod val="40000"/>
                    <a:lumOff val="60000"/>
                  </a:schemeClr>
                </a:solidFill>
              </a:rPr>
              <a:t> </a:t>
            </a:r>
            <a:r>
              <a:rPr lang="es-CO" dirty="0" err="1" smtClean="0">
                <a:solidFill>
                  <a:schemeClr val="bg2">
                    <a:lumMod val="40000"/>
                    <a:lumOff val="60000"/>
                  </a:schemeClr>
                </a:solidFill>
              </a:rPr>
              <a:t>or</a:t>
            </a:r>
            <a:r>
              <a:rPr lang="es-CO" dirty="0" smtClean="0">
                <a:solidFill>
                  <a:schemeClr val="bg2">
                    <a:lumMod val="40000"/>
                    <a:lumOff val="60000"/>
                  </a:schemeClr>
                </a:solidFill>
              </a:rPr>
              <a:t> plural?</a:t>
            </a:r>
          </a:p>
          <a:p>
            <a:pPr marL="0" indent="0">
              <a:buNone/>
            </a:pPr>
            <a:endParaRPr lang="es-CO" dirty="0" smtClean="0">
              <a:solidFill>
                <a:schemeClr val="bg2">
                  <a:lumMod val="40000"/>
                  <a:lumOff val="60000"/>
                </a:schemeClr>
              </a:solidFill>
            </a:endParaRPr>
          </a:p>
          <a:p>
            <a:r>
              <a:rPr lang="es-CO" dirty="0" err="1" smtClean="0"/>
              <a:t>Adjective</a:t>
            </a:r>
            <a:r>
              <a:rPr lang="es-CO" dirty="0" smtClean="0"/>
              <a:t>: </a:t>
            </a:r>
            <a:r>
              <a:rPr lang="es-CO" dirty="0" err="1" smtClean="0"/>
              <a:t>describing</a:t>
            </a:r>
            <a:r>
              <a:rPr lang="es-CO" dirty="0" smtClean="0"/>
              <a:t> </a:t>
            </a:r>
            <a:r>
              <a:rPr lang="es-CO" dirty="0" err="1" smtClean="0"/>
              <a:t>words</a:t>
            </a:r>
            <a:endParaRPr lang="es-CO" dirty="0"/>
          </a:p>
        </p:txBody>
      </p:sp>
    </p:spTree>
    <p:extLst>
      <p:ext uri="{BB962C8B-B14F-4D97-AF65-F5344CB8AC3E}">
        <p14:creationId xmlns:p14="http://schemas.microsoft.com/office/powerpoint/2010/main" val="486997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137481"/>
            <a:ext cx="9404723" cy="1400530"/>
          </a:xfrm>
        </p:spPr>
        <p:txBody>
          <a:bodyPr/>
          <a:lstStyle/>
          <a:p>
            <a:r>
              <a:rPr lang="es-CO" dirty="0" smtClean="0"/>
              <a:t>Complete </a:t>
            </a:r>
            <a:r>
              <a:rPr lang="es-CO" dirty="0" err="1" smtClean="0"/>
              <a:t>pages</a:t>
            </a:r>
            <a:r>
              <a:rPr lang="es-CO" dirty="0" smtClean="0"/>
              <a:t> </a:t>
            </a:r>
            <a:r>
              <a:rPr lang="es-CO" b="1" dirty="0" smtClean="0">
                <a:solidFill>
                  <a:schemeClr val="bg2">
                    <a:lumMod val="40000"/>
                    <a:lumOff val="60000"/>
                  </a:schemeClr>
                </a:solidFill>
              </a:rPr>
              <a:t>80</a:t>
            </a:r>
            <a:r>
              <a:rPr lang="es-CO" dirty="0" smtClean="0"/>
              <a:t> and </a:t>
            </a:r>
            <a:r>
              <a:rPr lang="es-CO" b="1" dirty="0" smtClean="0">
                <a:solidFill>
                  <a:schemeClr val="bg2">
                    <a:lumMod val="40000"/>
                    <a:lumOff val="60000"/>
                  </a:schemeClr>
                </a:solidFill>
              </a:rPr>
              <a:t>81</a:t>
            </a:r>
            <a:endParaRPr lang="es-CO" b="1" dirty="0">
              <a:solidFill>
                <a:schemeClr val="bg2">
                  <a:lumMod val="40000"/>
                  <a:lumOff val="60000"/>
                </a:schemeClr>
              </a:solidFill>
            </a:endParaRPr>
          </a:p>
        </p:txBody>
      </p:sp>
      <p:grpSp>
        <p:nvGrpSpPr>
          <p:cNvPr id="6" name="Grupo 5"/>
          <p:cNvGrpSpPr/>
          <p:nvPr/>
        </p:nvGrpSpPr>
        <p:grpSpPr>
          <a:xfrm>
            <a:off x="2772307" y="1668641"/>
            <a:ext cx="3618412" cy="5120640"/>
            <a:chOff x="1998617" y="1069364"/>
            <a:chExt cx="3331029" cy="4591861"/>
          </a:xfrm>
        </p:grpSpPr>
        <p:pic>
          <p:nvPicPr>
            <p:cNvPr id="4" name="Imagen 3"/>
            <p:cNvPicPr>
              <a:picLocks noChangeAspect="1"/>
            </p:cNvPicPr>
            <p:nvPr/>
          </p:nvPicPr>
          <p:blipFill>
            <a:blip r:embed="rId2"/>
            <a:stretch>
              <a:fillRect/>
            </a:stretch>
          </p:blipFill>
          <p:spPr>
            <a:xfrm>
              <a:off x="1998617" y="1069364"/>
              <a:ext cx="3331029" cy="2757932"/>
            </a:xfrm>
            <a:prstGeom prst="rect">
              <a:avLst/>
            </a:prstGeom>
          </p:spPr>
        </p:pic>
        <p:pic>
          <p:nvPicPr>
            <p:cNvPr id="5" name="Imagen 4"/>
            <p:cNvPicPr>
              <a:picLocks noChangeAspect="1"/>
            </p:cNvPicPr>
            <p:nvPr/>
          </p:nvPicPr>
          <p:blipFill rotWithShape="1">
            <a:blip r:embed="rId3"/>
            <a:srcRect r="509"/>
            <a:stretch/>
          </p:blipFill>
          <p:spPr>
            <a:xfrm>
              <a:off x="1998617" y="3827296"/>
              <a:ext cx="3331029" cy="1833929"/>
            </a:xfrm>
            <a:prstGeom prst="rect">
              <a:avLst/>
            </a:prstGeom>
          </p:spPr>
        </p:pic>
      </p:grpSp>
      <p:sp>
        <p:nvSpPr>
          <p:cNvPr id="7" name="CuadroTexto 6"/>
          <p:cNvSpPr txBox="1"/>
          <p:nvPr/>
        </p:nvSpPr>
        <p:spPr>
          <a:xfrm>
            <a:off x="306473" y="1022310"/>
            <a:ext cx="11545889" cy="646331"/>
          </a:xfrm>
          <a:prstGeom prst="rect">
            <a:avLst/>
          </a:prstGeom>
          <a:noFill/>
        </p:spPr>
        <p:txBody>
          <a:bodyPr wrap="square" rtlCol="0">
            <a:spAutoFit/>
          </a:bodyPr>
          <a:lstStyle/>
          <a:p>
            <a:r>
              <a:rPr lang="es-CO" dirty="0" err="1" smtClean="0"/>
              <a:t>Download</a:t>
            </a:r>
            <a:r>
              <a:rPr lang="es-CO" dirty="0" smtClean="0"/>
              <a:t> </a:t>
            </a:r>
            <a:r>
              <a:rPr lang="es-CO" dirty="0" err="1" smtClean="0"/>
              <a:t>them</a:t>
            </a:r>
            <a:r>
              <a:rPr lang="es-CO" dirty="0" smtClean="0"/>
              <a:t> </a:t>
            </a:r>
            <a:r>
              <a:rPr lang="es-CO" dirty="0" err="1" smtClean="0"/>
              <a:t>here</a:t>
            </a:r>
            <a:r>
              <a:rPr lang="es-CO" dirty="0" smtClean="0"/>
              <a:t>: </a:t>
            </a:r>
            <a:r>
              <a:rPr lang="es-CO" dirty="0">
                <a:hlinkClick r:id="rId4"/>
              </a:rPr>
              <a:t>https://www.cambridgeenglish.org/Images/young-learners-sample-papers-2018-vol1.pdf</a:t>
            </a:r>
            <a:endParaRPr lang="es-CO" dirty="0"/>
          </a:p>
        </p:txBody>
      </p:sp>
      <p:grpSp>
        <p:nvGrpSpPr>
          <p:cNvPr id="10" name="Grupo 9"/>
          <p:cNvGrpSpPr/>
          <p:nvPr/>
        </p:nvGrpSpPr>
        <p:grpSpPr>
          <a:xfrm>
            <a:off x="6400800" y="1668641"/>
            <a:ext cx="3905794" cy="5097919"/>
            <a:chOff x="6096000" y="-733879"/>
            <a:chExt cx="5061313" cy="6912018"/>
          </a:xfrm>
        </p:grpSpPr>
        <p:pic>
          <p:nvPicPr>
            <p:cNvPr id="8" name="Imagen 7"/>
            <p:cNvPicPr>
              <a:picLocks noChangeAspect="1"/>
            </p:cNvPicPr>
            <p:nvPr/>
          </p:nvPicPr>
          <p:blipFill>
            <a:blip r:embed="rId5"/>
            <a:stretch>
              <a:fillRect/>
            </a:stretch>
          </p:blipFill>
          <p:spPr>
            <a:xfrm>
              <a:off x="6109063" y="-733879"/>
              <a:ext cx="5048250" cy="3143250"/>
            </a:xfrm>
            <a:prstGeom prst="rect">
              <a:avLst/>
            </a:prstGeom>
          </p:spPr>
        </p:pic>
        <p:pic>
          <p:nvPicPr>
            <p:cNvPr id="9" name="Imagen 8"/>
            <p:cNvPicPr>
              <a:picLocks noChangeAspect="1"/>
            </p:cNvPicPr>
            <p:nvPr/>
          </p:nvPicPr>
          <p:blipFill>
            <a:blip r:embed="rId6"/>
            <a:stretch>
              <a:fillRect/>
            </a:stretch>
          </p:blipFill>
          <p:spPr>
            <a:xfrm>
              <a:off x="6096000" y="2396714"/>
              <a:ext cx="5048250" cy="3781425"/>
            </a:xfrm>
            <a:prstGeom prst="rect">
              <a:avLst/>
            </a:prstGeom>
          </p:spPr>
        </p:pic>
      </p:grpSp>
    </p:spTree>
    <p:extLst>
      <p:ext uri="{BB962C8B-B14F-4D97-AF65-F5344CB8AC3E}">
        <p14:creationId xmlns:p14="http://schemas.microsoft.com/office/powerpoint/2010/main" val="1003041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729079" y="825436"/>
            <a:ext cx="4289584" cy="6032564"/>
            <a:chOff x="1998617" y="1069364"/>
            <a:chExt cx="3331029" cy="4591861"/>
          </a:xfrm>
        </p:grpSpPr>
        <p:pic>
          <p:nvPicPr>
            <p:cNvPr id="5" name="Imagen 4"/>
            <p:cNvPicPr>
              <a:picLocks noChangeAspect="1"/>
            </p:cNvPicPr>
            <p:nvPr/>
          </p:nvPicPr>
          <p:blipFill>
            <a:blip r:embed="rId2"/>
            <a:stretch>
              <a:fillRect/>
            </a:stretch>
          </p:blipFill>
          <p:spPr>
            <a:xfrm>
              <a:off x="1998617" y="1069364"/>
              <a:ext cx="3331029" cy="2757932"/>
            </a:xfrm>
            <a:prstGeom prst="rect">
              <a:avLst/>
            </a:prstGeom>
          </p:spPr>
        </p:pic>
        <p:pic>
          <p:nvPicPr>
            <p:cNvPr id="6" name="Imagen 5"/>
            <p:cNvPicPr>
              <a:picLocks noChangeAspect="1"/>
            </p:cNvPicPr>
            <p:nvPr/>
          </p:nvPicPr>
          <p:blipFill rotWithShape="1">
            <a:blip r:embed="rId3"/>
            <a:srcRect r="509"/>
            <a:stretch/>
          </p:blipFill>
          <p:spPr>
            <a:xfrm>
              <a:off x="1998617" y="3827296"/>
              <a:ext cx="3331029" cy="1833929"/>
            </a:xfrm>
            <a:prstGeom prst="rect">
              <a:avLst/>
            </a:prstGeom>
          </p:spPr>
        </p:pic>
      </p:grpSp>
      <p:grpSp>
        <p:nvGrpSpPr>
          <p:cNvPr id="7" name="Grupo 6"/>
          <p:cNvGrpSpPr/>
          <p:nvPr/>
        </p:nvGrpSpPr>
        <p:grpSpPr>
          <a:xfrm>
            <a:off x="6018662" y="825436"/>
            <a:ext cx="4271749" cy="6032564"/>
            <a:chOff x="6096000" y="-733879"/>
            <a:chExt cx="5061313" cy="6912018"/>
          </a:xfrm>
        </p:grpSpPr>
        <p:pic>
          <p:nvPicPr>
            <p:cNvPr id="8" name="Imagen 7"/>
            <p:cNvPicPr>
              <a:picLocks noChangeAspect="1"/>
            </p:cNvPicPr>
            <p:nvPr/>
          </p:nvPicPr>
          <p:blipFill>
            <a:blip r:embed="rId4"/>
            <a:stretch>
              <a:fillRect/>
            </a:stretch>
          </p:blipFill>
          <p:spPr>
            <a:xfrm>
              <a:off x="6109063" y="-733879"/>
              <a:ext cx="5048250" cy="3143250"/>
            </a:xfrm>
            <a:prstGeom prst="rect">
              <a:avLst/>
            </a:prstGeom>
          </p:spPr>
        </p:pic>
        <p:pic>
          <p:nvPicPr>
            <p:cNvPr id="9" name="Imagen 8"/>
            <p:cNvPicPr>
              <a:picLocks noChangeAspect="1"/>
            </p:cNvPicPr>
            <p:nvPr/>
          </p:nvPicPr>
          <p:blipFill>
            <a:blip r:embed="rId5"/>
            <a:stretch>
              <a:fillRect/>
            </a:stretch>
          </p:blipFill>
          <p:spPr>
            <a:xfrm>
              <a:off x="6096000" y="2396714"/>
              <a:ext cx="5048250" cy="3781425"/>
            </a:xfrm>
            <a:prstGeom prst="rect">
              <a:avLst/>
            </a:prstGeom>
          </p:spPr>
        </p:pic>
      </p:grpSp>
      <p:sp>
        <p:nvSpPr>
          <p:cNvPr id="2" name="Título 1"/>
          <p:cNvSpPr>
            <a:spLocks noGrp="1"/>
          </p:cNvSpPr>
          <p:nvPr>
            <p:ph type="title"/>
          </p:nvPr>
        </p:nvSpPr>
        <p:spPr>
          <a:xfrm>
            <a:off x="645130" y="125171"/>
            <a:ext cx="9404723" cy="1400530"/>
          </a:xfrm>
        </p:spPr>
        <p:txBody>
          <a:bodyPr/>
          <a:lstStyle/>
          <a:p>
            <a:r>
              <a:rPr lang="es-CO" dirty="0" err="1" smtClean="0"/>
              <a:t>Check</a:t>
            </a:r>
            <a:r>
              <a:rPr lang="es-CO" dirty="0" smtClean="0"/>
              <a:t> </a:t>
            </a:r>
            <a:r>
              <a:rPr lang="es-CO" dirty="0" err="1" smtClean="0"/>
              <a:t>your</a:t>
            </a:r>
            <a:r>
              <a:rPr lang="es-CO" dirty="0" smtClean="0"/>
              <a:t> </a:t>
            </a:r>
            <a:r>
              <a:rPr lang="es-CO" dirty="0" err="1" smtClean="0"/>
              <a:t>work</a:t>
            </a:r>
            <a:endParaRPr lang="es-CO" dirty="0"/>
          </a:p>
        </p:txBody>
      </p:sp>
      <p:sp>
        <p:nvSpPr>
          <p:cNvPr id="10" name="CuadroTexto 9"/>
          <p:cNvSpPr txBox="1"/>
          <p:nvPr/>
        </p:nvSpPr>
        <p:spPr>
          <a:xfrm>
            <a:off x="2552133" y="4997604"/>
            <a:ext cx="1009934" cy="369332"/>
          </a:xfrm>
          <a:prstGeom prst="rect">
            <a:avLst/>
          </a:prstGeom>
          <a:noFill/>
        </p:spPr>
        <p:txBody>
          <a:bodyPr wrap="square" rtlCol="0">
            <a:spAutoFit/>
          </a:bodyPr>
          <a:lstStyle/>
          <a:p>
            <a:r>
              <a:rPr lang="en-US" b="1" dirty="0" smtClean="0">
                <a:solidFill>
                  <a:srgbClr val="FF0000"/>
                </a:solidFill>
                <a:latin typeface="Ink Free" panose="03080402000500000000" pitchFamily="66" charset="0"/>
              </a:rPr>
              <a:t>storm</a:t>
            </a:r>
            <a:endParaRPr lang="en-US" b="1" dirty="0">
              <a:solidFill>
                <a:srgbClr val="FF0000"/>
              </a:solidFill>
              <a:latin typeface="Ink Free" panose="03080402000500000000" pitchFamily="66" charset="0"/>
            </a:endParaRPr>
          </a:p>
        </p:txBody>
      </p:sp>
      <p:sp>
        <p:nvSpPr>
          <p:cNvPr id="11" name="CuadroTexto 10"/>
          <p:cNvSpPr txBox="1"/>
          <p:nvPr/>
        </p:nvSpPr>
        <p:spPr>
          <a:xfrm>
            <a:off x="4323908" y="5390649"/>
            <a:ext cx="1380855" cy="369332"/>
          </a:xfrm>
          <a:prstGeom prst="rect">
            <a:avLst/>
          </a:prstGeom>
          <a:noFill/>
        </p:spPr>
        <p:txBody>
          <a:bodyPr wrap="square" rtlCol="0">
            <a:spAutoFit/>
          </a:bodyPr>
          <a:lstStyle/>
          <a:p>
            <a:r>
              <a:rPr lang="en-US" b="1" dirty="0" smtClean="0">
                <a:solidFill>
                  <a:srgbClr val="FF0000"/>
                </a:solidFill>
                <a:latin typeface="Ink Free" panose="03080402000500000000" pitchFamily="66" charset="0"/>
              </a:rPr>
              <a:t>restaurant</a:t>
            </a:r>
            <a:endParaRPr lang="en-US" b="1" dirty="0">
              <a:solidFill>
                <a:srgbClr val="FF0000"/>
              </a:solidFill>
              <a:latin typeface="Ink Free" panose="03080402000500000000" pitchFamily="66" charset="0"/>
            </a:endParaRPr>
          </a:p>
        </p:txBody>
      </p:sp>
      <p:sp>
        <p:nvSpPr>
          <p:cNvPr id="12" name="CuadroTexto 11"/>
          <p:cNvSpPr txBox="1"/>
          <p:nvPr/>
        </p:nvSpPr>
        <p:spPr>
          <a:xfrm>
            <a:off x="3766787" y="5792040"/>
            <a:ext cx="1009934" cy="369332"/>
          </a:xfrm>
          <a:prstGeom prst="rect">
            <a:avLst/>
          </a:prstGeom>
          <a:noFill/>
        </p:spPr>
        <p:txBody>
          <a:bodyPr wrap="square" rtlCol="0">
            <a:spAutoFit/>
          </a:bodyPr>
          <a:lstStyle/>
          <a:p>
            <a:r>
              <a:rPr lang="en-US" b="1" dirty="0" smtClean="0">
                <a:solidFill>
                  <a:srgbClr val="FF0000"/>
                </a:solidFill>
                <a:latin typeface="Ink Free" panose="03080402000500000000" pitchFamily="66" charset="0"/>
              </a:rPr>
              <a:t>ready</a:t>
            </a:r>
            <a:endParaRPr lang="en-US" b="1" dirty="0">
              <a:solidFill>
                <a:srgbClr val="FF0000"/>
              </a:solidFill>
              <a:latin typeface="Ink Free" panose="03080402000500000000" pitchFamily="66" charset="0"/>
            </a:endParaRPr>
          </a:p>
        </p:txBody>
      </p:sp>
      <p:sp>
        <p:nvSpPr>
          <p:cNvPr id="13" name="CuadroTexto 12"/>
          <p:cNvSpPr txBox="1"/>
          <p:nvPr/>
        </p:nvSpPr>
        <p:spPr>
          <a:xfrm>
            <a:off x="7736970" y="1945156"/>
            <a:ext cx="1009934" cy="369332"/>
          </a:xfrm>
          <a:prstGeom prst="rect">
            <a:avLst/>
          </a:prstGeom>
          <a:noFill/>
        </p:spPr>
        <p:txBody>
          <a:bodyPr wrap="square" rtlCol="0">
            <a:spAutoFit/>
          </a:bodyPr>
          <a:lstStyle/>
          <a:p>
            <a:r>
              <a:rPr lang="en-US" b="1" dirty="0" smtClean="0">
                <a:solidFill>
                  <a:srgbClr val="FF0000"/>
                </a:solidFill>
                <a:latin typeface="Ink Free" panose="03080402000500000000" pitchFamily="66" charset="0"/>
              </a:rPr>
              <a:t>fridge</a:t>
            </a:r>
            <a:endParaRPr lang="en-US" b="1" dirty="0">
              <a:solidFill>
                <a:srgbClr val="FF0000"/>
              </a:solidFill>
              <a:latin typeface="Ink Free" panose="03080402000500000000" pitchFamily="66" charset="0"/>
            </a:endParaRPr>
          </a:p>
        </p:txBody>
      </p:sp>
      <p:sp>
        <p:nvSpPr>
          <p:cNvPr id="14" name="CuadroTexto 13"/>
          <p:cNvSpPr txBox="1"/>
          <p:nvPr/>
        </p:nvSpPr>
        <p:spPr>
          <a:xfrm>
            <a:off x="7997234" y="2300840"/>
            <a:ext cx="1009934" cy="369332"/>
          </a:xfrm>
          <a:prstGeom prst="rect">
            <a:avLst/>
          </a:prstGeom>
          <a:noFill/>
        </p:spPr>
        <p:txBody>
          <a:bodyPr wrap="square" rtlCol="0">
            <a:spAutoFit/>
          </a:bodyPr>
          <a:lstStyle/>
          <a:p>
            <a:r>
              <a:rPr lang="en-US" b="1" dirty="0" smtClean="0">
                <a:solidFill>
                  <a:srgbClr val="FF0000"/>
                </a:solidFill>
                <a:latin typeface="Ink Free" panose="03080402000500000000" pitchFamily="66" charset="0"/>
              </a:rPr>
              <a:t>cut</a:t>
            </a:r>
            <a:endParaRPr lang="en-US" b="1" dirty="0">
              <a:solidFill>
                <a:srgbClr val="FF0000"/>
              </a:solidFill>
              <a:latin typeface="Ink Free" panose="03080402000500000000" pitchFamily="66" charset="0"/>
            </a:endParaRPr>
          </a:p>
        </p:txBody>
      </p:sp>
      <p:sp>
        <p:nvSpPr>
          <p:cNvPr id="15" name="CuadroTexto 14"/>
          <p:cNvSpPr txBox="1"/>
          <p:nvPr/>
        </p:nvSpPr>
        <p:spPr>
          <a:xfrm>
            <a:off x="8295218" y="4497231"/>
            <a:ext cx="353177" cy="369332"/>
          </a:xfrm>
          <a:prstGeom prst="rect">
            <a:avLst/>
          </a:prstGeom>
          <a:noFill/>
        </p:spPr>
        <p:txBody>
          <a:bodyPr wrap="square" rtlCol="0">
            <a:spAutoFit/>
          </a:bodyPr>
          <a:lstStyle/>
          <a:p>
            <a:r>
              <a:rPr lang="en-US" b="1" dirty="0" smtClean="0">
                <a:solidFill>
                  <a:srgbClr val="FF0000"/>
                </a:solidFill>
                <a:latin typeface="Ink Free" panose="03080402000500000000" pitchFamily="66" charset="0"/>
              </a:rPr>
              <a:t>X</a:t>
            </a:r>
            <a:endParaRPr lang="en-US" b="1" dirty="0">
              <a:solidFill>
                <a:srgbClr val="FF0000"/>
              </a:solidFill>
              <a:latin typeface="Ink Free" panose="03080402000500000000" pitchFamily="66" charset="0"/>
            </a:endParaRPr>
          </a:p>
        </p:txBody>
      </p:sp>
      <p:sp>
        <p:nvSpPr>
          <p:cNvPr id="16" name="Elipse 15"/>
          <p:cNvSpPr/>
          <p:nvPr/>
        </p:nvSpPr>
        <p:spPr>
          <a:xfrm>
            <a:off x="2251881" y="3766783"/>
            <a:ext cx="559564" cy="2183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Elipse 16"/>
          <p:cNvSpPr/>
          <p:nvPr/>
        </p:nvSpPr>
        <p:spPr>
          <a:xfrm>
            <a:off x="2254157" y="4128589"/>
            <a:ext cx="559564" cy="2183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Elipse 17"/>
          <p:cNvSpPr/>
          <p:nvPr/>
        </p:nvSpPr>
        <p:spPr>
          <a:xfrm>
            <a:off x="4102460" y="3795217"/>
            <a:ext cx="559564" cy="2183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Elipse 18"/>
          <p:cNvSpPr/>
          <p:nvPr/>
        </p:nvSpPr>
        <p:spPr>
          <a:xfrm>
            <a:off x="2836463" y="3784826"/>
            <a:ext cx="559564" cy="2183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Elipse 19"/>
          <p:cNvSpPr/>
          <p:nvPr/>
        </p:nvSpPr>
        <p:spPr>
          <a:xfrm>
            <a:off x="3996242" y="4137157"/>
            <a:ext cx="559564" cy="2183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Elipse 20"/>
          <p:cNvSpPr/>
          <p:nvPr/>
        </p:nvSpPr>
        <p:spPr>
          <a:xfrm>
            <a:off x="4596398" y="4150340"/>
            <a:ext cx="559564" cy="2183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23" name="Conector recto 22"/>
          <p:cNvCxnSpPr/>
          <p:nvPr/>
        </p:nvCxnSpPr>
        <p:spPr>
          <a:xfrm>
            <a:off x="2901122" y="4251419"/>
            <a:ext cx="494905" cy="810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Conector recto 24"/>
          <p:cNvCxnSpPr/>
          <p:nvPr/>
        </p:nvCxnSpPr>
        <p:spPr>
          <a:xfrm>
            <a:off x="3519333" y="4253893"/>
            <a:ext cx="247453" cy="810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3501791" y="3899290"/>
            <a:ext cx="494905" cy="810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4705736" y="3899553"/>
            <a:ext cx="494905" cy="810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0014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310</TotalTime>
  <Words>402</Words>
  <Application>Microsoft Office PowerPoint</Application>
  <PresentationFormat>Panorámica</PresentationFormat>
  <Paragraphs>29</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Century Gothic</vt:lpstr>
      <vt:lpstr>Ink Free</vt:lpstr>
      <vt:lpstr>Wingdings 3</vt:lpstr>
      <vt:lpstr>Ion</vt:lpstr>
      <vt:lpstr>Flyers Reading and Writing</vt:lpstr>
      <vt:lpstr>Look at the picture. </vt:lpstr>
      <vt:lpstr>Read the text wthout thinking on the gaps (blanks)</vt:lpstr>
      <vt:lpstr>What do you think this story is about?</vt:lpstr>
      <vt:lpstr>Words tested in this part of the test:</vt:lpstr>
      <vt:lpstr>Complete pages 80 and 81</vt:lpstr>
      <vt:lpstr>Check your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Flyers Reading and Writing</dc:title>
  <dc:creator>Alejandra Vanegas Ramirez</dc:creator>
  <cp:lastModifiedBy>Alejandra Vanegas Ramirez</cp:lastModifiedBy>
  <cp:revision>6</cp:revision>
  <dcterms:created xsi:type="dcterms:W3CDTF">2020-04-26T19:23:29Z</dcterms:created>
  <dcterms:modified xsi:type="dcterms:W3CDTF">2020-04-27T00:34:25Z</dcterms:modified>
</cp:coreProperties>
</file>