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FF0066"/>
    <a:srgbClr val="0033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28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488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89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56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2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32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73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8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958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3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0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5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597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09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ambridgeenglish.org/images/flyers-sample-papers-2018-vol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Flyers</a:t>
            </a:r>
            <a:r>
              <a:rPr lang="es-CO" dirty="0" smtClean="0"/>
              <a:t> – Reading and </a:t>
            </a:r>
            <a:r>
              <a:rPr lang="es-CO" dirty="0" err="1" smtClean="0"/>
              <a:t>Witing</a:t>
            </a:r>
            <a:r>
              <a:rPr lang="es-CO" dirty="0" smtClean="0"/>
              <a:t> </a:t>
            </a:r>
            <a:r>
              <a:rPr lang="es-CO" dirty="0" err="1" smtClean="0"/>
              <a:t>Part</a:t>
            </a:r>
            <a:r>
              <a:rPr lang="es-CO" dirty="0" smtClean="0"/>
              <a:t> 5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Friday </a:t>
            </a:r>
            <a:r>
              <a:rPr lang="es-CO" dirty="0" err="1" smtClean="0"/>
              <a:t>May</a:t>
            </a:r>
            <a:r>
              <a:rPr lang="es-CO" dirty="0" smtClean="0"/>
              <a:t> 29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6384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5301423"/>
            <a:ext cx="10697428" cy="9286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part of the test, 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understand how the same meaning can be expressed in different ways. </a:t>
            </a:r>
            <a:endParaRPr lang="es-CO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0321" y="2111666"/>
            <a:ext cx="6713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Read at the following sentences: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Their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history teacher, </a:t>
            </a:r>
            <a:r>
              <a:rPr lang="en-US" sz="24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Mr.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Park… </a:t>
            </a: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Mr.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Park is Paul’s history teacher</a:t>
            </a:r>
            <a:r>
              <a:rPr lang="en-US" sz="2400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endParaRPr lang="en-US" sz="2400" i="1" dirty="0"/>
          </a:p>
          <a:p>
            <a:r>
              <a:rPr lang="en-US" sz="2400" i="1" dirty="0" smtClean="0"/>
              <a:t> </a:t>
            </a:r>
            <a:r>
              <a:rPr lang="en-US" sz="2400" dirty="0" smtClean="0"/>
              <a:t>Do these two sentences mean the same thing</a:t>
            </a:r>
            <a:r>
              <a:rPr lang="en-US" sz="2400" i="1" dirty="0" smtClean="0"/>
              <a:t>?</a:t>
            </a:r>
            <a:endParaRPr lang="en-US" sz="2400" dirty="0"/>
          </a:p>
        </p:txBody>
      </p:sp>
      <p:grpSp>
        <p:nvGrpSpPr>
          <p:cNvPr id="7" name="Grupo 6"/>
          <p:cNvGrpSpPr/>
          <p:nvPr/>
        </p:nvGrpSpPr>
        <p:grpSpPr>
          <a:xfrm>
            <a:off x="5799909" y="2850329"/>
            <a:ext cx="5095165" cy="830997"/>
            <a:chOff x="5799909" y="2803886"/>
            <a:chExt cx="5095165" cy="830997"/>
          </a:xfrm>
        </p:grpSpPr>
        <p:sp>
          <p:nvSpPr>
            <p:cNvPr id="5" name="CuadroTexto 4"/>
            <p:cNvSpPr txBox="1"/>
            <p:nvPr/>
          </p:nvSpPr>
          <p:spPr>
            <a:xfrm>
              <a:off x="6816160" y="2803886"/>
              <a:ext cx="4078914" cy="83099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FF00"/>
                  </a:solidFill>
                </a:rPr>
                <a:t>YES</a:t>
              </a:r>
              <a:r>
                <a:rPr lang="en-US" sz="2400" dirty="0" smtClean="0"/>
                <a:t>, both mean the same thing</a:t>
              </a:r>
              <a:endParaRPr lang="en-US" sz="2400" dirty="0"/>
            </a:p>
          </p:txBody>
        </p:sp>
        <p:sp>
          <p:nvSpPr>
            <p:cNvPr id="6" name="Flecha derecha 5"/>
            <p:cNvSpPr/>
            <p:nvPr/>
          </p:nvSpPr>
          <p:spPr>
            <a:xfrm>
              <a:off x="5799909" y="2946656"/>
              <a:ext cx="888274" cy="576791"/>
            </a:xfrm>
            <a:prstGeom prst="rightArrow">
              <a:avLst/>
            </a:prstGeom>
            <a:solidFill>
              <a:schemeClr val="accent3">
                <a:lumMod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150983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Activity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2336873"/>
            <a:ext cx="5511473" cy="3920236"/>
          </a:xfrm>
        </p:spPr>
        <p:txBody>
          <a:bodyPr>
            <a:normAutofit/>
          </a:bodyPr>
          <a:lstStyle/>
          <a:p>
            <a:r>
              <a:rPr lang="es-CO" dirty="0" smtClean="0"/>
              <a:t>Look at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worksheets</a:t>
            </a:r>
            <a:r>
              <a:rPr lang="es-CO" dirty="0" smtClean="0"/>
              <a:t>. </a:t>
            </a:r>
          </a:p>
          <a:p>
            <a:r>
              <a:rPr lang="es-CO" dirty="0" err="1" smtClean="0"/>
              <a:t>Read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questions</a:t>
            </a:r>
            <a:r>
              <a:rPr lang="es-CO" dirty="0" smtClean="0"/>
              <a:t> and </a:t>
            </a:r>
            <a:r>
              <a:rPr lang="es-CO" dirty="0" err="1" smtClean="0"/>
              <a:t>underlin</a:t>
            </a:r>
            <a:r>
              <a:rPr lang="es-CO" dirty="0" smtClean="0"/>
              <a:t> </a:t>
            </a:r>
            <a:r>
              <a:rPr lang="es-CO" dirty="0" err="1" smtClean="0"/>
              <a:t>ethe</a:t>
            </a:r>
            <a:r>
              <a:rPr lang="es-CO" dirty="0" smtClean="0"/>
              <a:t> </a:t>
            </a:r>
            <a:r>
              <a:rPr lang="es-CO" dirty="0" err="1" smtClean="0"/>
              <a:t>part</a:t>
            </a:r>
            <a:r>
              <a:rPr lang="es-CO" dirty="0" smtClean="0"/>
              <a:t> of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text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show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answer</a:t>
            </a:r>
            <a:r>
              <a:rPr lang="es-CO" dirty="0" smtClean="0"/>
              <a:t>.</a:t>
            </a:r>
          </a:p>
          <a:p>
            <a:r>
              <a:rPr lang="es-CO" dirty="0" smtClean="0"/>
              <a:t>Use </a:t>
            </a:r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colors</a:t>
            </a:r>
            <a:r>
              <a:rPr lang="es-CO" dirty="0" smtClean="0"/>
              <a:t> to </a:t>
            </a:r>
            <a:r>
              <a:rPr lang="es-CO" dirty="0" err="1" smtClean="0"/>
              <a:t>underline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questions</a:t>
            </a:r>
            <a:r>
              <a:rPr lang="es-CO" dirty="0" smtClean="0"/>
              <a:t>. </a:t>
            </a:r>
          </a:p>
          <a:p>
            <a:r>
              <a:rPr lang="es-CO" dirty="0" smtClean="0"/>
              <a:t>Once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finish</a:t>
            </a:r>
            <a:r>
              <a:rPr lang="es-CO" dirty="0" smtClean="0"/>
              <a:t> </a:t>
            </a:r>
            <a:r>
              <a:rPr lang="es-CO" dirty="0" err="1" smtClean="0"/>
              <a:t>underlining</a:t>
            </a:r>
            <a:r>
              <a:rPr lang="es-CO" dirty="0" smtClean="0"/>
              <a:t>, </a:t>
            </a:r>
            <a:r>
              <a:rPr lang="es-CO" dirty="0" err="1" smtClean="0"/>
              <a:t>commplete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answers</a:t>
            </a:r>
            <a:r>
              <a:rPr lang="es-CO" dirty="0"/>
              <a:t> </a:t>
            </a:r>
            <a:r>
              <a:rPr lang="es-CO" dirty="0" err="1" smtClean="0"/>
              <a:t>on</a:t>
            </a:r>
            <a:r>
              <a:rPr lang="es-CO" dirty="0" smtClean="0"/>
              <a:t> page 85</a:t>
            </a:r>
            <a:endParaRPr lang="es-CO" dirty="0"/>
          </a:p>
        </p:txBody>
      </p:sp>
      <p:grpSp>
        <p:nvGrpSpPr>
          <p:cNvPr id="5" name="Grupo 4"/>
          <p:cNvGrpSpPr/>
          <p:nvPr/>
        </p:nvGrpSpPr>
        <p:grpSpPr>
          <a:xfrm>
            <a:off x="6753497" y="2121547"/>
            <a:ext cx="5124994" cy="3923341"/>
            <a:chOff x="7880762" y="1288739"/>
            <a:chExt cx="4311238" cy="3239115"/>
          </a:xfrm>
        </p:grpSpPr>
        <p:grpSp>
          <p:nvGrpSpPr>
            <p:cNvPr id="7" name="Grupo 6"/>
            <p:cNvGrpSpPr/>
            <p:nvPr/>
          </p:nvGrpSpPr>
          <p:grpSpPr>
            <a:xfrm>
              <a:off x="7880762" y="1288739"/>
              <a:ext cx="2134153" cy="3239115"/>
              <a:chOff x="7929155" y="1163069"/>
              <a:chExt cx="3819261" cy="5530937"/>
            </a:xfrm>
          </p:grpSpPr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29155" y="1163069"/>
                <a:ext cx="3819261" cy="5530937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</p:pic>
          <p:cxnSp>
            <p:nvCxnSpPr>
              <p:cNvPr id="11" name="Conector recto 10"/>
              <p:cNvCxnSpPr/>
              <p:nvPr/>
            </p:nvCxnSpPr>
            <p:spPr>
              <a:xfrm>
                <a:off x="8490858" y="3967723"/>
                <a:ext cx="289995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14915" y="1288739"/>
              <a:ext cx="2177085" cy="3239115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  <p:cxnSp>
        <p:nvCxnSpPr>
          <p:cNvPr id="16" name="Conector recto de flecha 15"/>
          <p:cNvCxnSpPr/>
          <p:nvPr/>
        </p:nvCxnSpPr>
        <p:spPr>
          <a:xfrm flipV="1">
            <a:off x="4114800" y="4428309"/>
            <a:ext cx="3011813" cy="130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 flipV="1">
            <a:off x="5979895" y="4467497"/>
            <a:ext cx="3425362" cy="8229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2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555" y="753228"/>
            <a:ext cx="2951153" cy="1080938"/>
          </a:xfrm>
        </p:spPr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answers</a:t>
            </a:r>
            <a:endParaRPr lang="es-CO" dirty="0"/>
          </a:p>
        </p:txBody>
      </p:sp>
      <p:grpSp>
        <p:nvGrpSpPr>
          <p:cNvPr id="4" name="Grupo 3"/>
          <p:cNvGrpSpPr/>
          <p:nvPr/>
        </p:nvGrpSpPr>
        <p:grpSpPr>
          <a:xfrm>
            <a:off x="2782390" y="100084"/>
            <a:ext cx="9305108" cy="6666475"/>
            <a:chOff x="7880762" y="1288739"/>
            <a:chExt cx="4311238" cy="3239115"/>
          </a:xfrm>
        </p:grpSpPr>
        <p:grpSp>
          <p:nvGrpSpPr>
            <p:cNvPr id="5" name="Grupo 4"/>
            <p:cNvGrpSpPr/>
            <p:nvPr/>
          </p:nvGrpSpPr>
          <p:grpSpPr>
            <a:xfrm>
              <a:off x="7880762" y="1288739"/>
              <a:ext cx="2134153" cy="3239115"/>
              <a:chOff x="7929155" y="1163069"/>
              <a:chExt cx="3819261" cy="5530937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29155" y="1163069"/>
                <a:ext cx="3819261" cy="5530937"/>
              </a:xfrm>
              <a:prstGeom prst="rect">
                <a:avLst/>
              </a:prstGeom>
              <a:ln w="38100">
                <a:solidFill>
                  <a:schemeClr val="bg1"/>
                </a:solidFill>
              </a:ln>
            </p:spPr>
          </p:pic>
          <p:cxnSp>
            <p:nvCxnSpPr>
              <p:cNvPr id="9" name="Conector recto 8"/>
              <p:cNvCxnSpPr/>
              <p:nvPr/>
            </p:nvCxnSpPr>
            <p:spPr>
              <a:xfrm flipV="1">
                <a:off x="8490858" y="3962884"/>
                <a:ext cx="2102746" cy="48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14915" y="1288739"/>
              <a:ext cx="2177085" cy="3239115"/>
            </a:xfrm>
            <a:prstGeom prst="rect">
              <a:avLst/>
            </a:prstGeom>
            <a:ln w="38100">
              <a:solidFill>
                <a:schemeClr val="bg1"/>
              </a:solidFill>
            </a:ln>
          </p:spPr>
        </p:pic>
      </p:grpSp>
      <p:cxnSp>
        <p:nvCxnSpPr>
          <p:cNvPr id="13" name="Conector recto 12"/>
          <p:cNvCxnSpPr/>
          <p:nvPr/>
        </p:nvCxnSpPr>
        <p:spPr>
          <a:xfrm>
            <a:off x="3474720" y="3631474"/>
            <a:ext cx="75764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3931919" y="3749040"/>
            <a:ext cx="90133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9196253" y="5349748"/>
            <a:ext cx="2524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996633"/>
                </a:solidFill>
                <a:latin typeface="Ink Free" panose="03080402000500000000" pitchFamily="66" charset="0"/>
              </a:rPr>
              <a:t>(big) (brown) (farmer’s) horse</a:t>
            </a:r>
            <a:r>
              <a:rPr lang="en-US" sz="1200" b="1" dirty="0" smtClean="0">
                <a:solidFill>
                  <a:srgbClr val="996633"/>
                </a:solidFill>
                <a:latin typeface="Ink Free" panose="03080402000500000000" pitchFamily="66" charset="0"/>
              </a:rPr>
              <a:t>/</a:t>
            </a:r>
          </a:p>
          <a:p>
            <a:r>
              <a:rPr lang="en-US" sz="1200" b="1" dirty="0" smtClean="0">
                <a:solidFill>
                  <a:srgbClr val="996633"/>
                </a:solidFill>
                <a:latin typeface="Ink Free" panose="03080402000500000000" pitchFamily="66" charset="0"/>
              </a:rPr>
              <a:t>farmer’s </a:t>
            </a:r>
            <a:r>
              <a:rPr lang="en-US" sz="1200" b="1" dirty="0">
                <a:solidFill>
                  <a:srgbClr val="996633"/>
                </a:solidFill>
                <a:latin typeface="Ink Free" panose="03080402000500000000" pitchFamily="66" charset="0"/>
              </a:rPr>
              <a:t>(big) (brown) horse</a:t>
            </a:r>
            <a:endParaRPr lang="es-CO" sz="1400" b="1" dirty="0">
              <a:solidFill>
                <a:srgbClr val="996633"/>
              </a:solidFill>
              <a:latin typeface="Ink Free" panose="03080402000500000000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532614" y="4746116"/>
            <a:ext cx="2483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err="1">
                <a:solidFill>
                  <a:srgbClr val="00FF00"/>
                </a:solidFill>
                <a:latin typeface="Ink Free" panose="03080402000500000000" pitchFamily="66" charset="0"/>
              </a:rPr>
              <a:t>h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urt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 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his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 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leg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/ </a:t>
            </a:r>
          </a:p>
          <a:p>
            <a:pPr algn="ctr"/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couldn’t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 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walk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 (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very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 </a:t>
            </a:r>
            <a:r>
              <a:rPr lang="es-CO" sz="1200" b="1" dirty="0" err="1" smtClean="0">
                <a:solidFill>
                  <a:srgbClr val="00FF00"/>
                </a:solidFill>
                <a:latin typeface="Ink Free" panose="03080402000500000000" pitchFamily="66" charset="0"/>
              </a:rPr>
              <a:t>well</a:t>
            </a:r>
            <a:r>
              <a:rPr lang="es-CO" sz="1200" b="1" dirty="0" smtClean="0">
                <a:solidFill>
                  <a:srgbClr val="00FF00"/>
                </a:solidFill>
                <a:latin typeface="Ink Free" panose="03080402000500000000" pitchFamily="66" charset="0"/>
              </a:rPr>
              <a:t>)</a:t>
            </a:r>
            <a:endParaRPr lang="es-CO" sz="1200" b="1" dirty="0">
              <a:solidFill>
                <a:srgbClr val="00FF00"/>
              </a:solidFill>
              <a:latin typeface="Ink Free" panose="03080402000500000000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9076208" y="4377780"/>
            <a:ext cx="157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>
                <a:solidFill>
                  <a:srgbClr val="FF0066"/>
                </a:solidFill>
                <a:latin typeface="Ink Free" panose="03080402000500000000" pitchFamily="66" charset="0"/>
              </a:rPr>
              <a:t>a</a:t>
            </a:r>
            <a:r>
              <a:rPr lang="es-CO" sz="1400" b="1" dirty="0" smtClean="0">
                <a:solidFill>
                  <a:srgbClr val="FF0066"/>
                </a:solidFill>
                <a:latin typeface="Ink Free" panose="03080402000500000000" pitchFamily="66" charset="0"/>
              </a:rPr>
              <a:t> </a:t>
            </a:r>
            <a:r>
              <a:rPr lang="es-CO" sz="1400" b="1" dirty="0" err="1" smtClean="0">
                <a:solidFill>
                  <a:srgbClr val="FF0066"/>
                </a:solidFill>
                <a:latin typeface="Ink Free" panose="03080402000500000000" pitchFamily="66" charset="0"/>
              </a:rPr>
              <a:t>race</a:t>
            </a:r>
            <a:r>
              <a:rPr lang="es-CO" sz="1400" b="1" dirty="0" smtClean="0">
                <a:solidFill>
                  <a:srgbClr val="FF0066"/>
                </a:solidFill>
                <a:latin typeface="Ink Free" panose="03080402000500000000" pitchFamily="66" charset="0"/>
              </a:rPr>
              <a:t> / </a:t>
            </a:r>
          </a:p>
          <a:p>
            <a:pPr algn="ctr"/>
            <a:r>
              <a:rPr lang="es-CO" sz="1400" b="1" dirty="0" smtClean="0">
                <a:solidFill>
                  <a:srgbClr val="FF0066"/>
                </a:solidFill>
                <a:latin typeface="Ink Free" panose="03080402000500000000" pitchFamily="66" charset="0"/>
              </a:rPr>
              <a:t>(</a:t>
            </a:r>
            <a:r>
              <a:rPr lang="es-CO" sz="1400" b="1" dirty="0" err="1" smtClean="0">
                <a:solidFill>
                  <a:srgbClr val="FF0066"/>
                </a:solidFill>
                <a:latin typeface="Ink Free" panose="03080402000500000000" pitchFamily="66" charset="0"/>
              </a:rPr>
              <a:t>started</a:t>
            </a:r>
            <a:r>
              <a:rPr lang="es-CO" sz="1400" b="1" dirty="0" smtClean="0">
                <a:solidFill>
                  <a:srgbClr val="FF0066"/>
                </a:solidFill>
                <a:latin typeface="Ink Free" panose="03080402000500000000" pitchFamily="66" charset="0"/>
              </a:rPr>
              <a:t> to) run</a:t>
            </a:r>
            <a:endParaRPr lang="es-CO" sz="1400" b="1" dirty="0">
              <a:solidFill>
                <a:srgbClr val="FF0066"/>
              </a:solidFill>
              <a:latin typeface="Ink Free" panose="03080402000500000000" pitchFamily="66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9028518" y="3959126"/>
            <a:ext cx="2252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(</a:t>
            </a:r>
            <a:r>
              <a:rPr lang="es-CO" sz="16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different</a:t>
            </a:r>
            <a:r>
              <a:rPr lang="es-CO" sz="1600" b="1" dirty="0" smtClean="0">
                <a:solidFill>
                  <a:srgbClr val="7030A0"/>
                </a:solidFill>
                <a:latin typeface="Ink Free" panose="03080402000500000000" pitchFamily="66" charset="0"/>
              </a:rPr>
              <a:t>) </a:t>
            </a:r>
            <a:r>
              <a:rPr lang="es-CO" sz="1600" b="1" dirty="0" err="1" smtClean="0">
                <a:solidFill>
                  <a:srgbClr val="7030A0"/>
                </a:solidFill>
                <a:latin typeface="Ink Free" panose="03080402000500000000" pitchFamily="66" charset="0"/>
              </a:rPr>
              <a:t>parts</a:t>
            </a:r>
            <a:endParaRPr lang="es-CO" sz="1600" b="1" dirty="0">
              <a:solidFill>
                <a:srgbClr val="7030A0"/>
              </a:solidFill>
              <a:latin typeface="Ink Free" panose="03080402000500000000" pitchFamily="66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004054" y="3395393"/>
            <a:ext cx="2151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Ink Free" panose="03080402000500000000" pitchFamily="66" charset="0"/>
              </a:rPr>
              <a:t>(some) juice</a:t>
            </a:r>
            <a:r>
              <a:rPr lang="en-US" sz="1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/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Ink Free" panose="03080402000500000000" pitchFamily="66" charset="0"/>
              </a:rPr>
              <a:t>a drink (of juice) / </a:t>
            </a:r>
            <a:endParaRPr lang="en-US" sz="1200" b="1" dirty="0" smtClean="0">
              <a:solidFill>
                <a:srgbClr val="FF0000"/>
              </a:solidFill>
              <a:latin typeface="Ink Free" panose="03080402000500000000" pitchFamily="66" charset="0"/>
            </a:endParaRPr>
          </a:p>
          <a:p>
            <a:r>
              <a:rPr lang="en-US" sz="12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(</a:t>
            </a:r>
            <a:r>
              <a:rPr lang="en-US" sz="1200" b="1" dirty="0">
                <a:solidFill>
                  <a:srgbClr val="FF0000"/>
                </a:solidFill>
                <a:latin typeface="Ink Free" panose="03080402000500000000" pitchFamily="66" charset="0"/>
              </a:rPr>
              <a:t>a) juice (to drink) </a:t>
            </a:r>
            <a:endParaRPr lang="es-CO" sz="1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9647436" y="2586446"/>
            <a:ext cx="836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chemeClr val="accent3">
                    <a:lumMod val="75000"/>
                  </a:schemeClr>
                </a:solidFill>
                <a:latin typeface="Ink Free" panose="03080402000500000000" pitchFamily="66" charset="0"/>
              </a:rPr>
              <a:t>bus</a:t>
            </a:r>
            <a:endParaRPr lang="es-CO" sz="2000" b="1" dirty="0">
              <a:solidFill>
                <a:schemeClr val="accent3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cxnSp>
        <p:nvCxnSpPr>
          <p:cNvPr id="23" name="Conector recto 22"/>
          <p:cNvCxnSpPr/>
          <p:nvPr/>
        </p:nvCxnSpPr>
        <p:spPr>
          <a:xfrm>
            <a:off x="6648994" y="3618411"/>
            <a:ext cx="43107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9647436" y="3020148"/>
            <a:ext cx="1079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err="1">
                <a:solidFill>
                  <a:srgbClr val="00B0F0"/>
                </a:solidFill>
                <a:latin typeface="Ink Free" panose="03080402000500000000" pitchFamily="66" charset="0"/>
              </a:rPr>
              <a:t>t</a:t>
            </a:r>
            <a:r>
              <a:rPr lang="es-CO" sz="2000" b="1" dirty="0" err="1" smtClean="0">
                <a:solidFill>
                  <a:srgbClr val="00B0F0"/>
                </a:solidFill>
                <a:latin typeface="Ink Free" panose="03080402000500000000" pitchFamily="66" charset="0"/>
              </a:rPr>
              <a:t>he</a:t>
            </a:r>
            <a:r>
              <a:rPr lang="es-CO" sz="2000" b="1" dirty="0" smtClean="0">
                <a:solidFill>
                  <a:srgbClr val="00B0F0"/>
                </a:solidFill>
                <a:latin typeface="Ink Free" panose="03080402000500000000" pitchFamily="66" charset="0"/>
              </a:rPr>
              <a:t> sea</a:t>
            </a:r>
            <a:endParaRPr lang="es-CO" sz="2000" b="1" dirty="0">
              <a:solidFill>
                <a:srgbClr val="00B0F0"/>
              </a:solidFill>
              <a:latin typeface="Ink Free" panose="03080402000500000000" pitchFamily="66" charset="0"/>
            </a:endParaRPr>
          </a:p>
        </p:txBody>
      </p:sp>
      <p:cxnSp>
        <p:nvCxnSpPr>
          <p:cNvPr id="25" name="Conector recto 24"/>
          <p:cNvCxnSpPr/>
          <p:nvPr/>
        </p:nvCxnSpPr>
        <p:spPr>
          <a:xfrm>
            <a:off x="3459832" y="3744685"/>
            <a:ext cx="431074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3485958" y="4493623"/>
            <a:ext cx="15995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474720" y="4336869"/>
            <a:ext cx="348778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5107577" y="4493623"/>
            <a:ext cx="197878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3474720" y="4611189"/>
            <a:ext cx="360534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3474720" y="4846320"/>
            <a:ext cx="3487783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3474720" y="4976949"/>
            <a:ext cx="1436914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3675369" y="5355772"/>
            <a:ext cx="3404699" cy="13062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3485958" y="5499464"/>
            <a:ext cx="472087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3474720" y="5854368"/>
            <a:ext cx="3388620" cy="0"/>
          </a:xfrm>
          <a:prstGeom prst="line">
            <a:avLst/>
          </a:prstGeom>
          <a:ln w="38100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School</a:t>
            </a:r>
            <a:r>
              <a:rPr lang="es-CO" dirty="0" smtClean="0"/>
              <a:t> </a:t>
            </a:r>
            <a:r>
              <a:rPr lang="es-CO" dirty="0" err="1" smtClean="0"/>
              <a:t>Trip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school trip you have been on in the past.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Think about what happened there.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Now think about how you felt.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Also think about what happened in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Part</a:t>
            </a:r>
            <a:r>
              <a:rPr lang="es-CO" dirty="0" smtClean="0"/>
              <a:t> 5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321" y="3029204"/>
            <a:ext cx="3996182" cy="2235127"/>
          </a:xfrm>
        </p:spPr>
        <p:txBody>
          <a:bodyPr/>
          <a:lstStyle/>
          <a:p>
            <a:r>
              <a:rPr lang="es-CO" dirty="0" err="1" smtClean="0"/>
              <a:t>Print</a:t>
            </a:r>
            <a:r>
              <a:rPr lang="es-CO" dirty="0" smtClean="0"/>
              <a:t> </a:t>
            </a:r>
            <a:r>
              <a:rPr lang="es-CO" dirty="0" err="1" smtClean="0"/>
              <a:t>pages</a:t>
            </a:r>
            <a:r>
              <a:rPr lang="es-CO" dirty="0" smtClean="0"/>
              <a:t> 84 and 85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this</a:t>
            </a:r>
            <a:r>
              <a:rPr lang="es-CO" dirty="0" smtClean="0"/>
              <a:t> link: </a:t>
            </a:r>
            <a:r>
              <a:rPr lang="es-CO" dirty="0">
                <a:hlinkClick r:id="rId2"/>
              </a:rPr>
              <a:t>https://www.cambridgeenglish.org/images/flyers-sample-papers-2018-vol1.pdf</a:t>
            </a:r>
            <a:endParaRPr lang="es-CO" dirty="0"/>
          </a:p>
        </p:txBody>
      </p:sp>
      <p:grpSp>
        <p:nvGrpSpPr>
          <p:cNvPr id="6" name="Grupo 5"/>
          <p:cNvGrpSpPr/>
          <p:nvPr/>
        </p:nvGrpSpPr>
        <p:grpSpPr>
          <a:xfrm>
            <a:off x="5233122" y="2037802"/>
            <a:ext cx="6122667" cy="4480562"/>
            <a:chOff x="5259248" y="2194558"/>
            <a:chExt cx="5086415" cy="3791903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59248" y="2194559"/>
              <a:ext cx="2570302" cy="3791902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3863" y="2194558"/>
              <a:ext cx="2501800" cy="3791902"/>
            </a:xfrm>
            <a:prstGeom prst="rect">
              <a:avLst/>
            </a:prstGeom>
            <a:ln w="28575">
              <a:solidFill>
                <a:schemeClr val="bg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5901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carefully at Page 84. Then answer the following questions: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9634" y="2318715"/>
            <a:ext cx="5396709" cy="299302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Where are they?</a:t>
            </a:r>
          </a:p>
          <a:p>
            <a:r>
              <a:rPr lang="en-US" sz="2800" dirty="0" smtClean="0"/>
              <a:t>Who is in the picture?</a:t>
            </a:r>
          </a:p>
          <a:p>
            <a:r>
              <a:rPr lang="en-US" sz="2800" dirty="0" smtClean="0"/>
              <a:t>What are they looking at?</a:t>
            </a:r>
          </a:p>
          <a:p>
            <a:r>
              <a:rPr lang="en-US" sz="2800" dirty="0" smtClean="0"/>
              <a:t>What are they going to do?</a:t>
            </a:r>
          </a:p>
          <a:p>
            <a:r>
              <a:rPr lang="en-US" sz="2800" dirty="0" smtClean="0"/>
              <a:t>Now read the text quietly on your own.</a:t>
            </a:r>
            <a:endParaRPr lang="en-US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1" y="1293697"/>
            <a:ext cx="3819261" cy="5530937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8807" y="5796286"/>
            <a:ext cx="6466114" cy="975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It’s important to </a:t>
            </a:r>
            <a:r>
              <a:rPr lang="en-US" b="1" dirty="0" smtClean="0">
                <a:solidFill>
                  <a:srgbClr val="FFFF00"/>
                </a:solidFill>
              </a:rPr>
              <a:t>practice </a:t>
            </a:r>
            <a:r>
              <a:rPr lang="en-US" b="1" dirty="0">
                <a:solidFill>
                  <a:srgbClr val="FFFF00"/>
                </a:solidFill>
              </a:rPr>
              <a:t>in reading silently to </a:t>
            </a:r>
            <a:r>
              <a:rPr lang="en-US" b="1" dirty="0" smtClean="0">
                <a:solidFill>
                  <a:srgbClr val="FFFF00"/>
                </a:solidFill>
              </a:rPr>
              <a:t>yourself </a:t>
            </a:r>
            <a:r>
              <a:rPr lang="en-US" b="1" dirty="0">
                <a:solidFill>
                  <a:srgbClr val="FFFF00"/>
                </a:solidFill>
              </a:rPr>
              <a:t>for the test.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understand</a:t>
            </a:r>
            <a:r>
              <a:rPr lang="es-CO" dirty="0" smtClean="0"/>
              <a:t> </a:t>
            </a:r>
            <a:r>
              <a:rPr lang="es-CO" dirty="0" err="1" smtClean="0"/>
              <a:t>all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vocabulary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5765" y="2037805"/>
            <a:ext cx="4698358" cy="4598126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Castles</a:t>
            </a:r>
          </a:p>
          <a:p>
            <a:r>
              <a:rPr lang="en-US" sz="2800" i="1" dirty="0" smtClean="0"/>
              <a:t>Explain</a:t>
            </a:r>
          </a:p>
          <a:p>
            <a:r>
              <a:rPr lang="en-US" sz="2800" i="1" dirty="0" smtClean="0"/>
              <a:t>History</a:t>
            </a:r>
          </a:p>
          <a:p>
            <a:r>
              <a:rPr lang="en-US" sz="2800" i="1" dirty="0" smtClean="0"/>
              <a:t>Bottom</a:t>
            </a:r>
          </a:p>
          <a:p>
            <a:r>
              <a:rPr lang="en-US" sz="2800" i="1" dirty="0" smtClean="0"/>
              <a:t>Thirsty</a:t>
            </a:r>
          </a:p>
          <a:p>
            <a:r>
              <a:rPr lang="en-US" sz="2800" i="1" dirty="0"/>
              <a:t>F</a:t>
            </a:r>
            <a:r>
              <a:rPr lang="en-US" sz="2800" i="1" dirty="0" smtClean="0"/>
              <a:t>eel over</a:t>
            </a:r>
          </a:p>
          <a:p>
            <a:r>
              <a:rPr lang="en-US" sz="2800" i="1" dirty="0" smtClean="0"/>
              <a:t>Hurt</a:t>
            </a:r>
          </a:p>
          <a:p>
            <a:r>
              <a:rPr lang="en-US" sz="2800" i="1" dirty="0" smtClean="0"/>
              <a:t>Farmer</a:t>
            </a:r>
          </a:p>
          <a:p>
            <a:r>
              <a:rPr lang="en-US" sz="2800" i="1" dirty="0" smtClean="0"/>
              <a:t>Field</a:t>
            </a:r>
            <a:endParaRPr lang="en-US" sz="2800" dirty="0"/>
          </a:p>
          <a:p>
            <a:endParaRPr lang="es-CO" sz="28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869824" y="2847703"/>
            <a:ext cx="7769181" cy="2593665"/>
          </a:xfrm>
        </p:spPr>
        <p:txBody>
          <a:bodyPr>
            <a:noAutofit/>
          </a:bodyPr>
          <a:lstStyle/>
          <a:p>
            <a:r>
              <a:rPr lang="es-CO" sz="2800" dirty="0" err="1" smtClean="0"/>
              <a:t>If</a:t>
            </a:r>
            <a:r>
              <a:rPr lang="es-CO" sz="2800" dirty="0" smtClean="0"/>
              <a:t> </a:t>
            </a:r>
            <a:r>
              <a:rPr lang="es-CO" sz="2800" dirty="0" err="1" smtClean="0"/>
              <a:t>you</a:t>
            </a:r>
            <a:r>
              <a:rPr lang="es-CO" sz="2800" dirty="0" smtClean="0"/>
              <a:t> </a:t>
            </a:r>
            <a:r>
              <a:rPr lang="es-CO" sz="2800" dirty="0" err="1" smtClean="0"/>
              <a:t>don’t</a:t>
            </a:r>
            <a:r>
              <a:rPr lang="es-CO" sz="2800" dirty="0" smtClean="0"/>
              <a:t> </a:t>
            </a:r>
            <a:r>
              <a:rPr lang="es-CO" sz="2800" dirty="0" err="1" smtClean="0"/>
              <a:t>know</a:t>
            </a:r>
            <a:r>
              <a:rPr lang="es-CO" sz="2800" dirty="0" smtClean="0"/>
              <a:t> </a:t>
            </a:r>
            <a:r>
              <a:rPr lang="es-CO" sz="2800" dirty="0" err="1" smtClean="0"/>
              <a:t>this</a:t>
            </a:r>
            <a:r>
              <a:rPr lang="es-CO" sz="2800" dirty="0" smtClean="0"/>
              <a:t> </a:t>
            </a:r>
            <a:r>
              <a:rPr lang="es-CO" sz="2800" dirty="0" err="1" smtClean="0"/>
              <a:t>words</a:t>
            </a:r>
            <a:r>
              <a:rPr lang="es-CO" sz="2800" dirty="0" smtClean="0"/>
              <a:t>, </a:t>
            </a:r>
            <a:r>
              <a:rPr lang="es-CO" sz="2800" dirty="0" err="1" smtClean="0"/>
              <a:t>make</a:t>
            </a:r>
            <a:r>
              <a:rPr lang="es-CO" sz="2800" dirty="0" smtClean="0"/>
              <a:t> </a:t>
            </a:r>
            <a:r>
              <a:rPr lang="es-CO" sz="2800" dirty="0" err="1" smtClean="0"/>
              <a:t>sure</a:t>
            </a:r>
            <a:r>
              <a:rPr lang="es-CO" sz="2800" dirty="0" smtClean="0"/>
              <a:t> to look </a:t>
            </a:r>
            <a:r>
              <a:rPr lang="es-CO" sz="2800" dirty="0" err="1" smtClean="0"/>
              <a:t>for</a:t>
            </a:r>
            <a:r>
              <a:rPr lang="es-CO" sz="2800" dirty="0" smtClean="0"/>
              <a:t> </a:t>
            </a:r>
            <a:r>
              <a:rPr lang="es-CO" sz="2800" dirty="0" err="1" smtClean="0"/>
              <a:t>their</a:t>
            </a:r>
            <a:r>
              <a:rPr lang="es-CO" sz="2800" dirty="0" smtClean="0"/>
              <a:t> </a:t>
            </a:r>
            <a:r>
              <a:rPr lang="es-CO" sz="2800" dirty="0" err="1" smtClean="0"/>
              <a:t>meaning</a:t>
            </a:r>
            <a:r>
              <a:rPr lang="es-CO" sz="2800" dirty="0" smtClean="0"/>
              <a:t> </a:t>
            </a:r>
            <a:r>
              <a:rPr lang="es-CO" sz="2800" dirty="0" err="1" smtClean="0"/>
              <a:t>before</a:t>
            </a:r>
            <a:r>
              <a:rPr lang="es-CO" sz="2800" dirty="0" smtClean="0"/>
              <a:t> </a:t>
            </a:r>
            <a:r>
              <a:rPr lang="es-CO" sz="2800" dirty="0" err="1" smtClean="0"/>
              <a:t>starting</a:t>
            </a:r>
            <a:r>
              <a:rPr lang="es-CO" sz="2800" dirty="0" smtClean="0"/>
              <a:t>.</a:t>
            </a:r>
          </a:p>
          <a:p>
            <a:pPr marL="0" indent="0">
              <a:buNone/>
            </a:pPr>
            <a:endParaRPr lang="es-CO" sz="2800" dirty="0" smtClean="0"/>
          </a:p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the test, </a:t>
            </a:r>
            <a:r>
              <a:rPr lang="en-US" sz="2800" dirty="0" smtClean="0"/>
              <a:t>you are going to </a:t>
            </a:r>
            <a:r>
              <a:rPr lang="en-US" sz="2800" dirty="0"/>
              <a:t>be able to answer the questions even if </a:t>
            </a:r>
            <a:r>
              <a:rPr lang="en-US" sz="2800" dirty="0" smtClean="0"/>
              <a:t>you’re </a:t>
            </a:r>
            <a:r>
              <a:rPr lang="en-US" sz="2800" dirty="0"/>
              <a:t>not sure of a word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7528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Answer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following</a:t>
            </a:r>
            <a:r>
              <a:rPr lang="es-CO" dirty="0" smtClean="0"/>
              <a:t> </a:t>
            </a:r>
            <a:r>
              <a:rPr lang="es-CO" dirty="0" err="1" smtClean="0"/>
              <a:t>questions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text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62961" y="2044834"/>
            <a:ext cx="9719416" cy="4741818"/>
          </a:xfrm>
        </p:spPr>
        <p:txBody>
          <a:bodyPr>
            <a:normAutofit/>
          </a:bodyPr>
          <a:lstStyle/>
          <a:p>
            <a:endParaRPr lang="es-CO" dirty="0"/>
          </a:p>
          <a:p>
            <a:r>
              <a:rPr lang="en-US" sz="2800" dirty="0"/>
              <a:t>Who is </a:t>
            </a:r>
            <a:r>
              <a:rPr lang="en-US" sz="2800" dirty="0" err="1"/>
              <a:t>Mr</a:t>
            </a:r>
            <a:r>
              <a:rPr lang="en-US" sz="2800" dirty="0"/>
              <a:t> Park? </a:t>
            </a:r>
            <a:endParaRPr lang="en-US" sz="2800" dirty="0" smtClean="0"/>
          </a:p>
          <a:p>
            <a:r>
              <a:rPr lang="en-US" sz="2800" dirty="0" smtClean="0"/>
              <a:t>Who </a:t>
            </a:r>
            <a:r>
              <a:rPr lang="en-US" sz="2800" dirty="0"/>
              <a:t>is Paul? </a:t>
            </a:r>
          </a:p>
          <a:p>
            <a:r>
              <a:rPr lang="en-US" sz="2800" dirty="0" smtClean="0"/>
              <a:t>Where </a:t>
            </a:r>
            <a:r>
              <a:rPr lang="en-US" sz="2800" dirty="0"/>
              <a:t>did they go on their school trip? </a:t>
            </a:r>
            <a:endParaRPr lang="en-US" sz="2800" dirty="0" smtClean="0"/>
          </a:p>
          <a:p>
            <a:r>
              <a:rPr lang="en-US" sz="2800" dirty="0" smtClean="0"/>
              <a:t>Why </a:t>
            </a:r>
            <a:r>
              <a:rPr lang="en-US" sz="2800" dirty="0"/>
              <a:t>did they go there? </a:t>
            </a: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did they get to the </a:t>
            </a:r>
            <a:r>
              <a:rPr lang="en-US" sz="2800" dirty="0" smtClean="0"/>
              <a:t>castle? </a:t>
            </a:r>
            <a:endParaRPr lang="en-US" sz="2800" dirty="0"/>
          </a:p>
          <a:p>
            <a:r>
              <a:rPr lang="en-US" sz="2800" dirty="0" smtClean="0"/>
              <a:t>How </a:t>
            </a:r>
            <a:r>
              <a:rPr lang="en-US" sz="2800" dirty="0"/>
              <a:t>were the children feeling when they got to the castle? </a:t>
            </a:r>
            <a:endParaRPr lang="en-US" dirty="0"/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3138189" y="2520467"/>
            <a:ext cx="26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teacher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04516" y="3009977"/>
            <a:ext cx="3152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One of the students.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631904" y="3519677"/>
            <a:ext cx="5686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An old castle (on a hill next to the sea).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180604" y="3974242"/>
            <a:ext cx="8089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Because they were studying castles in history class.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99938" y="4521353"/>
            <a:ext cx="26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They walked.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554970" y="5443942"/>
            <a:ext cx="2625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Tired and thirsty.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8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682" y="2140929"/>
            <a:ext cx="9613861" cy="4612567"/>
          </a:xfrm>
        </p:spPr>
        <p:txBody>
          <a:bodyPr>
            <a:noAutofit/>
          </a:bodyPr>
          <a:lstStyle/>
          <a:p>
            <a:r>
              <a:rPr lang="en-US" sz="3600" dirty="0"/>
              <a:t>What did Paul and his friends want to do after visiting the castle? </a:t>
            </a:r>
          </a:p>
          <a:p>
            <a:r>
              <a:rPr lang="en-US" sz="3600" dirty="0"/>
              <a:t>What did the teacher say? </a:t>
            </a:r>
          </a:p>
          <a:p>
            <a:r>
              <a:rPr lang="en-US" sz="3600" dirty="0" smtClean="0"/>
              <a:t>What </a:t>
            </a:r>
            <a:r>
              <a:rPr lang="en-US" sz="3600" dirty="0"/>
              <a:t>happened to </a:t>
            </a:r>
            <a:r>
              <a:rPr lang="en-US" sz="3600" dirty="0" smtClean="0"/>
              <a:t>Paul?</a:t>
            </a:r>
            <a:endParaRPr lang="en-US" sz="3600" dirty="0"/>
          </a:p>
          <a:p>
            <a:r>
              <a:rPr lang="en-US" sz="3600" dirty="0"/>
              <a:t>Who did the teacher speak to? Why? 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did Paul get down the hill?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487902" y="2624833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err="1" smtClean="0">
                <a:solidFill>
                  <a:srgbClr val="FFFF00"/>
                </a:solidFill>
              </a:rPr>
              <a:t>Have</a:t>
            </a:r>
            <a:r>
              <a:rPr lang="es-CO" sz="2800" dirty="0" smtClean="0">
                <a:solidFill>
                  <a:srgbClr val="FFFF00"/>
                </a:solidFill>
              </a:rPr>
              <a:t> a </a:t>
            </a:r>
            <a:r>
              <a:rPr lang="es-CO" sz="2800" dirty="0" err="1" smtClean="0">
                <a:solidFill>
                  <a:srgbClr val="FFFF00"/>
                </a:solidFill>
              </a:rPr>
              <a:t>race</a:t>
            </a:r>
            <a:r>
              <a:rPr lang="es-CO" sz="2800" dirty="0" smtClean="0">
                <a:solidFill>
                  <a:srgbClr val="FFFF00"/>
                </a:solidFill>
              </a:rPr>
              <a:t>.</a:t>
            </a:r>
            <a:endParaRPr lang="es-CO" sz="2800" dirty="0">
              <a:solidFill>
                <a:srgbClr val="FFFF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811646" y="3296449"/>
            <a:ext cx="3515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FF00"/>
                </a:solidFill>
              </a:rPr>
              <a:t>“Stop running!”</a:t>
            </a:r>
            <a:endParaRPr lang="es-CO" sz="2800" dirty="0">
              <a:solidFill>
                <a:srgbClr val="FFFF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17435" y="3881126"/>
            <a:ext cx="6082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FF00"/>
                </a:solidFill>
              </a:rPr>
              <a:t>He </a:t>
            </a:r>
            <a:r>
              <a:rPr lang="es-CO" sz="2800" dirty="0" err="1" smtClean="0">
                <a:solidFill>
                  <a:srgbClr val="FFFF00"/>
                </a:solidFill>
              </a:rPr>
              <a:t>fell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over</a:t>
            </a:r>
            <a:r>
              <a:rPr lang="es-CO" sz="2800" dirty="0" smtClean="0">
                <a:solidFill>
                  <a:srgbClr val="FFFF00"/>
                </a:solidFill>
              </a:rPr>
              <a:t> and </a:t>
            </a:r>
            <a:r>
              <a:rPr lang="es-CO" sz="2800" dirty="0" err="1" smtClean="0">
                <a:solidFill>
                  <a:srgbClr val="FFFF00"/>
                </a:solidFill>
              </a:rPr>
              <a:t>hurt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his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leg</a:t>
            </a:r>
            <a:r>
              <a:rPr lang="es-CO" sz="2800" dirty="0" smtClean="0">
                <a:solidFill>
                  <a:srgbClr val="FFFF00"/>
                </a:solidFill>
              </a:rPr>
              <a:t>.</a:t>
            </a:r>
            <a:endParaRPr lang="es-CO" sz="2800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870371" y="4530790"/>
            <a:ext cx="4321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FF00"/>
                </a:solidFill>
              </a:rPr>
              <a:t>A </a:t>
            </a:r>
            <a:r>
              <a:rPr lang="es-CO" sz="2800" dirty="0" err="1" smtClean="0">
                <a:solidFill>
                  <a:srgbClr val="FFFF00"/>
                </a:solidFill>
              </a:rPr>
              <a:t>farmer</a:t>
            </a:r>
            <a:r>
              <a:rPr lang="es-CO" sz="2800" dirty="0" smtClean="0">
                <a:solidFill>
                  <a:srgbClr val="FFFF00"/>
                </a:solidFill>
              </a:rPr>
              <a:t>, to </a:t>
            </a:r>
            <a:r>
              <a:rPr lang="es-CO" sz="2800" dirty="0" err="1" smtClean="0">
                <a:solidFill>
                  <a:srgbClr val="FFFF00"/>
                </a:solidFill>
              </a:rPr>
              <a:t>borrow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his</a:t>
            </a:r>
            <a:r>
              <a:rPr lang="es-CO" sz="2800" dirty="0" smtClean="0">
                <a:solidFill>
                  <a:srgbClr val="FFFF00"/>
                </a:solidFill>
              </a:rPr>
              <a:t>. </a:t>
            </a:r>
            <a:endParaRPr lang="es-CO" sz="2800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984274" y="5118923"/>
            <a:ext cx="468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FF00"/>
                </a:solidFill>
              </a:rPr>
              <a:t>He </a:t>
            </a:r>
            <a:r>
              <a:rPr lang="es-CO" sz="2800" dirty="0" err="1" smtClean="0">
                <a:solidFill>
                  <a:srgbClr val="FFFF00"/>
                </a:solidFill>
              </a:rPr>
              <a:t>rode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the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farmer’s</a:t>
            </a:r>
            <a:r>
              <a:rPr lang="es-CO" sz="2800" dirty="0" smtClean="0">
                <a:solidFill>
                  <a:srgbClr val="FFFF00"/>
                </a:solidFill>
              </a:rPr>
              <a:t> </a:t>
            </a:r>
            <a:r>
              <a:rPr lang="es-CO" sz="2800" dirty="0" err="1" smtClean="0">
                <a:solidFill>
                  <a:srgbClr val="FFFF00"/>
                </a:solidFill>
              </a:rPr>
              <a:t>horse</a:t>
            </a:r>
            <a:r>
              <a:rPr lang="es-CO" sz="2800" dirty="0" smtClean="0">
                <a:solidFill>
                  <a:srgbClr val="FFFF00"/>
                </a:solidFill>
              </a:rPr>
              <a:t>. </a:t>
            </a:r>
            <a:endParaRPr lang="es-CO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0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carefully at page 85 and answer the questions: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567" y="2352561"/>
            <a:ext cx="7563394" cy="4218056"/>
          </a:xfrm>
        </p:spPr>
        <p:txBody>
          <a:bodyPr>
            <a:no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do you have to write in the spaces in the questions?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m</a:t>
            </a:r>
            <a:r>
              <a:rPr lang="en-US" b="1" dirty="0"/>
              <a:t>a</a:t>
            </a:r>
            <a:r>
              <a:rPr lang="en-US" dirty="0"/>
              <a:t>ny words can you use in each space?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you use words from the text?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OK to write the whole sentence?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8358" y="1228382"/>
            <a:ext cx="3751907" cy="558217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117567" y="2916210"/>
            <a:ext cx="803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2D050"/>
                </a:solidFill>
              </a:rPr>
              <a:t>After we have read the story, we have to complete the sentences with important information from the story</a:t>
            </a:r>
            <a:r>
              <a:rPr lang="en-US" sz="2000" dirty="0">
                <a:solidFill>
                  <a:srgbClr val="92D050"/>
                </a:solidFill>
              </a:rPr>
              <a:t>.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7566" y="3981843"/>
            <a:ext cx="5956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</a:rPr>
              <a:t>1, 2, 3 or 4 words; we must not write more. 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7567" y="4782253"/>
            <a:ext cx="803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</a:rPr>
              <a:t>Yes; we must be careful to copy words correctly and not make any spelling mistakes. 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7566" y="5847886"/>
            <a:ext cx="803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</a:rPr>
              <a:t>No, we must ONLY complete the sentence. </a:t>
            </a:r>
            <a:endParaRPr 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9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Different</a:t>
            </a:r>
            <a:r>
              <a:rPr lang="es-CO" dirty="0" smtClean="0"/>
              <a:t> </a:t>
            </a:r>
            <a:r>
              <a:rPr lang="es-CO" dirty="0" err="1" smtClean="0"/>
              <a:t>ways</a:t>
            </a:r>
            <a:r>
              <a:rPr lang="es-CO" dirty="0" smtClean="0"/>
              <a:t> of </a:t>
            </a:r>
            <a:r>
              <a:rPr lang="es-CO" dirty="0" err="1" smtClean="0"/>
              <a:t>referring</a:t>
            </a:r>
            <a:r>
              <a:rPr lang="es-CO" dirty="0" smtClean="0"/>
              <a:t> to </a:t>
            </a:r>
            <a:r>
              <a:rPr lang="es-CO" dirty="0" err="1" smtClean="0"/>
              <a:t>people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err="1" smtClean="0"/>
              <a:t>objects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2880" y="2095423"/>
            <a:ext cx="6427073" cy="4504854"/>
          </a:xfrm>
        </p:spPr>
        <p:txBody>
          <a:bodyPr>
            <a:normAutofit/>
          </a:bodyPr>
          <a:lstStyle/>
          <a:p>
            <a:r>
              <a:rPr lang="en-US" dirty="0" smtClean="0"/>
              <a:t>Look </a:t>
            </a:r>
            <a:r>
              <a:rPr lang="en-US" dirty="0"/>
              <a:t>at the examples, and </a:t>
            </a:r>
            <a:r>
              <a:rPr lang="en-US" dirty="0" smtClean="0"/>
              <a:t>underline </a:t>
            </a:r>
            <a:r>
              <a:rPr lang="en-US" dirty="0"/>
              <a:t>in different-</a:t>
            </a:r>
            <a:r>
              <a:rPr lang="en-US" dirty="0" err="1"/>
              <a:t>coloured</a:t>
            </a:r>
            <a:r>
              <a:rPr lang="en-US" dirty="0"/>
              <a:t> pens/pencils the part of the text which gives the information </a:t>
            </a:r>
            <a:r>
              <a:rPr lang="en-US" dirty="0" smtClean="0"/>
              <a:t>you </a:t>
            </a:r>
            <a:r>
              <a:rPr lang="en-US" dirty="0"/>
              <a:t>need to fill in the spaces </a:t>
            </a:r>
            <a:r>
              <a:rPr lang="en-US" dirty="0" smtClean="0"/>
              <a:t>as </a:t>
            </a:r>
            <a:r>
              <a:rPr lang="en-US" dirty="0"/>
              <a:t>in the text.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only difference is that the text is written as </a:t>
            </a:r>
            <a:r>
              <a:rPr lang="en-US" i="1" dirty="0"/>
              <a:t>Paul’s class/their history teacher</a:t>
            </a:r>
            <a:r>
              <a:rPr lang="en-US" dirty="0"/>
              <a:t>, and the sentence as </a:t>
            </a:r>
            <a:r>
              <a:rPr lang="en-US" i="1" dirty="0"/>
              <a:t>Paul’s history teacher. </a:t>
            </a:r>
            <a:r>
              <a:rPr lang="en-US" dirty="0"/>
              <a:t>Also, the text says </a:t>
            </a:r>
            <a:r>
              <a:rPr lang="en-US" i="1" dirty="0"/>
              <a:t>the children are studying castles, </a:t>
            </a:r>
            <a:r>
              <a:rPr lang="en-US" dirty="0"/>
              <a:t>and the example says </a:t>
            </a:r>
            <a:r>
              <a:rPr lang="en-US" i="1" dirty="0"/>
              <a:t>learning about castles. </a:t>
            </a:r>
            <a:endParaRPr lang="en-US" dirty="0"/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that it is important to copy correctly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7040880" y="1873353"/>
            <a:ext cx="5124994" cy="3923341"/>
            <a:chOff x="7001691" y="1497745"/>
            <a:chExt cx="5124994" cy="3923341"/>
          </a:xfrm>
        </p:grpSpPr>
        <p:grpSp>
          <p:nvGrpSpPr>
            <p:cNvPr id="15" name="Grupo 14"/>
            <p:cNvGrpSpPr/>
            <p:nvPr/>
          </p:nvGrpSpPr>
          <p:grpSpPr>
            <a:xfrm>
              <a:off x="7001691" y="1497745"/>
              <a:ext cx="5124994" cy="3923341"/>
              <a:chOff x="7880762" y="1288739"/>
              <a:chExt cx="4311238" cy="3239115"/>
            </a:xfrm>
          </p:grpSpPr>
          <p:grpSp>
            <p:nvGrpSpPr>
              <p:cNvPr id="13" name="Grupo 12"/>
              <p:cNvGrpSpPr/>
              <p:nvPr/>
            </p:nvGrpSpPr>
            <p:grpSpPr>
              <a:xfrm>
                <a:off x="7880762" y="1288739"/>
                <a:ext cx="2134153" cy="3239115"/>
                <a:chOff x="7929155" y="1163069"/>
                <a:chExt cx="3819261" cy="5530937"/>
              </a:xfrm>
            </p:grpSpPr>
            <p:pic>
              <p:nvPicPr>
                <p:cNvPr id="5" name="Imagen 4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929155" y="1163069"/>
                  <a:ext cx="3819261" cy="5530937"/>
                </a:xfrm>
                <a:prstGeom prst="rect">
                  <a:avLst/>
                </a:prstGeom>
                <a:ln w="28575">
                  <a:solidFill>
                    <a:schemeClr val="bg1"/>
                  </a:solidFill>
                </a:ln>
              </p:spPr>
            </p:pic>
            <p:cxnSp>
              <p:nvCxnSpPr>
                <p:cNvPr id="7" name="Conector recto 6"/>
                <p:cNvCxnSpPr/>
                <p:nvPr/>
              </p:nvCxnSpPr>
              <p:spPr>
                <a:xfrm flipV="1">
                  <a:off x="8490858" y="4062548"/>
                  <a:ext cx="2939143" cy="130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Conector recto 8"/>
                <p:cNvCxnSpPr/>
                <p:nvPr/>
              </p:nvCxnSpPr>
              <p:spPr>
                <a:xfrm>
                  <a:off x="8490858" y="3967723"/>
                  <a:ext cx="289995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ector recto 10"/>
                <p:cNvCxnSpPr/>
                <p:nvPr/>
              </p:nvCxnSpPr>
              <p:spPr>
                <a:xfrm>
                  <a:off x="8516984" y="4180113"/>
                  <a:ext cx="3265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4" name="Imagen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14915" y="1288739"/>
                <a:ext cx="2177085" cy="3239115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</p:pic>
        </p:grpSp>
        <p:cxnSp>
          <p:nvCxnSpPr>
            <p:cNvPr id="17" name="Conector recto de flecha 16"/>
            <p:cNvCxnSpPr/>
            <p:nvPr/>
          </p:nvCxnSpPr>
          <p:spPr>
            <a:xfrm flipH="1">
              <a:off x="9055344" y="2442755"/>
              <a:ext cx="586761" cy="977193"/>
            </a:xfrm>
            <a:prstGeom prst="straightConnector1">
              <a:avLst/>
            </a:prstGeom>
            <a:ln w="57150">
              <a:solidFill>
                <a:srgbClr val="00336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Flecha derecha 21"/>
          <p:cNvSpPr/>
          <p:nvPr/>
        </p:nvSpPr>
        <p:spPr>
          <a:xfrm>
            <a:off x="5826247" y="3357154"/>
            <a:ext cx="1167540" cy="6040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229</TotalTime>
  <Words>703</Words>
  <Application>Microsoft Office PowerPoint</Application>
  <PresentationFormat>Panorámica</PresentationFormat>
  <Paragraphs>98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Ink Free</vt:lpstr>
      <vt:lpstr>Trebuchet MS</vt:lpstr>
      <vt:lpstr>Berlín</vt:lpstr>
      <vt:lpstr>Flyers – Reading and Witing Part 5</vt:lpstr>
      <vt:lpstr>School Trip</vt:lpstr>
      <vt:lpstr>Part 5</vt:lpstr>
      <vt:lpstr>Look carefully at Page 84. Then answer the following questions:</vt:lpstr>
      <vt:lpstr>Check that you understand all the vocabulary</vt:lpstr>
      <vt:lpstr>Answer the following questions about the text:</vt:lpstr>
      <vt:lpstr>Presentación de PowerPoint</vt:lpstr>
      <vt:lpstr>Look carefully at page 85 and answer the questions:</vt:lpstr>
      <vt:lpstr>Different ways of referring to people or objects</vt:lpstr>
      <vt:lpstr>Presentación de PowerPoint</vt:lpstr>
      <vt:lpstr>Activity</vt:lpstr>
      <vt:lpstr>Check your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Flyers – Reading and Witing Part 5</dc:title>
  <dc:creator>Alejandra Vanegas Ramirez</dc:creator>
  <cp:lastModifiedBy>Alejandra Vanegas Ramirez</cp:lastModifiedBy>
  <cp:revision>15</cp:revision>
  <dcterms:created xsi:type="dcterms:W3CDTF">2020-05-18T16:54:20Z</dcterms:created>
  <dcterms:modified xsi:type="dcterms:W3CDTF">2020-05-18T20:43:21Z</dcterms:modified>
</cp:coreProperties>
</file>