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5" r:id="rId4"/>
    <p:sldId id="264" r:id="rId5"/>
    <p:sldId id="265" r:id="rId6"/>
    <p:sldId id="266" r:id="rId7"/>
    <p:sldId id="271" r:id="rId8"/>
    <p:sldId id="258" r:id="rId9"/>
    <p:sldId id="259" r:id="rId10"/>
    <p:sldId id="277" r:id="rId11"/>
    <p:sldId id="261" r:id="rId12"/>
    <p:sldId id="262" r:id="rId13"/>
    <p:sldId id="260" r:id="rId14"/>
    <p:sldId id="263" r:id="rId15"/>
    <p:sldId id="267" r:id="rId16"/>
    <p:sldId id="269" r:id="rId17"/>
    <p:sldId id="270" r:id="rId18"/>
    <p:sldId id="26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39D4F47-E63E-470D-846C-632C0BB2AB08}" type="datetimeFigureOut">
              <a:rPr lang="es-CO" smtClean="0"/>
              <a:t>19/03/2020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301989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39D4F47-E63E-470D-846C-632C0BB2AB08}" type="datetimeFigureOut">
              <a:rPr lang="es-CO" smtClean="0"/>
              <a:t>19/03/2020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322508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39D4F47-E63E-470D-846C-632C0BB2AB08}" type="datetimeFigureOut">
              <a:rPr lang="es-CO" smtClean="0"/>
              <a:t>19/03/2020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2131375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smtClean="0"/>
              <a:t>Editar el estilo de texto del patrón</a:t>
            </a:r>
          </a:p>
        </p:txBody>
      </p:sp>
      <p:sp>
        <p:nvSpPr>
          <p:cNvPr id="2" name="Date Placeholder 1"/>
          <p:cNvSpPr>
            <a:spLocks noGrp="1"/>
          </p:cNvSpPr>
          <p:nvPr>
            <p:ph type="dt" sz="half" idx="10"/>
          </p:nvPr>
        </p:nvSpPr>
        <p:spPr/>
        <p:txBody>
          <a:bodyPr/>
          <a:lstStyle/>
          <a:p>
            <a:fld id="{139D4F47-E63E-470D-846C-632C0BB2AB08}" type="datetimeFigureOut">
              <a:rPr lang="es-CO" smtClean="0"/>
              <a:t>19/03/2020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3235587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39D4F47-E63E-470D-846C-632C0BB2AB08}" type="datetimeFigureOut">
              <a:rPr lang="es-CO" smtClean="0"/>
              <a:t>19/03/2020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3244864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39D4F47-E63E-470D-846C-632C0BB2AB08}" type="datetimeFigureOut">
              <a:rPr lang="es-CO" smtClean="0"/>
              <a:t>19/03/2020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299589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39D4F47-E63E-470D-846C-632C0BB2AB08}" type="datetimeFigureOut">
              <a:rPr lang="es-CO" smtClean="0"/>
              <a:t>19/03/2020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165058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39D4F47-E63E-470D-846C-632C0BB2AB08}" type="datetimeFigureOut">
              <a:rPr lang="es-CO" smtClean="0"/>
              <a:t>19/03/2020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1799786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39D4F47-E63E-470D-846C-632C0BB2AB08}" type="datetimeFigureOut">
              <a:rPr lang="es-CO" smtClean="0"/>
              <a:t>19/03/2020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3607847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39D4F47-E63E-470D-846C-632C0BB2AB08}" type="datetimeFigureOut">
              <a:rPr lang="es-CO" smtClean="0"/>
              <a:t>19/03/2020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42400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39D4F47-E63E-470D-846C-632C0BB2AB08}" type="datetimeFigureOut">
              <a:rPr lang="es-CO" smtClean="0"/>
              <a:t>19/03/2020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18585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D4F47-E63E-470D-846C-632C0BB2AB08}" type="datetimeFigureOut">
              <a:rPr lang="es-CO" smtClean="0"/>
              <a:t>19/03/2020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2696144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39D4F47-E63E-470D-846C-632C0BB2AB08}" type="datetimeFigureOut">
              <a:rPr lang="es-CO" smtClean="0"/>
              <a:t>19/03/2020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3209112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139D4F47-E63E-470D-846C-632C0BB2AB08}" type="datetimeFigureOut">
              <a:rPr lang="es-CO" smtClean="0"/>
              <a:t>19/03/2020</a:t>
            </a:fld>
            <a:endParaRPr lang="es-CO"/>
          </a:p>
        </p:txBody>
      </p:sp>
      <p:sp>
        <p:nvSpPr>
          <p:cNvPr id="6" name="Footer Placeholder 5"/>
          <p:cNvSpPr>
            <a:spLocks noGrp="1"/>
          </p:cNvSpPr>
          <p:nvPr>
            <p:ph type="ftr" sz="quarter" idx="11"/>
          </p:nvPr>
        </p:nvSpPr>
        <p:spPr>
          <a:xfrm>
            <a:off x="590396" y="6041362"/>
            <a:ext cx="3295413" cy="365125"/>
          </a:xfrm>
        </p:spPr>
        <p:txBody>
          <a:bodyPr/>
          <a:lstStyle/>
          <a:p>
            <a:endParaRPr lang="es-CO"/>
          </a:p>
        </p:txBody>
      </p:sp>
      <p:sp>
        <p:nvSpPr>
          <p:cNvPr id="7" name="Slide Number Placeholder 6"/>
          <p:cNvSpPr>
            <a:spLocks noGrp="1"/>
          </p:cNvSpPr>
          <p:nvPr>
            <p:ph type="sldNum" sz="quarter" idx="12"/>
          </p:nvPr>
        </p:nvSpPr>
        <p:spPr>
          <a:xfrm>
            <a:off x="4862689" y="5915888"/>
            <a:ext cx="1062155" cy="490599"/>
          </a:xfrm>
        </p:spPr>
        <p:txBody>
          <a:bodyPr/>
          <a:lstStyle/>
          <a:p>
            <a:fld id="{37C55FE7-00F0-4390-8682-1E9F99634DB3}" type="slidenum">
              <a:rPr lang="es-CO" smtClean="0"/>
              <a:t>‹Nº›</a:t>
            </a:fld>
            <a:endParaRPr lang="es-CO"/>
          </a:p>
        </p:txBody>
      </p:sp>
    </p:spTree>
    <p:extLst>
      <p:ext uri="{BB962C8B-B14F-4D97-AF65-F5344CB8AC3E}">
        <p14:creationId xmlns:p14="http://schemas.microsoft.com/office/powerpoint/2010/main" val="1105672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s-CO"/>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139D4F47-E63E-470D-846C-632C0BB2AB08}" type="datetimeFigureOut">
              <a:rPr lang="es-CO" smtClean="0"/>
              <a:t>19/03/2020</a:t>
            </a:fld>
            <a:endParaRPr lang="es-CO"/>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7C55FE7-00F0-4390-8682-1E9F99634DB3}" type="slidenum">
              <a:rPr lang="es-CO" smtClean="0"/>
              <a:t>‹Nº›</a:t>
            </a:fld>
            <a:endParaRPr lang="es-CO"/>
          </a:p>
        </p:txBody>
      </p:sp>
    </p:spTree>
    <p:extLst>
      <p:ext uri="{BB962C8B-B14F-4D97-AF65-F5344CB8AC3E}">
        <p14:creationId xmlns:p14="http://schemas.microsoft.com/office/powerpoint/2010/main" val="243124215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hirdgradecampestre.weebly.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thirdgradecampestre.weebl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hirdgradecampestre.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t9t4rt7M6w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t>English</a:t>
            </a:r>
            <a:endParaRPr lang="es-CO" dirty="0"/>
          </a:p>
        </p:txBody>
      </p:sp>
      <p:sp>
        <p:nvSpPr>
          <p:cNvPr id="3" name="Subtítulo 2"/>
          <p:cNvSpPr>
            <a:spLocks noGrp="1"/>
          </p:cNvSpPr>
          <p:nvPr>
            <p:ph type="subTitle" idx="1"/>
          </p:nvPr>
        </p:nvSpPr>
        <p:spPr>
          <a:xfrm>
            <a:off x="810001" y="5280847"/>
            <a:ext cx="10572000" cy="976262"/>
          </a:xfrm>
        </p:spPr>
        <p:txBody>
          <a:bodyPr>
            <a:normAutofit/>
          </a:bodyPr>
          <a:lstStyle/>
          <a:p>
            <a:r>
              <a:rPr lang="es-CO" dirty="0" err="1" smtClean="0"/>
              <a:t>Week</a:t>
            </a:r>
            <a:r>
              <a:rPr lang="es-CO" dirty="0" smtClean="0"/>
              <a:t> 2</a:t>
            </a:r>
          </a:p>
          <a:p>
            <a:r>
              <a:rPr lang="es-CO" dirty="0" err="1" smtClean="0"/>
              <a:t>March</a:t>
            </a:r>
            <a:r>
              <a:rPr lang="es-CO" dirty="0" smtClean="0"/>
              <a:t> 23rd to 27th</a:t>
            </a:r>
            <a:endParaRPr lang="es-CO" dirty="0"/>
          </a:p>
        </p:txBody>
      </p:sp>
    </p:spTree>
    <p:extLst>
      <p:ext uri="{BB962C8B-B14F-4D97-AF65-F5344CB8AC3E}">
        <p14:creationId xmlns:p14="http://schemas.microsoft.com/office/powerpoint/2010/main" val="1158248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0000" y="421062"/>
            <a:ext cx="10571998" cy="970450"/>
          </a:xfrm>
        </p:spPr>
        <p:txBody>
          <a:bodyPr/>
          <a:lstStyle/>
          <a:p>
            <a:r>
              <a:rPr lang="es-CO" dirty="0" err="1" smtClean="0"/>
              <a:t>Past</a:t>
            </a:r>
            <a:r>
              <a:rPr lang="es-CO" dirty="0" smtClean="0"/>
              <a:t> </a:t>
            </a:r>
            <a:r>
              <a:rPr lang="es-CO" dirty="0" err="1" smtClean="0"/>
              <a:t>Progressive</a:t>
            </a:r>
            <a:r>
              <a:rPr lang="es-CO" dirty="0" smtClean="0"/>
              <a:t> </a:t>
            </a:r>
            <a:r>
              <a:rPr lang="es-CO" dirty="0" err="1" smtClean="0"/>
              <a:t>Practice</a:t>
            </a:r>
            <a:r>
              <a:rPr lang="es-CO" dirty="0" smtClean="0"/>
              <a:t> - </a:t>
            </a:r>
            <a:r>
              <a:rPr lang="es-CO" dirty="0" err="1" smtClean="0"/>
              <a:t>Steps</a:t>
            </a:r>
            <a:endParaRPr lang="es-CO" dirty="0"/>
          </a:p>
        </p:txBody>
      </p:sp>
      <p:sp>
        <p:nvSpPr>
          <p:cNvPr id="3" name="Marcador de contenido 2"/>
          <p:cNvSpPr>
            <a:spLocks noGrp="1"/>
          </p:cNvSpPr>
          <p:nvPr>
            <p:ph idx="1"/>
          </p:nvPr>
        </p:nvSpPr>
        <p:spPr>
          <a:xfrm>
            <a:off x="509451" y="1972491"/>
            <a:ext cx="11351623" cy="4624252"/>
          </a:xfrm>
        </p:spPr>
        <p:txBody>
          <a:bodyPr>
            <a:normAutofit/>
          </a:bodyPr>
          <a:lstStyle/>
          <a:p>
            <a:r>
              <a:rPr lang="es-CO" sz="2400" b="1" dirty="0" err="1" smtClean="0">
                <a:solidFill>
                  <a:srgbClr val="33CCCC"/>
                </a:solidFill>
              </a:rPr>
              <a:t>Step</a:t>
            </a:r>
            <a:r>
              <a:rPr lang="es-CO" sz="2400" b="1" dirty="0" smtClean="0">
                <a:solidFill>
                  <a:srgbClr val="33CCCC"/>
                </a:solidFill>
              </a:rPr>
              <a:t> </a:t>
            </a:r>
            <a:r>
              <a:rPr lang="es-CO" sz="2400" b="1" dirty="0" smtClean="0">
                <a:solidFill>
                  <a:srgbClr val="33CCCC"/>
                </a:solidFill>
              </a:rPr>
              <a:t>3: </a:t>
            </a:r>
            <a:r>
              <a:rPr lang="es-CO" sz="2400" dirty="0" smtClean="0"/>
              <a:t>Open </a:t>
            </a:r>
            <a:r>
              <a:rPr lang="es-CO" sz="2400" dirty="0" err="1" smtClean="0"/>
              <a:t>your</a:t>
            </a:r>
            <a:r>
              <a:rPr lang="es-CO" sz="2400" dirty="0" smtClean="0"/>
              <a:t> notebook. </a:t>
            </a:r>
            <a:r>
              <a:rPr lang="es-CO" sz="2400" dirty="0" err="1" smtClean="0"/>
              <a:t>Write</a:t>
            </a:r>
            <a:r>
              <a:rPr lang="es-CO" sz="2400" dirty="0" smtClean="0"/>
              <a:t> </a:t>
            </a:r>
            <a:r>
              <a:rPr lang="es-CO" sz="2400" dirty="0" err="1" smtClean="0"/>
              <a:t>the</a:t>
            </a:r>
            <a:r>
              <a:rPr lang="es-CO" sz="2400" dirty="0" smtClean="0"/>
              <a:t> date and </a:t>
            </a:r>
            <a:r>
              <a:rPr lang="es-CO" sz="2400" dirty="0" err="1" smtClean="0"/>
              <a:t>the</a:t>
            </a:r>
            <a:r>
              <a:rPr lang="es-CO" sz="2400" dirty="0" smtClean="0"/>
              <a:t> </a:t>
            </a:r>
            <a:r>
              <a:rPr lang="es-CO" sz="2400" dirty="0" err="1" smtClean="0"/>
              <a:t>title</a:t>
            </a:r>
            <a:r>
              <a:rPr lang="es-CO" sz="2400" dirty="0" smtClean="0"/>
              <a:t> in red: </a:t>
            </a:r>
            <a:r>
              <a:rPr lang="es-CO" sz="2400" b="1" u="sng" dirty="0" err="1" smtClean="0">
                <a:solidFill>
                  <a:srgbClr val="FF0000"/>
                </a:solidFill>
              </a:rPr>
              <a:t>Past</a:t>
            </a:r>
            <a:r>
              <a:rPr lang="es-CO" sz="2400" b="1" u="sng" dirty="0" smtClean="0">
                <a:solidFill>
                  <a:srgbClr val="FF0000"/>
                </a:solidFill>
              </a:rPr>
              <a:t> </a:t>
            </a:r>
            <a:r>
              <a:rPr lang="es-CO" sz="2400" b="1" u="sng" dirty="0" err="1" smtClean="0">
                <a:solidFill>
                  <a:srgbClr val="FF0000"/>
                </a:solidFill>
              </a:rPr>
              <a:t>Progressive</a:t>
            </a:r>
            <a:r>
              <a:rPr lang="es-CO" sz="2400" b="1" u="sng" dirty="0" smtClean="0">
                <a:solidFill>
                  <a:srgbClr val="FF0000"/>
                </a:solidFill>
              </a:rPr>
              <a:t> </a:t>
            </a:r>
            <a:r>
              <a:rPr lang="es-CO" sz="2400" b="1" u="sng" dirty="0" err="1" smtClean="0">
                <a:solidFill>
                  <a:srgbClr val="FF0000"/>
                </a:solidFill>
              </a:rPr>
              <a:t>Practice</a:t>
            </a:r>
            <a:r>
              <a:rPr lang="es-CO" sz="2400" dirty="0" smtClean="0"/>
              <a:t>. </a:t>
            </a:r>
            <a:endParaRPr lang="es-CO" sz="2400" dirty="0" smtClean="0"/>
          </a:p>
          <a:p>
            <a:pPr marL="0" indent="0">
              <a:buNone/>
            </a:pPr>
            <a:endParaRPr lang="es-CO" sz="2400" dirty="0" smtClean="0"/>
          </a:p>
          <a:p>
            <a:r>
              <a:rPr lang="es-CO" sz="2400" b="1" dirty="0" err="1" smtClean="0">
                <a:solidFill>
                  <a:srgbClr val="33CCCC"/>
                </a:solidFill>
              </a:rPr>
              <a:t>Step</a:t>
            </a:r>
            <a:r>
              <a:rPr lang="es-CO" sz="2400" b="1" dirty="0" smtClean="0">
                <a:solidFill>
                  <a:srgbClr val="33CCCC"/>
                </a:solidFill>
              </a:rPr>
              <a:t> 4: </a:t>
            </a:r>
            <a:r>
              <a:rPr lang="es-CO" sz="2400" dirty="0" err="1" smtClean="0"/>
              <a:t>Write</a:t>
            </a:r>
            <a:r>
              <a:rPr lang="es-CO" sz="2400" dirty="0" smtClean="0"/>
              <a:t> </a:t>
            </a:r>
            <a:r>
              <a:rPr lang="es-CO" sz="2400" dirty="0" err="1" smtClean="0"/>
              <a:t>alll</a:t>
            </a:r>
            <a:r>
              <a:rPr lang="es-CO" sz="2400" dirty="0" smtClean="0"/>
              <a:t> </a:t>
            </a:r>
            <a:r>
              <a:rPr lang="es-CO" sz="2400" dirty="0" err="1" smtClean="0"/>
              <a:t>the</a:t>
            </a:r>
            <a:r>
              <a:rPr lang="es-CO" sz="2400" dirty="0" smtClean="0"/>
              <a:t> </a:t>
            </a:r>
            <a:r>
              <a:rPr lang="es-CO" sz="2400" dirty="0" err="1" smtClean="0"/>
              <a:t>past</a:t>
            </a:r>
            <a:r>
              <a:rPr lang="es-CO" sz="2400" dirty="0" smtClean="0"/>
              <a:t> </a:t>
            </a:r>
            <a:r>
              <a:rPr lang="es-CO" sz="2400" dirty="0" err="1" smtClean="0"/>
              <a:t>progressive</a:t>
            </a:r>
            <a:r>
              <a:rPr lang="es-CO" sz="2400" dirty="0" smtClean="0"/>
              <a:t> </a:t>
            </a:r>
            <a:r>
              <a:rPr lang="es-CO" sz="2400" dirty="0" err="1" smtClean="0"/>
              <a:t>sentences</a:t>
            </a:r>
            <a:r>
              <a:rPr lang="es-CO" sz="2400" dirty="0" smtClean="0"/>
              <a:t> </a:t>
            </a:r>
            <a:r>
              <a:rPr lang="es-CO" sz="2400" dirty="0" err="1" smtClean="0"/>
              <a:t>shown</a:t>
            </a:r>
            <a:r>
              <a:rPr lang="es-CO" sz="2400" dirty="0" smtClean="0"/>
              <a:t> in </a:t>
            </a:r>
            <a:r>
              <a:rPr lang="es-CO" sz="2400" dirty="0" err="1" smtClean="0"/>
              <a:t>the</a:t>
            </a:r>
            <a:r>
              <a:rPr lang="es-CO" sz="2400" dirty="0" smtClean="0"/>
              <a:t> video</a:t>
            </a:r>
            <a:r>
              <a:rPr lang="es-CO" sz="2400" dirty="0" smtClean="0"/>
              <a:t>.</a:t>
            </a:r>
          </a:p>
          <a:p>
            <a:pPr marL="0" indent="0">
              <a:buNone/>
            </a:pPr>
            <a:endParaRPr lang="es-CO" sz="2400" dirty="0" smtClean="0"/>
          </a:p>
          <a:p>
            <a:r>
              <a:rPr lang="es-CO" sz="2400" b="1" dirty="0" err="1" smtClean="0">
                <a:solidFill>
                  <a:srgbClr val="33CCCC"/>
                </a:solidFill>
              </a:rPr>
              <a:t>Step</a:t>
            </a:r>
            <a:r>
              <a:rPr lang="es-CO" sz="2400" b="1" dirty="0" smtClean="0">
                <a:solidFill>
                  <a:srgbClr val="33CCCC"/>
                </a:solidFill>
              </a:rPr>
              <a:t> 5: </a:t>
            </a:r>
            <a:r>
              <a:rPr lang="es-CO" sz="2400" dirty="0" err="1" smtClean="0"/>
              <a:t>Correct</a:t>
            </a:r>
            <a:r>
              <a:rPr lang="es-CO" sz="2400" dirty="0" smtClean="0"/>
              <a:t> </a:t>
            </a:r>
            <a:r>
              <a:rPr lang="es-CO" sz="2400" dirty="0" err="1" smtClean="0"/>
              <a:t>your</a:t>
            </a:r>
            <a:r>
              <a:rPr lang="es-CO" sz="2400" dirty="0" smtClean="0"/>
              <a:t> </a:t>
            </a:r>
            <a:r>
              <a:rPr lang="es-CO" sz="2400" dirty="0" err="1" smtClean="0"/>
              <a:t>work</a:t>
            </a:r>
            <a:r>
              <a:rPr lang="es-CO" sz="2400" dirty="0" smtClean="0"/>
              <a:t>. In </a:t>
            </a:r>
            <a:r>
              <a:rPr lang="es-CO" sz="2400" dirty="0" err="1" smtClean="0"/>
              <a:t>Weebly</a:t>
            </a:r>
            <a:r>
              <a:rPr lang="es-CO" sz="2400" dirty="0" smtClean="0"/>
              <a:t> </a:t>
            </a:r>
            <a:r>
              <a:rPr lang="es-CO" sz="2400" dirty="0" err="1" smtClean="0"/>
              <a:t>you</a:t>
            </a:r>
            <a:r>
              <a:rPr lang="es-CO" sz="2400" dirty="0" smtClean="0"/>
              <a:t> </a:t>
            </a:r>
            <a:r>
              <a:rPr lang="es-CO" sz="2400" dirty="0" err="1" smtClean="0"/>
              <a:t>will</a:t>
            </a:r>
            <a:r>
              <a:rPr lang="es-CO" sz="2400" dirty="0" smtClean="0"/>
              <a:t> </a:t>
            </a:r>
            <a:r>
              <a:rPr lang="es-CO" sz="2400" dirty="0" err="1" smtClean="0"/>
              <a:t>find</a:t>
            </a:r>
            <a:r>
              <a:rPr lang="es-CO" sz="2400" dirty="0" smtClean="0"/>
              <a:t> </a:t>
            </a:r>
            <a:r>
              <a:rPr lang="es-CO" sz="2400" dirty="0" err="1" smtClean="0"/>
              <a:t>an</a:t>
            </a:r>
            <a:r>
              <a:rPr lang="es-CO" sz="2400" dirty="0" smtClean="0"/>
              <a:t> </a:t>
            </a:r>
            <a:r>
              <a:rPr lang="es-CO" sz="2400" dirty="0" err="1" smtClean="0"/>
              <a:t>attached</a:t>
            </a:r>
            <a:r>
              <a:rPr lang="es-CO" sz="2400" dirty="0" smtClean="0"/>
              <a:t> file </a:t>
            </a:r>
            <a:r>
              <a:rPr lang="es-CO" sz="2400" dirty="0" err="1" smtClean="0"/>
              <a:t>with</a:t>
            </a:r>
            <a:r>
              <a:rPr lang="es-CO" sz="2400" dirty="0" smtClean="0"/>
              <a:t> </a:t>
            </a:r>
            <a:r>
              <a:rPr lang="es-CO" sz="2400" dirty="0" err="1" smtClean="0"/>
              <a:t>the</a:t>
            </a:r>
            <a:r>
              <a:rPr lang="es-CO" sz="2400" dirty="0" smtClean="0"/>
              <a:t> </a:t>
            </a:r>
            <a:r>
              <a:rPr lang="es-CO" sz="2400" dirty="0" err="1" smtClean="0"/>
              <a:t>answers</a:t>
            </a:r>
            <a:r>
              <a:rPr lang="es-CO" sz="2400" dirty="0" smtClean="0"/>
              <a:t> (English / </a:t>
            </a:r>
            <a:r>
              <a:rPr lang="es-CO" sz="2400" dirty="0" err="1" smtClean="0"/>
              <a:t>Term</a:t>
            </a:r>
            <a:r>
              <a:rPr lang="es-CO" sz="2400" dirty="0" smtClean="0"/>
              <a:t> III / </a:t>
            </a:r>
            <a:r>
              <a:rPr lang="es-CO" sz="2400" dirty="0" err="1" smtClean="0"/>
              <a:t>Week</a:t>
            </a:r>
            <a:r>
              <a:rPr lang="es-CO" sz="2400" dirty="0" smtClean="0"/>
              <a:t> 2 </a:t>
            </a:r>
            <a:r>
              <a:rPr lang="es-CO" sz="2400" dirty="0" err="1" smtClean="0"/>
              <a:t>Worksheets</a:t>
            </a:r>
            <a:r>
              <a:rPr lang="es-CO" sz="2400" dirty="0" smtClean="0"/>
              <a:t>): </a:t>
            </a:r>
            <a:r>
              <a:rPr lang="es-CO" sz="2400" b="1" dirty="0">
                <a:hlinkClick r:id="rId2"/>
              </a:rPr>
              <a:t>https://thirdgradecampestre.weebly.com</a:t>
            </a:r>
            <a:r>
              <a:rPr lang="es-CO" sz="2400" dirty="0" smtClean="0"/>
              <a:t>  </a:t>
            </a:r>
            <a:endParaRPr lang="es-CO" sz="2400" dirty="0" smtClean="0"/>
          </a:p>
        </p:txBody>
      </p:sp>
    </p:spTree>
    <p:extLst>
      <p:ext uri="{BB962C8B-B14F-4D97-AF65-F5344CB8AC3E}">
        <p14:creationId xmlns:p14="http://schemas.microsoft.com/office/powerpoint/2010/main" val="3835734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es-CO" dirty="0" err="1" smtClean="0"/>
              <a:t>Class</a:t>
            </a:r>
            <a:r>
              <a:rPr lang="es-CO" dirty="0" smtClean="0"/>
              <a:t> </a:t>
            </a:r>
            <a:r>
              <a:rPr lang="es-CO" dirty="0" smtClean="0"/>
              <a:t>3</a:t>
            </a:r>
            <a:endParaRPr lang="es-CO" dirty="0"/>
          </a:p>
        </p:txBody>
      </p:sp>
      <p:sp>
        <p:nvSpPr>
          <p:cNvPr id="5" name="Subtítulo 4"/>
          <p:cNvSpPr>
            <a:spLocks noGrp="1"/>
          </p:cNvSpPr>
          <p:nvPr>
            <p:ph type="subTitle" idx="1"/>
          </p:nvPr>
        </p:nvSpPr>
        <p:spPr/>
        <p:txBody>
          <a:bodyPr/>
          <a:lstStyle/>
          <a:p>
            <a:r>
              <a:rPr lang="es-CO" dirty="0" err="1" smtClean="0"/>
              <a:t>Wednesday</a:t>
            </a:r>
            <a:r>
              <a:rPr lang="es-CO" dirty="0" smtClean="0"/>
              <a:t> </a:t>
            </a:r>
            <a:r>
              <a:rPr lang="es-CO" dirty="0" err="1" smtClean="0"/>
              <a:t>March</a:t>
            </a:r>
            <a:r>
              <a:rPr lang="es-CO" dirty="0" smtClean="0"/>
              <a:t> 25</a:t>
            </a:r>
            <a:endParaRPr lang="es-CO" dirty="0"/>
          </a:p>
        </p:txBody>
      </p:sp>
    </p:spTree>
    <p:extLst>
      <p:ext uri="{BB962C8B-B14F-4D97-AF65-F5344CB8AC3E}">
        <p14:creationId xmlns:p14="http://schemas.microsoft.com/office/powerpoint/2010/main" val="452616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smtClean="0"/>
              <a:t>What</a:t>
            </a:r>
            <a:r>
              <a:rPr lang="es-CO" dirty="0" smtClean="0"/>
              <a:t> do </a:t>
            </a:r>
            <a:r>
              <a:rPr lang="es-CO" dirty="0" err="1" smtClean="0"/>
              <a:t>you</a:t>
            </a:r>
            <a:r>
              <a:rPr lang="es-CO" dirty="0" smtClean="0"/>
              <a:t> </a:t>
            </a:r>
            <a:r>
              <a:rPr lang="es-CO" dirty="0" err="1" smtClean="0"/>
              <a:t>need</a:t>
            </a:r>
            <a:r>
              <a:rPr lang="es-CO" dirty="0" smtClean="0"/>
              <a:t>?</a:t>
            </a:r>
            <a:endParaRPr lang="es-CO" dirty="0"/>
          </a:p>
        </p:txBody>
      </p:sp>
      <p:sp>
        <p:nvSpPr>
          <p:cNvPr id="3" name="Marcador de contenido 2"/>
          <p:cNvSpPr>
            <a:spLocks noGrp="1"/>
          </p:cNvSpPr>
          <p:nvPr>
            <p:ph idx="1"/>
          </p:nvPr>
        </p:nvSpPr>
        <p:spPr/>
        <p:txBody>
          <a:bodyPr/>
          <a:lstStyle/>
          <a:p>
            <a:r>
              <a:rPr lang="es-CO" dirty="0"/>
              <a:t>IM2 </a:t>
            </a:r>
            <a:r>
              <a:rPr lang="es-CO" dirty="0" err="1"/>
              <a:t>Past</a:t>
            </a:r>
            <a:r>
              <a:rPr lang="es-CO" dirty="0"/>
              <a:t> </a:t>
            </a:r>
            <a:r>
              <a:rPr lang="es-CO" dirty="0" err="1" smtClean="0"/>
              <a:t>Progressive</a:t>
            </a:r>
            <a:r>
              <a:rPr lang="es-CO" dirty="0" smtClean="0"/>
              <a:t> </a:t>
            </a:r>
            <a:r>
              <a:rPr lang="es-CO" dirty="0" err="1" smtClean="0"/>
              <a:t>Worksheet</a:t>
            </a:r>
            <a:r>
              <a:rPr lang="es-CO" dirty="0" smtClean="0"/>
              <a:t> </a:t>
            </a:r>
            <a:r>
              <a:rPr lang="es-CO" b="1" dirty="0" smtClean="0">
                <a:solidFill>
                  <a:srgbClr val="FF6600"/>
                </a:solidFill>
              </a:rPr>
              <a:t>(</a:t>
            </a:r>
            <a:r>
              <a:rPr lang="es-CO" b="1" u="sng" dirty="0" smtClean="0">
                <a:solidFill>
                  <a:srgbClr val="FF6600"/>
                </a:solidFill>
              </a:rPr>
              <a:t>Entregable</a:t>
            </a:r>
            <a:r>
              <a:rPr lang="es-CO" b="1" dirty="0" smtClean="0">
                <a:solidFill>
                  <a:srgbClr val="FF6600"/>
                </a:solidFill>
              </a:rPr>
              <a:t>).</a:t>
            </a:r>
          </a:p>
          <a:p>
            <a:pPr marL="0" indent="0">
              <a:buNone/>
            </a:pPr>
            <a:endParaRPr lang="es-CO" b="1" dirty="0" smtClean="0">
              <a:solidFill>
                <a:srgbClr val="FF6600"/>
              </a:solidFill>
            </a:endParaRPr>
          </a:p>
          <a:p>
            <a:r>
              <a:rPr lang="es-CO" dirty="0" err="1" smtClean="0"/>
              <a:t>You</a:t>
            </a:r>
            <a:r>
              <a:rPr lang="es-CO" dirty="0" smtClean="0"/>
              <a:t> </a:t>
            </a:r>
            <a:r>
              <a:rPr lang="es-CO" dirty="0" err="1" smtClean="0"/>
              <a:t>need</a:t>
            </a:r>
            <a:r>
              <a:rPr lang="es-CO" dirty="0" smtClean="0"/>
              <a:t> </a:t>
            </a:r>
            <a:r>
              <a:rPr lang="es-CO" dirty="0" err="1" smtClean="0"/>
              <a:t>your</a:t>
            </a:r>
            <a:r>
              <a:rPr lang="es-CO" dirty="0" smtClean="0"/>
              <a:t> </a:t>
            </a:r>
            <a:r>
              <a:rPr lang="es-CO" dirty="0" err="1" smtClean="0"/>
              <a:t>book</a:t>
            </a:r>
            <a:r>
              <a:rPr lang="es-CO" dirty="0" smtClean="0"/>
              <a:t>: “A </a:t>
            </a:r>
            <a:r>
              <a:rPr lang="es-CO" dirty="0" err="1" smtClean="0"/>
              <a:t>Week</a:t>
            </a:r>
            <a:r>
              <a:rPr lang="es-CO" dirty="0" smtClean="0"/>
              <a:t> in </a:t>
            </a:r>
            <a:r>
              <a:rPr lang="es-CO" dirty="0" err="1" smtClean="0"/>
              <a:t>the</a:t>
            </a:r>
            <a:r>
              <a:rPr lang="es-CO" dirty="0" smtClean="0"/>
              <a:t> Woods”</a:t>
            </a:r>
            <a:endParaRPr lang="es-CO" dirty="0"/>
          </a:p>
        </p:txBody>
      </p:sp>
    </p:spTree>
    <p:extLst>
      <p:ext uri="{BB962C8B-B14F-4D97-AF65-F5344CB8AC3E}">
        <p14:creationId xmlns:p14="http://schemas.microsoft.com/office/powerpoint/2010/main" val="2452243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IM2 </a:t>
            </a:r>
            <a:r>
              <a:rPr lang="es-CO" dirty="0" err="1" smtClean="0"/>
              <a:t>Past</a:t>
            </a:r>
            <a:r>
              <a:rPr lang="es-CO" dirty="0" smtClean="0"/>
              <a:t> </a:t>
            </a:r>
            <a:r>
              <a:rPr lang="es-CO" dirty="0" err="1" smtClean="0"/>
              <a:t>Progressive</a:t>
            </a:r>
            <a:r>
              <a:rPr lang="es-CO" dirty="0" smtClean="0"/>
              <a:t> – </a:t>
            </a:r>
            <a:r>
              <a:rPr lang="es-CO" dirty="0" smtClean="0"/>
              <a:t>“</a:t>
            </a:r>
            <a:r>
              <a:rPr lang="es-CO" u="sng" dirty="0" smtClean="0"/>
              <a:t>Entregable</a:t>
            </a:r>
            <a:r>
              <a:rPr lang="es-CO" dirty="0" smtClean="0"/>
              <a:t>”</a:t>
            </a:r>
            <a:endParaRPr lang="es-CO" dirty="0"/>
          </a:p>
        </p:txBody>
      </p:sp>
      <p:sp>
        <p:nvSpPr>
          <p:cNvPr id="3" name="Marcador de contenido 2"/>
          <p:cNvSpPr>
            <a:spLocks noGrp="1"/>
          </p:cNvSpPr>
          <p:nvPr>
            <p:ph idx="1"/>
          </p:nvPr>
        </p:nvSpPr>
        <p:spPr>
          <a:xfrm>
            <a:off x="231777" y="1653807"/>
            <a:ext cx="10554574" cy="2739080"/>
          </a:xfrm>
        </p:spPr>
        <p:txBody>
          <a:bodyPr/>
          <a:lstStyle/>
          <a:p>
            <a:r>
              <a:rPr lang="es-CO" dirty="0" smtClean="0"/>
              <a:t>Open </a:t>
            </a:r>
            <a:r>
              <a:rPr lang="es-CO" dirty="0" err="1" smtClean="0"/>
              <a:t>the</a:t>
            </a:r>
            <a:r>
              <a:rPr lang="es-CO" dirty="0" smtClean="0"/>
              <a:t> “IM2 </a:t>
            </a:r>
            <a:r>
              <a:rPr lang="es-CO" dirty="0" err="1" smtClean="0"/>
              <a:t>Past</a:t>
            </a:r>
            <a:r>
              <a:rPr lang="es-CO" dirty="0" smtClean="0"/>
              <a:t> </a:t>
            </a:r>
            <a:r>
              <a:rPr lang="es-CO" dirty="0" err="1" smtClean="0"/>
              <a:t>Progressive</a:t>
            </a:r>
            <a:r>
              <a:rPr lang="es-CO" dirty="0" smtClean="0"/>
              <a:t>” file and complete </a:t>
            </a:r>
            <a:r>
              <a:rPr lang="es-CO" dirty="0" err="1" smtClean="0"/>
              <a:t>the</a:t>
            </a:r>
            <a:r>
              <a:rPr lang="es-CO" dirty="0" smtClean="0"/>
              <a:t> </a:t>
            </a:r>
            <a:r>
              <a:rPr lang="es-CO" dirty="0" err="1" smtClean="0"/>
              <a:t>following</a:t>
            </a:r>
            <a:r>
              <a:rPr lang="es-CO" dirty="0" smtClean="0"/>
              <a:t> chart. </a:t>
            </a:r>
            <a:r>
              <a:rPr lang="es-CO" dirty="0" err="1" smtClean="0"/>
              <a:t>Make</a:t>
            </a:r>
            <a:r>
              <a:rPr lang="es-CO" dirty="0" smtClean="0"/>
              <a:t> </a:t>
            </a:r>
            <a:r>
              <a:rPr lang="es-CO" dirty="0" err="1" smtClean="0"/>
              <a:t>sure</a:t>
            </a:r>
            <a:r>
              <a:rPr lang="es-CO" dirty="0" smtClean="0"/>
              <a:t> </a:t>
            </a:r>
            <a:r>
              <a:rPr lang="es-CO" dirty="0" err="1" smtClean="0"/>
              <a:t>that</a:t>
            </a:r>
            <a:r>
              <a:rPr lang="es-CO" dirty="0" smtClean="0"/>
              <a:t> </a:t>
            </a:r>
            <a:r>
              <a:rPr lang="es-CO" dirty="0" err="1" smtClean="0"/>
              <a:t>you</a:t>
            </a:r>
            <a:r>
              <a:rPr lang="es-CO" dirty="0" smtClean="0"/>
              <a:t> use </a:t>
            </a:r>
            <a:r>
              <a:rPr lang="es-CO" dirty="0" err="1" smtClean="0"/>
              <a:t>the</a:t>
            </a:r>
            <a:r>
              <a:rPr lang="es-CO" dirty="0" smtClean="0"/>
              <a:t> </a:t>
            </a:r>
            <a:r>
              <a:rPr lang="es-CO" dirty="0" err="1" smtClean="0"/>
              <a:t>past</a:t>
            </a:r>
            <a:r>
              <a:rPr lang="es-CO" dirty="0" smtClean="0"/>
              <a:t> </a:t>
            </a:r>
            <a:r>
              <a:rPr lang="es-CO" dirty="0" err="1" smtClean="0"/>
              <a:t>progressive</a:t>
            </a:r>
            <a:r>
              <a:rPr lang="es-CO" dirty="0" smtClean="0"/>
              <a:t> formulas (+, - and ?). </a:t>
            </a:r>
            <a:r>
              <a:rPr lang="es-CO" dirty="0" err="1" smtClean="0"/>
              <a:t>Please</a:t>
            </a:r>
            <a:r>
              <a:rPr lang="es-CO" dirty="0" smtClean="0"/>
              <a:t> complete </a:t>
            </a:r>
            <a:r>
              <a:rPr lang="es-CO" dirty="0" err="1" smtClean="0"/>
              <a:t>it</a:t>
            </a:r>
            <a:r>
              <a:rPr lang="es-CO" dirty="0" smtClean="0"/>
              <a:t> in a Word </a:t>
            </a:r>
            <a:r>
              <a:rPr lang="es-CO" dirty="0" err="1" smtClean="0"/>
              <a:t>document</a:t>
            </a:r>
            <a:r>
              <a:rPr lang="es-CO" dirty="0" smtClean="0"/>
              <a:t> to </a:t>
            </a:r>
            <a:r>
              <a:rPr lang="es-CO" dirty="0" err="1" smtClean="0"/>
              <a:t>attach</a:t>
            </a:r>
            <a:r>
              <a:rPr lang="es-CO" dirty="0" smtClean="0"/>
              <a:t> in </a:t>
            </a:r>
            <a:r>
              <a:rPr lang="es-CO" dirty="0" err="1" smtClean="0"/>
              <a:t>Phidias</a:t>
            </a:r>
            <a:r>
              <a:rPr lang="es-CO" dirty="0" smtClean="0"/>
              <a:t>. </a:t>
            </a:r>
            <a:r>
              <a:rPr lang="es-CO" dirty="0" err="1" smtClean="0"/>
              <a:t>Make</a:t>
            </a:r>
            <a:r>
              <a:rPr lang="es-CO" dirty="0" smtClean="0"/>
              <a:t> </a:t>
            </a:r>
            <a:r>
              <a:rPr lang="es-CO" dirty="0" err="1" smtClean="0"/>
              <a:t>sure</a:t>
            </a:r>
            <a:r>
              <a:rPr lang="es-CO" dirty="0" smtClean="0"/>
              <a:t> to </a:t>
            </a:r>
            <a:r>
              <a:rPr lang="es-CO" dirty="0" err="1" smtClean="0"/>
              <a:t>write</a:t>
            </a:r>
            <a:r>
              <a:rPr lang="es-CO" dirty="0" smtClean="0"/>
              <a:t> </a:t>
            </a:r>
            <a:r>
              <a:rPr lang="es-CO" dirty="0" err="1" smtClean="0"/>
              <a:t>your</a:t>
            </a:r>
            <a:r>
              <a:rPr lang="es-CO" dirty="0" smtClean="0"/>
              <a:t> </a:t>
            </a:r>
            <a:r>
              <a:rPr lang="es-CO" dirty="0" err="1" smtClean="0"/>
              <a:t>name</a:t>
            </a:r>
            <a:r>
              <a:rPr lang="es-CO" dirty="0" smtClean="0"/>
              <a:t> and </a:t>
            </a:r>
            <a:r>
              <a:rPr lang="es-CO" dirty="0" err="1" smtClean="0"/>
              <a:t>the</a:t>
            </a:r>
            <a:r>
              <a:rPr lang="es-CO" dirty="0" smtClean="0"/>
              <a:t> date. </a:t>
            </a:r>
            <a:r>
              <a:rPr lang="es-CO" dirty="0" err="1" smtClean="0"/>
              <a:t>We</a:t>
            </a:r>
            <a:r>
              <a:rPr lang="es-CO" dirty="0" smtClean="0"/>
              <a:t> </a:t>
            </a:r>
            <a:r>
              <a:rPr lang="es-CO" dirty="0" err="1" smtClean="0"/>
              <a:t>will</a:t>
            </a:r>
            <a:r>
              <a:rPr lang="es-CO" dirty="0" smtClean="0"/>
              <a:t> be </a:t>
            </a:r>
            <a:r>
              <a:rPr lang="es-CO" dirty="0" err="1" smtClean="0"/>
              <a:t>grading</a:t>
            </a:r>
            <a:r>
              <a:rPr lang="es-CO" dirty="0" smtClean="0"/>
              <a:t> IM2.</a:t>
            </a:r>
          </a:p>
          <a:p>
            <a:endParaRPr lang="es-CO" dirty="0"/>
          </a:p>
        </p:txBody>
      </p:sp>
      <p:pic>
        <p:nvPicPr>
          <p:cNvPr id="4" name="Imagen 3"/>
          <p:cNvPicPr>
            <a:picLocks noChangeAspect="1"/>
          </p:cNvPicPr>
          <p:nvPr/>
        </p:nvPicPr>
        <p:blipFill>
          <a:blip r:embed="rId2"/>
          <a:stretch>
            <a:fillRect/>
          </a:stretch>
        </p:blipFill>
        <p:spPr>
          <a:xfrm>
            <a:off x="3604932" y="3236945"/>
            <a:ext cx="6023162" cy="3488826"/>
          </a:xfrm>
          <a:prstGeom prst="rect">
            <a:avLst/>
          </a:prstGeom>
        </p:spPr>
      </p:pic>
    </p:spTree>
    <p:extLst>
      <p:ext uri="{BB962C8B-B14F-4D97-AF65-F5344CB8AC3E}">
        <p14:creationId xmlns:p14="http://schemas.microsoft.com/office/powerpoint/2010/main" val="396148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999" y="447187"/>
            <a:ext cx="10815943" cy="1342423"/>
          </a:xfrm>
        </p:spPr>
        <p:txBody>
          <a:bodyPr/>
          <a:lstStyle/>
          <a:p>
            <a:r>
              <a:rPr lang="es-CO" sz="4800" dirty="0" err="1" smtClean="0"/>
              <a:t>Read</a:t>
            </a:r>
            <a:endParaRPr lang="es-CO" sz="4800" dirty="0"/>
          </a:p>
        </p:txBody>
      </p:sp>
      <p:sp>
        <p:nvSpPr>
          <p:cNvPr id="3" name="Marcador de contenido 2"/>
          <p:cNvSpPr>
            <a:spLocks noGrp="1"/>
          </p:cNvSpPr>
          <p:nvPr>
            <p:ph idx="1"/>
          </p:nvPr>
        </p:nvSpPr>
        <p:spPr>
          <a:xfrm>
            <a:off x="818712" y="2222287"/>
            <a:ext cx="10554574" cy="4635713"/>
          </a:xfrm>
        </p:spPr>
        <p:txBody>
          <a:bodyPr/>
          <a:lstStyle/>
          <a:p>
            <a:r>
              <a:rPr lang="es-CO" dirty="0" smtClean="0"/>
              <a:t>In </a:t>
            </a:r>
            <a:r>
              <a:rPr lang="es-CO" dirty="0" err="1" smtClean="0"/>
              <a:t>this</a:t>
            </a:r>
            <a:r>
              <a:rPr lang="es-CO" dirty="0" smtClean="0"/>
              <a:t> </a:t>
            </a:r>
            <a:r>
              <a:rPr lang="es-CO" dirty="0" err="1" smtClean="0"/>
              <a:t>class</a:t>
            </a:r>
            <a:r>
              <a:rPr lang="es-CO" dirty="0" smtClean="0"/>
              <a:t> </a:t>
            </a:r>
            <a:r>
              <a:rPr lang="es-CO" dirty="0" err="1" smtClean="0"/>
              <a:t>you</a:t>
            </a:r>
            <a:r>
              <a:rPr lang="es-CO" dirty="0" smtClean="0"/>
              <a:t> </a:t>
            </a:r>
            <a:r>
              <a:rPr lang="es-CO" dirty="0" err="1" smtClean="0"/>
              <a:t>will</a:t>
            </a:r>
            <a:r>
              <a:rPr lang="es-CO" dirty="0" smtClean="0"/>
              <a:t> </a:t>
            </a:r>
            <a:r>
              <a:rPr lang="es-CO" dirty="0" err="1" smtClean="0"/>
              <a:t>havee</a:t>
            </a:r>
            <a:r>
              <a:rPr lang="es-CO" dirty="0" smtClean="0"/>
              <a:t> to </a:t>
            </a:r>
            <a:r>
              <a:rPr lang="es-CO" dirty="0" err="1" smtClean="0"/>
              <a:t>read</a:t>
            </a:r>
            <a:r>
              <a:rPr lang="es-CO" dirty="0" smtClean="0"/>
              <a:t> </a:t>
            </a:r>
            <a:r>
              <a:rPr lang="es-CO" b="1" dirty="0" err="1" smtClean="0"/>
              <a:t>Chapter</a:t>
            </a:r>
            <a:r>
              <a:rPr lang="es-CO" b="1" dirty="0" smtClean="0"/>
              <a:t> </a:t>
            </a:r>
            <a:r>
              <a:rPr lang="es-CO" b="1" dirty="0" err="1" smtClean="0"/>
              <a:t>six</a:t>
            </a:r>
            <a:r>
              <a:rPr lang="es-CO" dirty="0" smtClean="0"/>
              <a:t>: “</a:t>
            </a:r>
            <a:r>
              <a:rPr lang="es-CO" dirty="0" err="1" smtClean="0"/>
              <a:t>Spoiled</a:t>
            </a:r>
            <a:r>
              <a:rPr lang="es-CO" dirty="0" smtClean="0"/>
              <a:t>” (</a:t>
            </a:r>
            <a:r>
              <a:rPr lang="es-CO" dirty="0" err="1" smtClean="0"/>
              <a:t>pages</a:t>
            </a:r>
            <a:r>
              <a:rPr lang="es-CO" dirty="0" smtClean="0"/>
              <a:t> 34 – 44).</a:t>
            </a:r>
          </a:p>
          <a:p>
            <a:r>
              <a:rPr lang="es-CO" dirty="0" err="1" smtClean="0"/>
              <a:t>Think</a:t>
            </a:r>
            <a:r>
              <a:rPr lang="es-CO" dirty="0" smtClean="0"/>
              <a:t> </a:t>
            </a:r>
            <a:r>
              <a:rPr lang="es-CO" dirty="0" err="1" smtClean="0"/>
              <a:t>about</a:t>
            </a:r>
            <a:r>
              <a:rPr lang="es-CO" dirty="0" smtClean="0"/>
              <a:t>:</a:t>
            </a:r>
          </a:p>
          <a:p>
            <a:pPr lvl="1"/>
            <a:r>
              <a:rPr lang="es-CO" dirty="0" err="1" smtClean="0"/>
              <a:t>Main</a:t>
            </a:r>
            <a:r>
              <a:rPr lang="es-CO" dirty="0" smtClean="0"/>
              <a:t> </a:t>
            </a:r>
            <a:r>
              <a:rPr lang="es-CO" dirty="0" err="1" smtClean="0"/>
              <a:t>Characters</a:t>
            </a:r>
            <a:endParaRPr lang="es-CO" dirty="0" smtClean="0"/>
          </a:p>
          <a:p>
            <a:pPr lvl="1"/>
            <a:r>
              <a:rPr lang="es-CO" dirty="0" err="1" smtClean="0"/>
              <a:t>Secondary</a:t>
            </a:r>
            <a:r>
              <a:rPr lang="es-CO" dirty="0" smtClean="0"/>
              <a:t> </a:t>
            </a:r>
            <a:r>
              <a:rPr lang="es-CO" dirty="0" err="1" smtClean="0"/>
              <a:t>characters</a:t>
            </a:r>
            <a:endParaRPr lang="es-CO" dirty="0" smtClean="0"/>
          </a:p>
          <a:p>
            <a:pPr lvl="1"/>
            <a:r>
              <a:rPr lang="es-CO" dirty="0" err="1" smtClean="0"/>
              <a:t>Main</a:t>
            </a:r>
            <a:r>
              <a:rPr lang="es-CO" dirty="0" smtClean="0"/>
              <a:t> idea</a:t>
            </a:r>
          </a:p>
          <a:p>
            <a:pPr lvl="1"/>
            <a:r>
              <a:rPr lang="es-CO" dirty="0" err="1" smtClean="0"/>
              <a:t>Important</a:t>
            </a:r>
            <a:r>
              <a:rPr lang="es-CO" dirty="0" smtClean="0"/>
              <a:t> </a:t>
            </a:r>
            <a:r>
              <a:rPr lang="es-CO" dirty="0" err="1" smtClean="0"/>
              <a:t>Events</a:t>
            </a:r>
            <a:endParaRPr lang="es-CO" dirty="0" smtClean="0"/>
          </a:p>
          <a:p>
            <a:pPr lvl="1"/>
            <a:r>
              <a:rPr lang="es-CO" dirty="0" err="1" smtClean="0"/>
              <a:t>Problem</a:t>
            </a:r>
            <a:endParaRPr lang="es-CO" dirty="0" smtClean="0"/>
          </a:p>
          <a:p>
            <a:pPr marL="0" indent="0">
              <a:buNone/>
            </a:pPr>
            <a:endParaRPr lang="es-CO" dirty="0" smtClean="0"/>
          </a:p>
        </p:txBody>
      </p:sp>
    </p:spTree>
    <p:extLst>
      <p:ext uri="{BB962C8B-B14F-4D97-AF65-F5344CB8AC3E}">
        <p14:creationId xmlns:p14="http://schemas.microsoft.com/office/powerpoint/2010/main" val="3142659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es-CO" dirty="0" err="1" smtClean="0"/>
              <a:t>Class</a:t>
            </a:r>
            <a:r>
              <a:rPr lang="es-CO" dirty="0" smtClean="0"/>
              <a:t> </a:t>
            </a:r>
            <a:r>
              <a:rPr lang="es-CO" dirty="0" smtClean="0"/>
              <a:t>4</a:t>
            </a:r>
            <a:endParaRPr lang="es-CO" dirty="0"/>
          </a:p>
        </p:txBody>
      </p:sp>
      <p:sp>
        <p:nvSpPr>
          <p:cNvPr id="5" name="Subtítulo 4"/>
          <p:cNvSpPr>
            <a:spLocks noGrp="1"/>
          </p:cNvSpPr>
          <p:nvPr>
            <p:ph type="subTitle" idx="1"/>
          </p:nvPr>
        </p:nvSpPr>
        <p:spPr>
          <a:xfrm>
            <a:off x="810001" y="5333099"/>
            <a:ext cx="10572000" cy="434974"/>
          </a:xfrm>
        </p:spPr>
        <p:txBody>
          <a:bodyPr/>
          <a:lstStyle/>
          <a:p>
            <a:r>
              <a:rPr lang="es-CO" dirty="0" err="1" smtClean="0"/>
              <a:t>Thursday</a:t>
            </a:r>
            <a:r>
              <a:rPr lang="es-CO" dirty="0" smtClean="0"/>
              <a:t> </a:t>
            </a:r>
            <a:r>
              <a:rPr lang="es-CO" dirty="0" err="1" smtClean="0"/>
              <a:t>March</a:t>
            </a:r>
            <a:r>
              <a:rPr lang="es-CO" dirty="0" smtClean="0"/>
              <a:t> 26 </a:t>
            </a:r>
            <a:endParaRPr lang="es-CO" dirty="0"/>
          </a:p>
        </p:txBody>
      </p:sp>
    </p:spTree>
    <p:extLst>
      <p:ext uri="{BB962C8B-B14F-4D97-AF65-F5344CB8AC3E}">
        <p14:creationId xmlns:p14="http://schemas.microsoft.com/office/powerpoint/2010/main" val="4219348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smtClean="0"/>
              <a:t>What</a:t>
            </a:r>
            <a:r>
              <a:rPr lang="es-CO" dirty="0" smtClean="0"/>
              <a:t> do </a:t>
            </a:r>
            <a:r>
              <a:rPr lang="es-CO" dirty="0" err="1" smtClean="0"/>
              <a:t>you</a:t>
            </a:r>
            <a:r>
              <a:rPr lang="es-CO" dirty="0" smtClean="0"/>
              <a:t> </a:t>
            </a:r>
            <a:r>
              <a:rPr lang="es-CO" dirty="0" err="1" smtClean="0"/>
              <a:t>need</a:t>
            </a:r>
            <a:r>
              <a:rPr lang="es-CO" dirty="0" smtClean="0"/>
              <a:t>?</a:t>
            </a:r>
            <a:endParaRPr lang="es-CO" dirty="0"/>
          </a:p>
        </p:txBody>
      </p:sp>
      <p:sp>
        <p:nvSpPr>
          <p:cNvPr id="3" name="Marcador de contenido 2"/>
          <p:cNvSpPr>
            <a:spLocks noGrp="1"/>
          </p:cNvSpPr>
          <p:nvPr>
            <p:ph idx="1"/>
          </p:nvPr>
        </p:nvSpPr>
        <p:spPr>
          <a:xfrm>
            <a:off x="248194" y="2222287"/>
            <a:ext cx="11547566" cy="4100136"/>
          </a:xfrm>
        </p:spPr>
        <p:txBody>
          <a:bodyPr/>
          <a:lstStyle/>
          <a:p>
            <a:r>
              <a:rPr lang="es-CO" dirty="0" smtClean="0"/>
              <a:t>Book: A </a:t>
            </a:r>
            <a:r>
              <a:rPr lang="es-CO" dirty="0" err="1" smtClean="0"/>
              <a:t>Week</a:t>
            </a:r>
            <a:r>
              <a:rPr lang="es-CO" dirty="0" smtClean="0"/>
              <a:t> in </a:t>
            </a:r>
            <a:r>
              <a:rPr lang="es-CO" dirty="0" err="1" smtClean="0"/>
              <a:t>the</a:t>
            </a:r>
            <a:r>
              <a:rPr lang="es-CO" dirty="0" smtClean="0"/>
              <a:t> Woods </a:t>
            </a:r>
            <a:endParaRPr lang="es-CO" dirty="0"/>
          </a:p>
          <a:p>
            <a:r>
              <a:rPr lang="es-CO" dirty="0" err="1" smtClean="0"/>
              <a:t>Worksheet</a:t>
            </a:r>
            <a:r>
              <a:rPr lang="es-CO" dirty="0" smtClean="0"/>
              <a:t>: A </a:t>
            </a:r>
            <a:r>
              <a:rPr lang="es-CO" dirty="0" err="1" smtClean="0"/>
              <a:t>Week</a:t>
            </a:r>
            <a:r>
              <a:rPr lang="es-CO" dirty="0" smtClean="0"/>
              <a:t> in </a:t>
            </a:r>
            <a:r>
              <a:rPr lang="es-CO" dirty="0" err="1" smtClean="0"/>
              <a:t>the</a:t>
            </a:r>
            <a:r>
              <a:rPr lang="es-CO" dirty="0" smtClean="0"/>
              <a:t> Woods </a:t>
            </a:r>
            <a:r>
              <a:rPr lang="es-CO" dirty="0" err="1" smtClean="0"/>
              <a:t>Chapters</a:t>
            </a:r>
            <a:r>
              <a:rPr lang="es-CO" dirty="0" smtClean="0"/>
              <a:t> 6-8. </a:t>
            </a:r>
            <a:r>
              <a:rPr lang="es-CO" dirty="0" err="1" smtClean="0"/>
              <a:t>You</a:t>
            </a:r>
            <a:r>
              <a:rPr lang="es-CO" dirty="0" smtClean="0"/>
              <a:t> can </a:t>
            </a:r>
            <a:r>
              <a:rPr lang="es-CO" dirty="0" err="1" smtClean="0"/>
              <a:t>download</a:t>
            </a:r>
            <a:r>
              <a:rPr lang="es-CO" dirty="0" smtClean="0"/>
              <a:t> </a:t>
            </a:r>
            <a:r>
              <a:rPr lang="es-CO" dirty="0" err="1" smtClean="0"/>
              <a:t>it</a:t>
            </a:r>
            <a:r>
              <a:rPr lang="es-CO" dirty="0" smtClean="0"/>
              <a:t> in </a:t>
            </a:r>
            <a:r>
              <a:rPr lang="es-CO" dirty="0" err="1" smtClean="0"/>
              <a:t>Phidias</a:t>
            </a:r>
            <a:r>
              <a:rPr lang="es-CO" dirty="0" smtClean="0"/>
              <a:t> and </a:t>
            </a:r>
            <a:r>
              <a:rPr lang="es-CO" dirty="0" err="1" smtClean="0"/>
              <a:t>Weebly</a:t>
            </a:r>
            <a:r>
              <a:rPr lang="es-CO" dirty="0" smtClean="0"/>
              <a:t>. </a:t>
            </a:r>
          </a:p>
          <a:p>
            <a:r>
              <a:rPr lang="es-CO" dirty="0" err="1" smtClean="0"/>
              <a:t>Pencil</a:t>
            </a:r>
            <a:r>
              <a:rPr lang="es-CO" dirty="0" smtClean="0"/>
              <a:t>, pen </a:t>
            </a:r>
            <a:r>
              <a:rPr lang="es-CO" dirty="0" err="1" smtClean="0"/>
              <a:t>or</a:t>
            </a:r>
            <a:r>
              <a:rPr lang="es-CO" dirty="0" smtClean="0"/>
              <a:t> </a:t>
            </a:r>
            <a:r>
              <a:rPr lang="es-CO" dirty="0" err="1" smtClean="0"/>
              <a:t>computer</a:t>
            </a:r>
            <a:r>
              <a:rPr lang="es-CO" dirty="0" smtClean="0"/>
              <a:t>.</a:t>
            </a:r>
            <a:endParaRPr lang="es-CO" dirty="0"/>
          </a:p>
        </p:txBody>
      </p:sp>
    </p:spTree>
    <p:extLst>
      <p:ext uri="{BB962C8B-B14F-4D97-AF65-F5344CB8AC3E}">
        <p14:creationId xmlns:p14="http://schemas.microsoft.com/office/powerpoint/2010/main" val="1890697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 </a:t>
            </a:r>
            <a:r>
              <a:rPr lang="es-CO" dirty="0" err="1" smtClean="0"/>
              <a:t>Week</a:t>
            </a:r>
            <a:r>
              <a:rPr lang="es-CO" dirty="0" smtClean="0"/>
              <a:t> in </a:t>
            </a:r>
            <a:r>
              <a:rPr lang="es-CO" dirty="0" err="1" smtClean="0"/>
              <a:t>the</a:t>
            </a:r>
            <a:r>
              <a:rPr lang="es-CO" dirty="0" smtClean="0"/>
              <a:t> Woods </a:t>
            </a:r>
            <a:r>
              <a:rPr lang="es-CO" dirty="0" err="1" smtClean="0"/>
              <a:t>Worksheet</a:t>
            </a:r>
            <a:endParaRPr lang="es-CO" dirty="0"/>
          </a:p>
        </p:txBody>
      </p:sp>
      <p:sp>
        <p:nvSpPr>
          <p:cNvPr id="3" name="Marcador de contenido 2"/>
          <p:cNvSpPr>
            <a:spLocks noGrp="1"/>
          </p:cNvSpPr>
          <p:nvPr>
            <p:ph idx="1"/>
          </p:nvPr>
        </p:nvSpPr>
        <p:spPr>
          <a:xfrm>
            <a:off x="0" y="2039407"/>
            <a:ext cx="12192000" cy="1278559"/>
          </a:xfrm>
        </p:spPr>
        <p:txBody>
          <a:bodyPr/>
          <a:lstStyle/>
          <a:p>
            <a:r>
              <a:rPr lang="en-US" dirty="0" smtClean="0"/>
              <a:t>Based on chapter 6, you will have to write a short summary, identify the main characters, the secondary characters and the problem of this chapter. You only have to fill in the information for chapter 6. It is important to save this worksheet for the next week. You can find it in Phidias and </a:t>
            </a:r>
            <a:r>
              <a:rPr lang="en-US" dirty="0" err="1" smtClean="0"/>
              <a:t>Weebly</a:t>
            </a:r>
            <a:r>
              <a:rPr lang="en-US" dirty="0" smtClean="0"/>
              <a:t>: </a:t>
            </a:r>
            <a:r>
              <a:rPr lang="es-CO" dirty="0">
                <a:hlinkClick r:id="rId2"/>
              </a:rPr>
              <a:t>https://thirdgradecampestre.weebly.com</a:t>
            </a:r>
            <a:r>
              <a:rPr lang="es-CO" dirty="0"/>
              <a:t> </a:t>
            </a:r>
            <a:endParaRPr lang="en-US" dirty="0"/>
          </a:p>
        </p:txBody>
      </p:sp>
      <p:pic>
        <p:nvPicPr>
          <p:cNvPr id="4" name="Imagen 3"/>
          <p:cNvPicPr>
            <a:picLocks noChangeAspect="1"/>
          </p:cNvPicPr>
          <p:nvPr/>
        </p:nvPicPr>
        <p:blipFill>
          <a:blip r:embed="rId3"/>
          <a:stretch>
            <a:fillRect/>
          </a:stretch>
        </p:blipFill>
        <p:spPr>
          <a:xfrm>
            <a:off x="5486399" y="3014302"/>
            <a:ext cx="5229225" cy="3749400"/>
          </a:xfrm>
          <a:prstGeom prst="rect">
            <a:avLst/>
          </a:prstGeom>
        </p:spPr>
      </p:pic>
      <p:sp>
        <p:nvSpPr>
          <p:cNvPr id="5" name="Elipse 4"/>
          <p:cNvSpPr/>
          <p:nvPr/>
        </p:nvSpPr>
        <p:spPr>
          <a:xfrm>
            <a:off x="5316582" y="3566160"/>
            <a:ext cx="2103120" cy="32918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CuadroTexto 5"/>
          <p:cNvSpPr txBox="1"/>
          <p:nvPr/>
        </p:nvSpPr>
        <p:spPr>
          <a:xfrm>
            <a:off x="2442754" y="4750415"/>
            <a:ext cx="2181223" cy="923330"/>
          </a:xfrm>
          <a:prstGeom prst="rect">
            <a:avLst/>
          </a:prstGeom>
          <a:noFill/>
        </p:spPr>
        <p:txBody>
          <a:bodyPr wrap="square" rtlCol="0">
            <a:spAutoFit/>
          </a:bodyPr>
          <a:lstStyle/>
          <a:p>
            <a:pPr algn="ctr"/>
            <a:r>
              <a:rPr lang="es-CO" b="1" dirty="0" err="1" smtClean="0">
                <a:solidFill>
                  <a:srgbClr val="FF0000"/>
                </a:solidFill>
              </a:rPr>
              <a:t>You</a:t>
            </a:r>
            <a:r>
              <a:rPr lang="es-CO" b="1" dirty="0" smtClean="0">
                <a:solidFill>
                  <a:srgbClr val="FF0000"/>
                </a:solidFill>
              </a:rPr>
              <a:t> </a:t>
            </a:r>
            <a:r>
              <a:rPr lang="es-CO" b="1" dirty="0" err="1" smtClean="0">
                <a:solidFill>
                  <a:srgbClr val="FF0000"/>
                </a:solidFill>
              </a:rPr>
              <a:t>only</a:t>
            </a:r>
            <a:r>
              <a:rPr lang="es-CO" b="1" dirty="0" smtClean="0">
                <a:solidFill>
                  <a:srgbClr val="FF0000"/>
                </a:solidFill>
              </a:rPr>
              <a:t> </a:t>
            </a:r>
            <a:r>
              <a:rPr lang="es-CO" b="1" dirty="0" err="1" smtClean="0">
                <a:solidFill>
                  <a:srgbClr val="FF0000"/>
                </a:solidFill>
              </a:rPr>
              <a:t>have</a:t>
            </a:r>
            <a:r>
              <a:rPr lang="es-CO" b="1" dirty="0" smtClean="0">
                <a:solidFill>
                  <a:srgbClr val="FF0000"/>
                </a:solidFill>
              </a:rPr>
              <a:t> to complete </a:t>
            </a:r>
            <a:r>
              <a:rPr lang="es-CO" b="1" dirty="0" err="1" smtClean="0">
                <a:solidFill>
                  <a:srgbClr val="FF0000"/>
                </a:solidFill>
              </a:rPr>
              <a:t>this</a:t>
            </a:r>
            <a:r>
              <a:rPr lang="es-CO" b="1" dirty="0" smtClean="0">
                <a:solidFill>
                  <a:srgbClr val="FF0000"/>
                </a:solidFill>
              </a:rPr>
              <a:t> </a:t>
            </a:r>
            <a:r>
              <a:rPr lang="es-CO" b="1" dirty="0" err="1" smtClean="0">
                <a:solidFill>
                  <a:srgbClr val="FF0000"/>
                </a:solidFill>
              </a:rPr>
              <a:t>part</a:t>
            </a:r>
            <a:endParaRPr lang="es-CO" b="1" dirty="0">
              <a:solidFill>
                <a:srgbClr val="FF0000"/>
              </a:solidFill>
            </a:endParaRPr>
          </a:p>
        </p:txBody>
      </p:sp>
      <p:sp>
        <p:nvSpPr>
          <p:cNvPr id="7" name="Flecha derecha 6"/>
          <p:cNvSpPr/>
          <p:nvPr/>
        </p:nvSpPr>
        <p:spPr>
          <a:xfrm>
            <a:off x="4428309" y="4976948"/>
            <a:ext cx="849085" cy="47026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Multiplicar 7"/>
          <p:cNvSpPr/>
          <p:nvPr/>
        </p:nvSpPr>
        <p:spPr>
          <a:xfrm>
            <a:off x="7432765" y="4167050"/>
            <a:ext cx="1254034" cy="209005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Multiplicar 8"/>
          <p:cNvSpPr/>
          <p:nvPr/>
        </p:nvSpPr>
        <p:spPr>
          <a:xfrm>
            <a:off x="9170125" y="4167049"/>
            <a:ext cx="1254034" cy="209005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4021030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 </a:t>
            </a:r>
            <a:r>
              <a:rPr lang="es-CO" dirty="0" err="1" smtClean="0"/>
              <a:t>Week</a:t>
            </a:r>
            <a:r>
              <a:rPr lang="es-CO" dirty="0" smtClean="0"/>
              <a:t> in </a:t>
            </a:r>
            <a:r>
              <a:rPr lang="es-CO" dirty="0" err="1" smtClean="0"/>
              <a:t>the</a:t>
            </a:r>
            <a:r>
              <a:rPr lang="es-CO" dirty="0" smtClean="0"/>
              <a:t> Woods </a:t>
            </a:r>
            <a:r>
              <a:rPr lang="es-CO" dirty="0" err="1" smtClean="0"/>
              <a:t>Worksheet</a:t>
            </a:r>
            <a:endParaRPr lang="es-CO" dirty="0"/>
          </a:p>
        </p:txBody>
      </p:sp>
      <p:sp>
        <p:nvSpPr>
          <p:cNvPr id="3" name="Marcador de contenido 2"/>
          <p:cNvSpPr>
            <a:spLocks noGrp="1"/>
          </p:cNvSpPr>
          <p:nvPr>
            <p:ph idx="1"/>
          </p:nvPr>
        </p:nvSpPr>
        <p:spPr/>
        <p:txBody>
          <a:bodyPr/>
          <a:lstStyle/>
          <a:p>
            <a:r>
              <a:rPr lang="en-US" dirty="0" smtClean="0"/>
              <a:t>Once you finish your work, go to </a:t>
            </a:r>
            <a:r>
              <a:rPr lang="en-US" dirty="0" err="1" smtClean="0"/>
              <a:t>Weebly</a:t>
            </a:r>
            <a:r>
              <a:rPr lang="en-US" dirty="0" smtClean="0"/>
              <a:t> (</a:t>
            </a:r>
            <a:r>
              <a:rPr lang="es-CO" b="1" dirty="0">
                <a:hlinkClick r:id="rId2"/>
              </a:rPr>
              <a:t>https://</a:t>
            </a:r>
            <a:r>
              <a:rPr lang="es-CO" b="1" dirty="0" smtClean="0">
                <a:hlinkClick r:id="rId2"/>
              </a:rPr>
              <a:t>thirdgradecampestre.weebly.com</a:t>
            </a:r>
            <a:r>
              <a:rPr lang="es-CO" b="1" dirty="0" smtClean="0"/>
              <a:t>)</a:t>
            </a:r>
            <a:r>
              <a:rPr lang="en-US" b="1" dirty="0" smtClean="0"/>
              <a:t> </a:t>
            </a:r>
            <a:r>
              <a:rPr lang="en-US" dirty="0" smtClean="0"/>
              <a:t>and download the file named: “A Week in the Woods Chapters 6-8 Answers”. </a:t>
            </a:r>
            <a:endParaRPr lang="en-US" dirty="0" smtClean="0"/>
          </a:p>
          <a:p>
            <a:pPr marL="0" indent="0">
              <a:buNone/>
            </a:pPr>
            <a:endParaRPr lang="en-US" dirty="0" smtClean="0"/>
          </a:p>
          <a:p>
            <a:r>
              <a:rPr lang="en-US" dirty="0" smtClean="0"/>
              <a:t>Compare and contrast your work with this </a:t>
            </a:r>
            <a:r>
              <a:rPr lang="en-US" dirty="0" smtClean="0"/>
              <a:t>sample (A Week in the Woods Chapter 6-8 Answers).</a:t>
            </a:r>
          </a:p>
          <a:p>
            <a:pPr marL="0" indent="0">
              <a:buNone/>
            </a:pPr>
            <a:endParaRPr lang="en-US" dirty="0" smtClean="0"/>
          </a:p>
          <a:p>
            <a:r>
              <a:rPr lang="en-US" dirty="0" smtClean="0"/>
              <a:t>Correct your work if you need to. </a:t>
            </a:r>
            <a:endParaRPr lang="en-US" dirty="0"/>
          </a:p>
        </p:txBody>
      </p:sp>
    </p:spTree>
    <p:extLst>
      <p:ext uri="{BB962C8B-B14F-4D97-AF65-F5344CB8AC3E}">
        <p14:creationId xmlns:p14="http://schemas.microsoft.com/office/powerpoint/2010/main" val="330532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smtClean="0"/>
              <a:t>Class 1</a:t>
            </a:r>
            <a:endParaRPr lang="en-US" dirty="0"/>
          </a:p>
        </p:txBody>
      </p:sp>
      <p:sp>
        <p:nvSpPr>
          <p:cNvPr id="4" name="Subtítulo 3"/>
          <p:cNvSpPr>
            <a:spLocks noGrp="1"/>
          </p:cNvSpPr>
          <p:nvPr>
            <p:ph type="subTitle" idx="1"/>
          </p:nvPr>
        </p:nvSpPr>
        <p:spPr/>
        <p:txBody>
          <a:bodyPr/>
          <a:lstStyle/>
          <a:p>
            <a:r>
              <a:rPr lang="en-US" dirty="0" smtClean="0"/>
              <a:t>Tuesday March 24</a:t>
            </a:r>
            <a:endParaRPr lang="en-US" dirty="0"/>
          </a:p>
        </p:txBody>
      </p:sp>
    </p:spTree>
    <p:extLst>
      <p:ext uri="{BB962C8B-B14F-4D97-AF65-F5344CB8AC3E}">
        <p14:creationId xmlns:p14="http://schemas.microsoft.com/office/powerpoint/2010/main" val="1058339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What do you need?</a:t>
            </a:r>
            <a:endParaRPr lang="en-US" dirty="0"/>
          </a:p>
        </p:txBody>
      </p:sp>
      <p:sp>
        <p:nvSpPr>
          <p:cNvPr id="3" name="Marcador de contenido 2"/>
          <p:cNvSpPr>
            <a:spLocks noGrp="1"/>
          </p:cNvSpPr>
          <p:nvPr>
            <p:ph idx="1"/>
          </p:nvPr>
        </p:nvSpPr>
        <p:spPr/>
        <p:txBody>
          <a:bodyPr/>
          <a:lstStyle/>
          <a:p>
            <a:r>
              <a:rPr lang="en-US" dirty="0" smtClean="0"/>
              <a:t>Metacognition Worksheet.</a:t>
            </a:r>
          </a:p>
          <a:p>
            <a:r>
              <a:rPr lang="en-US" dirty="0" smtClean="0"/>
              <a:t>Pencil </a:t>
            </a:r>
            <a:r>
              <a:rPr lang="en-US" dirty="0" smtClean="0"/>
              <a:t>or pen</a:t>
            </a:r>
            <a:r>
              <a:rPr lang="en-US" dirty="0" smtClean="0"/>
              <a:t>.</a:t>
            </a:r>
            <a:endParaRPr lang="en-US" dirty="0" smtClean="0"/>
          </a:p>
        </p:txBody>
      </p:sp>
    </p:spTree>
    <p:extLst>
      <p:ext uri="{BB962C8B-B14F-4D97-AF65-F5344CB8AC3E}">
        <p14:creationId xmlns:p14="http://schemas.microsoft.com/office/powerpoint/2010/main" val="3878905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smtClean="0"/>
              <a:t>Metacognition</a:t>
            </a:r>
            <a:r>
              <a:rPr lang="es-CO" dirty="0" smtClean="0"/>
              <a:t> Chart </a:t>
            </a:r>
            <a:endParaRPr lang="es-CO" dirty="0"/>
          </a:p>
        </p:txBody>
      </p:sp>
      <p:sp>
        <p:nvSpPr>
          <p:cNvPr id="3" name="Marcador de contenido 2"/>
          <p:cNvSpPr>
            <a:spLocks noGrp="1"/>
          </p:cNvSpPr>
          <p:nvPr>
            <p:ph idx="1"/>
          </p:nvPr>
        </p:nvSpPr>
        <p:spPr>
          <a:xfrm>
            <a:off x="818712" y="2222288"/>
            <a:ext cx="10554574" cy="560102"/>
          </a:xfrm>
        </p:spPr>
        <p:txBody>
          <a:bodyPr/>
          <a:lstStyle/>
          <a:p>
            <a:r>
              <a:rPr lang="es-CO" dirty="0" smtClean="0"/>
              <a:t>Open </a:t>
            </a:r>
            <a:r>
              <a:rPr lang="es-CO" dirty="0" err="1" smtClean="0"/>
              <a:t>the</a:t>
            </a:r>
            <a:r>
              <a:rPr lang="es-CO" dirty="0" smtClean="0"/>
              <a:t> file </a:t>
            </a:r>
            <a:r>
              <a:rPr lang="es-CO" dirty="0" err="1" smtClean="0"/>
              <a:t>called</a:t>
            </a:r>
            <a:r>
              <a:rPr lang="es-CO" dirty="0" smtClean="0"/>
              <a:t> </a:t>
            </a:r>
            <a:r>
              <a:rPr lang="es-CO" dirty="0" err="1" smtClean="0"/>
              <a:t>Metacognition</a:t>
            </a:r>
            <a:r>
              <a:rPr lang="es-CO" dirty="0" smtClean="0"/>
              <a:t> </a:t>
            </a:r>
            <a:r>
              <a:rPr lang="es-CO" dirty="0" err="1" smtClean="0"/>
              <a:t>worksheet</a:t>
            </a:r>
            <a:r>
              <a:rPr lang="es-CO" dirty="0" smtClean="0"/>
              <a:t>. </a:t>
            </a:r>
            <a:r>
              <a:rPr lang="es-CO" dirty="0" err="1" smtClean="0"/>
              <a:t>You</a:t>
            </a:r>
            <a:r>
              <a:rPr lang="es-CO" dirty="0" smtClean="0"/>
              <a:t> </a:t>
            </a:r>
            <a:r>
              <a:rPr lang="es-CO" dirty="0" err="1" smtClean="0"/>
              <a:t>only</a:t>
            </a:r>
            <a:r>
              <a:rPr lang="es-CO" dirty="0" smtClean="0"/>
              <a:t> </a:t>
            </a:r>
            <a:r>
              <a:rPr lang="es-CO" dirty="0" err="1" smtClean="0"/>
              <a:t>have</a:t>
            </a:r>
            <a:r>
              <a:rPr lang="es-CO" dirty="0" smtClean="0"/>
              <a:t> to complete </a:t>
            </a:r>
            <a:r>
              <a:rPr lang="es-CO" dirty="0" err="1" smtClean="0"/>
              <a:t>this</a:t>
            </a:r>
            <a:r>
              <a:rPr lang="es-CO" dirty="0" smtClean="0"/>
              <a:t> </a:t>
            </a:r>
            <a:r>
              <a:rPr lang="es-CO" dirty="0" err="1" smtClean="0"/>
              <a:t>part</a:t>
            </a:r>
            <a:r>
              <a:rPr lang="es-CO" dirty="0" smtClean="0"/>
              <a:t>:</a:t>
            </a:r>
          </a:p>
          <a:p>
            <a:endParaRPr lang="es-CO" dirty="0"/>
          </a:p>
        </p:txBody>
      </p:sp>
      <p:pic>
        <p:nvPicPr>
          <p:cNvPr id="4" name="Imagen 3"/>
          <p:cNvPicPr>
            <a:picLocks noChangeAspect="1"/>
          </p:cNvPicPr>
          <p:nvPr/>
        </p:nvPicPr>
        <p:blipFill>
          <a:blip r:embed="rId2"/>
          <a:stretch>
            <a:fillRect/>
          </a:stretch>
        </p:blipFill>
        <p:spPr>
          <a:xfrm>
            <a:off x="3960903" y="2502339"/>
            <a:ext cx="3079977" cy="3839759"/>
          </a:xfrm>
          <a:prstGeom prst="rect">
            <a:avLst/>
          </a:prstGeom>
        </p:spPr>
      </p:pic>
      <p:sp>
        <p:nvSpPr>
          <p:cNvPr id="5" name="Elipse 4"/>
          <p:cNvSpPr/>
          <p:nvPr/>
        </p:nvSpPr>
        <p:spPr>
          <a:xfrm>
            <a:off x="4598125" y="4232366"/>
            <a:ext cx="1436915" cy="21097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Elipse 5"/>
          <p:cNvSpPr/>
          <p:nvPr/>
        </p:nvSpPr>
        <p:spPr>
          <a:xfrm>
            <a:off x="3879667" y="3304903"/>
            <a:ext cx="2638699" cy="9274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Flecha derecha 6"/>
          <p:cNvSpPr/>
          <p:nvPr/>
        </p:nvSpPr>
        <p:spPr>
          <a:xfrm>
            <a:off x="3239589" y="3587040"/>
            <a:ext cx="599460" cy="37882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Flecha derecha 7"/>
          <p:cNvSpPr/>
          <p:nvPr/>
        </p:nvSpPr>
        <p:spPr>
          <a:xfrm rot="17569078">
            <a:off x="4376054" y="6152685"/>
            <a:ext cx="666203" cy="37882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429052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smtClean="0"/>
              <a:t>Metacognigion</a:t>
            </a:r>
            <a:r>
              <a:rPr lang="es-CO" dirty="0" smtClean="0"/>
              <a:t> Chart</a:t>
            </a:r>
            <a:endParaRPr lang="es-CO" dirty="0"/>
          </a:p>
        </p:txBody>
      </p:sp>
      <p:sp>
        <p:nvSpPr>
          <p:cNvPr id="3" name="Marcador de contenido 2"/>
          <p:cNvSpPr>
            <a:spLocks noGrp="1"/>
          </p:cNvSpPr>
          <p:nvPr>
            <p:ph idx="1"/>
          </p:nvPr>
        </p:nvSpPr>
        <p:spPr>
          <a:xfrm>
            <a:off x="0" y="2024743"/>
            <a:ext cx="12192000" cy="1110343"/>
          </a:xfrm>
        </p:spPr>
        <p:txBody>
          <a:bodyPr>
            <a:normAutofit lnSpcReduction="10000"/>
          </a:bodyPr>
          <a:lstStyle/>
          <a:p>
            <a:r>
              <a:rPr lang="en-US" dirty="0" smtClean="0"/>
              <a:t>Choose one of the following options for each box and copy them in your chart. Remember that the option you choose is the one that you will be working on during these weeks. You can write your answers in the file (in the computer) or in a printed version. We’ll be grading this chart once it is completed on week 5. </a:t>
            </a:r>
            <a:endParaRPr lang="en-US" dirty="0"/>
          </a:p>
        </p:txBody>
      </p:sp>
      <p:pic>
        <p:nvPicPr>
          <p:cNvPr id="5" name="Imagen 4"/>
          <p:cNvPicPr>
            <a:picLocks noChangeAspect="1"/>
          </p:cNvPicPr>
          <p:nvPr/>
        </p:nvPicPr>
        <p:blipFill>
          <a:blip r:embed="rId2"/>
          <a:stretch>
            <a:fillRect/>
          </a:stretch>
        </p:blipFill>
        <p:spPr>
          <a:xfrm>
            <a:off x="3291839" y="2881993"/>
            <a:ext cx="6386512" cy="3868501"/>
          </a:xfrm>
          <a:prstGeom prst="rect">
            <a:avLst/>
          </a:prstGeom>
        </p:spPr>
      </p:pic>
      <p:sp>
        <p:nvSpPr>
          <p:cNvPr id="6" name="Rectángulo 5"/>
          <p:cNvSpPr/>
          <p:nvPr/>
        </p:nvSpPr>
        <p:spPr>
          <a:xfrm>
            <a:off x="4611190" y="3344091"/>
            <a:ext cx="3056708" cy="34064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Flecha derecha 3"/>
          <p:cNvSpPr/>
          <p:nvPr/>
        </p:nvSpPr>
        <p:spPr>
          <a:xfrm rot="19687304">
            <a:off x="3944983" y="5721531"/>
            <a:ext cx="705394" cy="44413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Flecha derecha 6"/>
          <p:cNvSpPr/>
          <p:nvPr/>
        </p:nvSpPr>
        <p:spPr>
          <a:xfrm rot="19687304">
            <a:off x="3944983" y="3875858"/>
            <a:ext cx="705394" cy="44413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Multiplicar 7"/>
          <p:cNvSpPr/>
          <p:nvPr/>
        </p:nvSpPr>
        <p:spPr>
          <a:xfrm>
            <a:off x="7667898" y="3893406"/>
            <a:ext cx="927463" cy="184567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Multiplicar 8"/>
          <p:cNvSpPr/>
          <p:nvPr/>
        </p:nvSpPr>
        <p:spPr>
          <a:xfrm>
            <a:off x="8750888" y="3859247"/>
            <a:ext cx="927463" cy="184567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673346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smtClean="0"/>
              <a:t>Metacognition</a:t>
            </a:r>
            <a:r>
              <a:rPr lang="es-CO" dirty="0" smtClean="0"/>
              <a:t> Chart</a:t>
            </a:r>
            <a:endParaRPr lang="es-CO" dirty="0"/>
          </a:p>
        </p:txBody>
      </p:sp>
      <p:pic>
        <p:nvPicPr>
          <p:cNvPr id="5" name="Imagen 4"/>
          <p:cNvPicPr>
            <a:picLocks noChangeAspect="1"/>
          </p:cNvPicPr>
          <p:nvPr/>
        </p:nvPicPr>
        <p:blipFill>
          <a:blip r:embed="rId2"/>
          <a:stretch>
            <a:fillRect/>
          </a:stretch>
        </p:blipFill>
        <p:spPr>
          <a:xfrm>
            <a:off x="366576" y="1930036"/>
            <a:ext cx="11224576" cy="4771210"/>
          </a:xfrm>
          <a:prstGeom prst="rect">
            <a:avLst/>
          </a:prstGeom>
        </p:spPr>
      </p:pic>
      <p:sp>
        <p:nvSpPr>
          <p:cNvPr id="6" name="Rectángulo 5"/>
          <p:cNvSpPr/>
          <p:nvPr/>
        </p:nvSpPr>
        <p:spPr>
          <a:xfrm>
            <a:off x="2717074" y="1972491"/>
            <a:ext cx="5381898" cy="463731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Flecha derecha 6"/>
          <p:cNvSpPr/>
          <p:nvPr/>
        </p:nvSpPr>
        <p:spPr>
          <a:xfrm rot="19687304">
            <a:off x="1844735" y="3281950"/>
            <a:ext cx="896164" cy="67309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Flecha derecha 7"/>
          <p:cNvSpPr/>
          <p:nvPr/>
        </p:nvSpPr>
        <p:spPr>
          <a:xfrm rot="19687304">
            <a:off x="1844735" y="5084537"/>
            <a:ext cx="896164" cy="67309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7062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es-CO" dirty="0" err="1" smtClean="0"/>
              <a:t>Class</a:t>
            </a:r>
            <a:r>
              <a:rPr lang="es-CO" dirty="0" smtClean="0"/>
              <a:t> 2</a:t>
            </a:r>
            <a:endParaRPr lang="es-CO" dirty="0"/>
          </a:p>
        </p:txBody>
      </p:sp>
      <p:sp>
        <p:nvSpPr>
          <p:cNvPr id="5" name="Subtítulo 4"/>
          <p:cNvSpPr>
            <a:spLocks noGrp="1"/>
          </p:cNvSpPr>
          <p:nvPr>
            <p:ph type="subTitle" idx="1"/>
          </p:nvPr>
        </p:nvSpPr>
        <p:spPr/>
        <p:txBody>
          <a:bodyPr/>
          <a:lstStyle/>
          <a:p>
            <a:r>
              <a:rPr lang="es-CO" dirty="0" err="1" smtClean="0"/>
              <a:t>Wednesday</a:t>
            </a:r>
            <a:r>
              <a:rPr lang="es-CO" dirty="0" smtClean="0"/>
              <a:t> </a:t>
            </a:r>
            <a:r>
              <a:rPr lang="es-CO" dirty="0" err="1" smtClean="0"/>
              <a:t>March</a:t>
            </a:r>
            <a:r>
              <a:rPr lang="es-CO" dirty="0" smtClean="0"/>
              <a:t> 25 </a:t>
            </a:r>
            <a:endParaRPr lang="es-CO" dirty="0"/>
          </a:p>
        </p:txBody>
      </p:sp>
    </p:spTree>
    <p:extLst>
      <p:ext uri="{BB962C8B-B14F-4D97-AF65-F5344CB8AC3E}">
        <p14:creationId xmlns:p14="http://schemas.microsoft.com/office/powerpoint/2010/main" val="1105320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What do you need?</a:t>
            </a:r>
            <a:endParaRPr lang="en-US" dirty="0"/>
          </a:p>
        </p:txBody>
      </p:sp>
      <p:sp>
        <p:nvSpPr>
          <p:cNvPr id="3" name="Marcador de contenido 2"/>
          <p:cNvSpPr>
            <a:spLocks noGrp="1"/>
          </p:cNvSpPr>
          <p:nvPr>
            <p:ph idx="1"/>
          </p:nvPr>
        </p:nvSpPr>
        <p:spPr/>
        <p:txBody>
          <a:bodyPr/>
          <a:lstStyle/>
          <a:p>
            <a:r>
              <a:rPr lang="en-US" dirty="0" smtClean="0"/>
              <a:t>English notebook.</a:t>
            </a:r>
          </a:p>
          <a:p>
            <a:r>
              <a:rPr lang="en-US" dirty="0" smtClean="0"/>
              <a:t>Pencil </a:t>
            </a:r>
            <a:r>
              <a:rPr lang="en-US" dirty="0" smtClean="0"/>
              <a:t>or pen</a:t>
            </a:r>
            <a:r>
              <a:rPr lang="en-US" dirty="0" smtClean="0"/>
              <a:t>.</a:t>
            </a:r>
          </a:p>
          <a:p>
            <a:r>
              <a:rPr lang="en-US" dirty="0" smtClean="0"/>
              <a:t>Good internet connection.</a:t>
            </a:r>
          </a:p>
          <a:p>
            <a:endParaRPr lang="en-US" dirty="0"/>
          </a:p>
        </p:txBody>
      </p:sp>
    </p:spTree>
    <p:extLst>
      <p:ext uri="{BB962C8B-B14F-4D97-AF65-F5344CB8AC3E}">
        <p14:creationId xmlns:p14="http://schemas.microsoft.com/office/powerpoint/2010/main" val="3747356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0000" y="421062"/>
            <a:ext cx="10571998" cy="970450"/>
          </a:xfrm>
        </p:spPr>
        <p:txBody>
          <a:bodyPr/>
          <a:lstStyle/>
          <a:p>
            <a:r>
              <a:rPr lang="es-CO" dirty="0" err="1" smtClean="0"/>
              <a:t>Past</a:t>
            </a:r>
            <a:r>
              <a:rPr lang="es-CO" dirty="0" smtClean="0"/>
              <a:t> </a:t>
            </a:r>
            <a:r>
              <a:rPr lang="es-CO" dirty="0" err="1" smtClean="0"/>
              <a:t>Progressive</a:t>
            </a:r>
            <a:r>
              <a:rPr lang="es-CO" dirty="0" smtClean="0"/>
              <a:t> </a:t>
            </a:r>
            <a:r>
              <a:rPr lang="es-CO" dirty="0" err="1" smtClean="0"/>
              <a:t>Practice</a:t>
            </a:r>
            <a:r>
              <a:rPr lang="es-CO" dirty="0" smtClean="0"/>
              <a:t> - </a:t>
            </a:r>
            <a:r>
              <a:rPr lang="es-CO" dirty="0" err="1" smtClean="0"/>
              <a:t>Steps</a:t>
            </a:r>
            <a:endParaRPr lang="es-CO" dirty="0"/>
          </a:p>
        </p:txBody>
      </p:sp>
      <p:sp>
        <p:nvSpPr>
          <p:cNvPr id="3" name="Marcador de contenido 2"/>
          <p:cNvSpPr>
            <a:spLocks noGrp="1"/>
          </p:cNvSpPr>
          <p:nvPr>
            <p:ph idx="1"/>
          </p:nvPr>
        </p:nvSpPr>
        <p:spPr>
          <a:xfrm>
            <a:off x="195943" y="1993043"/>
            <a:ext cx="11900263" cy="4825773"/>
          </a:xfrm>
        </p:spPr>
        <p:txBody>
          <a:bodyPr>
            <a:noAutofit/>
          </a:bodyPr>
          <a:lstStyle/>
          <a:p>
            <a:r>
              <a:rPr lang="es-CO" sz="2200" b="1" dirty="0" err="1" smtClean="0">
                <a:solidFill>
                  <a:srgbClr val="33CCCC"/>
                </a:solidFill>
              </a:rPr>
              <a:t>Step</a:t>
            </a:r>
            <a:r>
              <a:rPr lang="es-CO" sz="2200" b="1" dirty="0" smtClean="0">
                <a:solidFill>
                  <a:srgbClr val="33CCCC"/>
                </a:solidFill>
              </a:rPr>
              <a:t> 1</a:t>
            </a:r>
            <a:r>
              <a:rPr lang="es-CO" sz="2200" b="1" dirty="0" smtClean="0"/>
              <a:t>: </a:t>
            </a:r>
            <a:r>
              <a:rPr lang="es-CO" sz="2200" dirty="0" err="1" smtClean="0"/>
              <a:t>Review</a:t>
            </a:r>
            <a:r>
              <a:rPr lang="es-CO" sz="2200" dirty="0" smtClean="0"/>
              <a:t> </a:t>
            </a:r>
            <a:r>
              <a:rPr lang="es-CO" sz="2200" dirty="0" err="1" smtClean="0"/>
              <a:t>the</a:t>
            </a:r>
            <a:r>
              <a:rPr lang="es-CO" sz="2200" dirty="0" smtClean="0"/>
              <a:t> </a:t>
            </a:r>
            <a:r>
              <a:rPr lang="es-CO" sz="2200" dirty="0" err="1" smtClean="0"/>
              <a:t>past</a:t>
            </a:r>
            <a:r>
              <a:rPr lang="es-CO" sz="2200" dirty="0" smtClean="0"/>
              <a:t> </a:t>
            </a:r>
            <a:r>
              <a:rPr lang="es-CO" sz="2200" dirty="0" err="1" smtClean="0"/>
              <a:t>progressive</a:t>
            </a:r>
            <a:r>
              <a:rPr lang="es-CO" sz="2200" dirty="0" smtClean="0"/>
              <a:t> formulas:</a:t>
            </a:r>
          </a:p>
          <a:p>
            <a:pPr marL="0" indent="0">
              <a:buNone/>
            </a:pPr>
            <a:r>
              <a:rPr lang="es-CO" sz="2200" b="1" dirty="0" smtClean="0">
                <a:solidFill>
                  <a:schemeClr val="accent2">
                    <a:lumMod val="75000"/>
                  </a:schemeClr>
                </a:solidFill>
              </a:rPr>
              <a:t>			</a:t>
            </a:r>
            <a:r>
              <a:rPr lang="es-CO" sz="2200" b="1" u="sng" dirty="0" err="1" smtClean="0">
                <a:solidFill>
                  <a:schemeClr val="accent2">
                    <a:lumMod val="75000"/>
                  </a:schemeClr>
                </a:solidFill>
              </a:rPr>
              <a:t>Affirmative</a:t>
            </a:r>
            <a:endParaRPr lang="es-CO" sz="2200" b="1" dirty="0">
              <a:solidFill>
                <a:schemeClr val="accent2">
                  <a:lumMod val="75000"/>
                </a:schemeClr>
              </a:solidFill>
            </a:endParaRPr>
          </a:p>
          <a:p>
            <a:pPr marL="0" indent="0">
              <a:buNone/>
            </a:pPr>
            <a:r>
              <a:rPr lang="en-US" sz="2200" b="1" dirty="0">
                <a:solidFill>
                  <a:srgbClr val="0070C0"/>
                </a:solidFill>
              </a:rPr>
              <a:t>Subject </a:t>
            </a:r>
            <a:r>
              <a:rPr lang="en-US" sz="2200" b="1" dirty="0"/>
              <a:t>+ </a:t>
            </a:r>
            <a:r>
              <a:rPr lang="en-US" sz="2200" b="1" dirty="0">
                <a:solidFill>
                  <a:srgbClr val="FF0000"/>
                </a:solidFill>
              </a:rPr>
              <a:t>was / were </a:t>
            </a:r>
            <a:r>
              <a:rPr lang="en-US" sz="2200" b="1" dirty="0"/>
              <a:t>+ </a:t>
            </a:r>
            <a:r>
              <a:rPr lang="en-US" sz="2200" b="1" dirty="0" err="1">
                <a:solidFill>
                  <a:srgbClr val="00B050"/>
                </a:solidFill>
              </a:rPr>
              <a:t>present</a:t>
            </a:r>
            <a:r>
              <a:rPr lang="en-US" sz="2200" b="1" dirty="0" err="1"/>
              <a:t>+</a:t>
            </a:r>
            <a:r>
              <a:rPr lang="en-US" sz="2200" b="1" dirty="0" err="1">
                <a:solidFill>
                  <a:srgbClr val="7030A0"/>
                </a:solidFill>
              </a:rPr>
              <a:t>ing</a:t>
            </a:r>
            <a:r>
              <a:rPr lang="en-US" sz="2200" b="1" dirty="0">
                <a:solidFill>
                  <a:srgbClr val="7030A0"/>
                </a:solidFill>
              </a:rPr>
              <a:t> </a:t>
            </a:r>
            <a:r>
              <a:rPr lang="en-US" sz="2200" b="1" dirty="0"/>
              <a:t>(present participle) + complement + .</a:t>
            </a:r>
            <a:endParaRPr lang="es-CO" sz="2200" b="1" dirty="0"/>
          </a:p>
          <a:p>
            <a:pPr marL="0" indent="0">
              <a:buNone/>
            </a:pPr>
            <a:r>
              <a:rPr lang="en-US" sz="2200" b="1" dirty="0" smtClean="0">
                <a:solidFill>
                  <a:schemeClr val="accent2">
                    <a:lumMod val="75000"/>
                  </a:schemeClr>
                </a:solidFill>
              </a:rPr>
              <a:t>			</a:t>
            </a:r>
            <a:r>
              <a:rPr lang="en-US" sz="2200" b="1" u="sng" dirty="0" smtClean="0">
                <a:solidFill>
                  <a:schemeClr val="accent2">
                    <a:lumMod val="75000"/>
                  </a:schemeClr>
                </a:solidFill>
              </a:rPr>
              <a:t>Negative</a:t>
            </a:r>
            <a:r>
              <a:rPr lang="en-US" sz="2200" b="1" u="sng" dirty="0">
                <a:solidFill>
                  <a:schemeClr val="accent2">
                    <a:lumMod val="75000"/>
                  </a:schemeClr>
                </a:solidFill>
              </a:rPr>
              <a:t>:</a:t>
            </a:r>
            <a:endParaRPr lang="es-CO" sz="2200" b="1" dirty="0">
              <a:solidFill>
                <a:schemeClr val="accent2">
                  <a:lumMod val="75000"/>
                </a:schemeClr>
              </a:solidFill>
            </a:endParaRPr>
          </a:p>
          <a:p>
            <a:pPr marL="0" indent="0">
              <a:buNone/>
            </a:pPr>
            <a:r>
              <a:rPr lang="en-US" sz="2200" b="1" dirty="0">
                <a:solidFill>
                  <a:srgbClr val="0070C0"/>
                </a:solidFill>
              </a:rPr>
              <a:t>Subject</a:t>
            </a:r>
            <a:r>
              <a:rPr lang="en-US" sz="2200" b="1" dirty="0"/>
              <a:t> + </a:t>
            </a:r>
            <a:r>
              <a:rPr lang="en-US" sz="2200" b="1" dirty="0">
                <a:solidFill>
                  <a:srgbClr val="FF0000"/>
                </a:solidFill>
              </a:rPr>
              <a:t>was / were </a:t>
            </a:r>
            <a:r>
              <a:rPr lang="en-US" sz="2200" b="1" dirty="0"/>
              <a:t>+ </a:t>
            </a:r>
            <a:r>
              <a:rPr lang="en-US" sz="2200" b="1" dirty="0">
                <a:solidFill>
                  <a:srgbClr val="FF6600"/>
                </a:solidFill>
              </a:rPr>
              <a:t>not</a:t>
            </a:r>
            <a:r>
              <a:rPr lang="en-US" sz="2200" b="1" dirty="0"/>
              <a:t> + </a:t>
            </a:r>
            <a:r>
              <a:rPr lang="en-US" sz="2200" b="1" dirty="0" err="1">
                <a:solidFill>
                  <a:srgbClr val="00B050"/>
                </a:solidFill>
              </a:rPr>
              <a:t>present</a:t>
            </a:r>
            <a:r>
              <a:rPr lang="en-US" sz="2200" b="1" dirty="0" err="1"/>
              <a:t>+</a:t>
            </a:r>
            <a:r>
              <a:rPr lang="en-US" sz="2200" b="1" dirty="0" err="1">
                <a:solidFill>
                  <a:srgbClr val="7030A0"/>
                </a:solidFill>
              </a:rPr>
              <a:t>ing</a:t>
            </a:r>
            <a:r>
              <a:rPr lang="en-US" sz="2200" b="1" dirty="0"/>
              <a:t> (present participle) + complement + .</a:t>
            </a:r>
            <a:endParaRPr lang="es-CO" sz="2200" b="1" dirty="0"/>
          </a:p>
          <a:p>
            <a:pPr marL="0" indent="0">
              <a:buNone/>
            </a:pPr>
            <a:r>
              <a:rPr lang="en-US" sz="2200" b="1" dirty="0" smtClean="0">
                <a:solidFill>
                  <a:schemeClr val="accent2">
                    <a:lumMod val="75000"/>
                  </a:schemeClr>
                </a:solidFill>
              </a:rPr>
              <a:t>			</a:t>
            </a:r>
            <a:r>
              <a:rPr lang="en-US" sz="2200" b="1" u="sng" dirty="0" smtClean="0">
                <a:solidFill>
                  <a:schemeClr val="accent2">
                    <a:lumMod val="75000"/>
                  </a:schemeClr>
                </a:solidFill>
              </a:rPr>
              <a:t>Interrogative</a:t>
            </a:r>
            <a:r>
              <a:rPr lang="en-US" sz="2200" b="1" u="sng" dirty="0">
                <a:solidFill>
                  <a:schemeClr val="accent2">
                    <a:lumMod val="75000"/>
                  </a:schemeClr>
                </a:solidFill>
              </a:rPr>
              <a:t>:</a:t>
            </a:r>
            <a:endParaRPr lang="es-CO" sz="2200" b="1" dirty="0">
              <a:solidFill>
                <a:schemeClr val="accent2">
                  <a:lumMod val="75000"/>
                </a:schemeClr>
              </a:solidFill>
            </a:endParaRPr>
          </a:p>
          <a:p>
            <a:pPr marL="0" indent="0">
              <a:buNone/>
            </a:pPr>
            <a:r>
              <a:rPr lang="en-US" sz="2200" b="1" dirty="0">
                <a:solidFill>
                  <a:srgbClr val="FF0000"/>
                </a:solidFill>
              </a:rPr>
              <a:t>Was / Were </a:t>
            </a:r>
            <a:r>
              <a:rPr lang="en-US" sz="2200" b="1" dirty="0"/>
              <a:t>+ </a:t>
            </a:r>
            <a:r>
              <a:rPr lang="en-US" sz="2200" b="1" dirty="0">
                <a:solidFill>
                  <a:srgbClr val="0070C0"/>
                </a:solidFill>
              </a:rPr>
              <a:t>subject</a:t>
            </a:r>
            <a:r>
              <a:rPr lang="en-US" sz="2200" b="1" dirty="0"/>
              <a:t> + </a:t>
            </a:r>
            <a:r>
              <a:rPr lang="en-US" sz="2200" b="1" dirty="0" err="1">
                <a:solidFill>
                  <a:srgbClr val="00B050"/>
                </a:solidFill>
              </a:rPr>
              <a:t>present</a:t>
            </a:r>
            <a:r>
              <a:rPr lang="en-US" sz="2200" b="1" dirty="0" err="1"/>
              <a:t>+</a:t>
            </a:r>
            <a:r>
              <a:rPr lang="en-US" sz="2200" b="1" dirty="0" err="1">
                <a:solidFill>
                  <a:srgbClr val="7030A0"/>
                </a:solidFill>
              </a:rPr>
              <a:t>ing</a:t>
            </a:r>
            <a:r>
              <a:rPr lang="en-US" sz="2200" b="1" dirty="0"/>
              <a:t> (present participle) + complement + </a:t>
            </a:r>
            <a:r>
              <a:rPr lang="en-US" sz="2200" b="1" dirty="0" smtClean="0"/>
              <a:t>?</a:t>
            </a:r>
          </a:p>
          <a:p>
            <a:pPr marL="0" indent="0">
              <a:buNone/>
            </a:pPr>
            <a:endParaRPr lang="en-US" sz="2200" b="1" dirty="0" smtClean="0"/>
          </a:p>
          <a:p>
            <a:r>
              <a:rPr lang="es-CO" sz="2200" b="1" dirty="0" err="1" smtClean="0">
                <a:solidFill>
                  <a:srgbClr val="33CCCC"/>
                </a:solidFill>
              </a:rPr>
              <a:t>Step</a:t>
            </a:r>
            <a:r>
              <a:rPr lang="es-CO" sz="2200" b="1" dirty="0" smtClean="0">
                <a:solidFill>
                  <a:srgbClr val="33CCCC"/>
                </a:solidFill>
              </a:rPr>
              <a:t> 2: </a:t>
            </a:r>
            <a:r>
              <a:rPr lang="es-CO" sz="2200" dirty="0" err="1" smtClean="0"/>
              <a:t>watch</a:t>
            </a:r>
            <a:r>
              <a:rPr lang="es-CO" sz="2200" dirty="0" smtClean="0"/>
              <a:t> </a:t>
            </a:r>
            <a:r>
              <a:rPr lang="es-CO" sz="2200" dirty="0" err="1" smtClean="0"/>
              <a:t>the</a:t>
            </a:r>
            <a:r>
              <a:rPr lang="es-CO" sz="2200" dirty="0" smtClean="0"/>
              <a:t> </a:t>
            </a:r>
            <a:r>
              <a:rPr lang="es-CO" sz="2200" dirty="0" err="1" smtClean="0"/>
              <a:t>following</a:t>
            </a:r>
            <a:r>
              <a:rPr lang="es-CO" sz="2200" dirty="0" smtClean="0"/>
              <a:t> video: </a:t>
            </a:r>
            <a:r>
              <a:rPr lang="es-CO" sz="2200" b="1" dirty="0">
                <a:solidFill>
                  <a:srgbClr val="0070C0"/>
                </a:solidFill>
                <a:hlinkClick r:id="rId2"/>
              </a:rPr>
              <a:t>https://</a:t>
            </a:r>
            <a:r>
              <a:rPr lang="es-CO" sz="2200" b="1" dirty="0" smtClean="0">
                <a:solidFill>
                  <a:srgbClr val="0070C0"/>
                </a:solidFill>
                <a:hlinkClick r:id="rId2"/>
              </a:rPr>
              <a:t>www.youtube.com/watch?v=t9t4rt7M6wU</a:t>
            </a:r>
            <a:r>
              <a:rPr lang="es-CO" sz="2200" b="1" dirty="0" smtClean="0">
                <a:solidFill>
                  <a:srgbClr val="0070C0"/>
                </a:solidFill>
              </a:rPr>
              <a:t> </a:t>
            </a:r>
            <a:endParaRPr lang="es-CO" sz="2200" b="1" dirty="0" smtClean="0">
              <a:solidFill>
                <a:srgbClr val="0070C0"/>
              </a:solidFill>
            </a:endParaRPr>
          </a:p>
        </p:txBody>
      </p:sp>
    </p:spTree>
    <p:extLst>
      <p:ext uri="{BB962C8B-B14F-4D97-AF65-F5344CB8AC3E}">
        <p14:creationId xmlns:p14="http://schemas.microsoft.com/office/powerpoint/2010/main" val="2844987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Citable</Template>
  <TotalTime>664</TotalTime>
  <Words>595</Words>
  <Application>Microsoft Office PowerPoint</Application>
  <PresentationFormat>Panorámica</PresentationFormat>
  <Paragraphs>66</Paragraphs>
  <Slides>18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18</vt:i4>
      </vt:variant>
    </vt:vector>
  </HeadingPairs>
  <TitlesOfParts>
    <vt:vector size="21" baseType="lpstr">
      <vt:lpstr>Century Gothic</vt:lpstr>
      <vt:lpstr>Wingdings 2</vt:lpstr>
      <vt:lpstr>Citable</vt:lpstr>
      <vt:lpstr>English</vt:lpstr>
      <vt:lpstr>Class 1</vt:lpstr>
      <vt:lpstr>What do you need?</vt:lpstr>
      <vt:lpstr>Metacognition Chart </vt:lpstr>
      <vt:lpstr>Metacognigion Chart</vt:lpstr>
      <vt:lpstr>Metacognition Chart</vt:lpstr>
      <vt:lpstr>Class 2</vt:lpstr>
      <vt:lpstr>What do you need?</vt:lpstr>
      <vt:lpstr>Past Progressive Practice - Steps</vt:lpstr>
      <vt:lpstr>Past Progressive Practice - Steps</vt:lpstr>
      <vt:lpstr>Class 3</vt:lpstr>
      <vt:lpstr>What do you need?</vt:lpstr>
      <vt:lpstr>IM2 Past Progressive – “Entregable”</vt:lpstr>
      <vt:lpstr>Read</vt:lpstr>
      <vt:lpstr>Class 4</vt:lpstr>
      <vt:lpstr>What do you need?</vt:lpstr>
      <vt:lpstr>A Week in the Woods Worksheet</vt:lpstr>
      <vt:lpstr>A Week in the Woods Worksheet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dc:title>
  <dc:creator>Alejandra Vanegas</dc:creator>
  <cp:lastModifiedBy>Alejandra Vanegas</cp:lastModifiedBy>
  <cp:revision>23</cp:revision>
  <dcterms:created xsi:type="dcterms:W3CDTF">2020-03-18T19:34:57Z</dcterms:created>
  <dcterms:modified xsi:type="dcterms:W3CDTF">2020-03-19T20:10:10Z</dcterms:modified>
</cp:coreProperties>
</file>