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7"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9900"/>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7CE2E4-EFEF-45F9-AD82-FBBDE04BD9EF}" type="datetimeFigureOut">
              <a:rPr lang="es-CO" smtClean="0"/>
              <a:t>1/04/2020</a:t>
            </a:fld>
            <a:endParaRPr lang="es-CO"/>
          </a:p>
        </p:txBody>
      </p:sp>
      <p:sp>
        <p:nvSpPr>
          <p:cNvPr id="5" name="Footer Placeholder 4"/>
          <p:cNvSpPr>
            <a:spLocks noGrp="1"/>
          </p:cNvSpPr>
          <p:nvPr>
            <p:ph type="ftr" sz="quarter" idx="11"/>
          </p:nvPr>
        </p:nvSpPr>
        <p:spPr>
          <a:xfrm>
            <a:off x="2692397" y="5037663"/>
            <a:ext cx="5214635" cy="279400"/>
          </a:xfrm>
        </p:spPr>
        <p:txBody>
          <a:bodyPr/>
          <a:lstStyle/>
          <a:p>
            <a:endParaRPr lang="es-CO"/>
          </a:p>
        </p:txBody>
      </p:sp>
      <p:sp>
        <p:nvSpPr>
          <p:cNvPr id="6" name="Slide Number Placeholder 5"/>
          <p:cNvSpPr>
            <a:spLocks noGrp="1"/>
          </p:cNvSpPr>
          <p:nvPr>
            <p:ph type="sldNum" sz="quarter" idx="12"/>
          </p:nvPr>
        </p:nvSpPr>
        <p:spPr>
          <a:xfrm>
            <a:off x="8956900" y="5037663"/>
            <a:ext cx="551167" cy="279400"/>
          </a:xfrm>
        </p:spPr>
        <p:txBody>
          <a:bodyPr/>
          <a:lstStyle/>
          <a:p>
            <a:fld id="{04D0368A-2165-4E27-843F-E68B136E22A9}" type="slidenum">
              <a:rPr lang="es-CO" smtClean="0"/>
              <a:t>‹Nº›</a:t>
            </a:fld>
            <a:endParaRPr lang="es-C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06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D7CE2E4-EFEF-45F9-AD82-FBBDE04BD9EF}" type="datetimeFigureOut">
              <a:rPr lang="es-CO" smtClean="0"/>
              <a:t>1/04/2020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4D0368A-2165-4E27-843F-E68B136E22A9}" type="slidenum">
              <a:rPr lang="es-CO" smtClean="0"/>
              <a:t>‹Nº›</a:t>
            </a:fld>
            <a:endParaRPr lang="es-CO"/>
          </a:p>
        </p:txBody>
      </p:sp>
    </p:spTree>
    <p:extLst>
      <p:ext uri="{BB962C8B-B14F-4D97-AF65-F5344CB8AC3E}">
        <p14:creationId xmlns:p14="http://schemas.microsoft.com/office/powerpoint/2010/main" val="366202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D7CE2E4-EFEF-45F9-AD82-FBBDE04BD9EF}" type="datetimeFigureOut">
              <a:rPr lang="es-CO" smtClean="0"/>
              <a:t>1/04/2020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4D0368A-2165-4E27-843F-E68B136E22A9}" type="slidenum">
              <a:rPr lang="es-CO" smtClean="0"/>
              <a:t>‹Nº›</a:t>
            </a:fld>
            <a:endParaRPr lang="es-C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11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D7CE2E4-EFEF-45F9-AD82-FBBDE04BD9EF}" type="datetimeFigureOut">
              <a:rPr lang="es-CO" smtClean="0"/>
              <a:t>1/04/2020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4D0368A-2165-4E27-843F-E68B136E22A9}" type="slidenum">
              <a:rPr lang="es-CO" smtClean="0"/>
              <a:t>‹Nº›</a:t>
            </a:fld>
            <a:endParaRPr lang="es-C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0542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D7CE2E4-EFEF-45F9-AD82-FBBDE04BD9EF}" type="datetimeFigureOut">
              <a:rPr lang="es-CO" smtClean="0"/>
              <a:t>1/04/2020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4D0368A-2165-4E27-843F-E68B136E22A9}" type="slidenum">
              <a:rPr lang="es-CO" smtClean="0"/>
              <a:t>‹Nº›</a:t>
            </a:fld>
            <a:endParaRPr lang="es-CO"/>
          </a:p>
        </p:txBody>
      </p:sp>
    </p:spTree>
    <p:extLst>
      <p:ext uri="{BB962C8B-B14F-4D97-AF65-F5344CB8AC3E}">
        <p14:creationId xmlns:p14="http://schemas.microsoft.com/office/powerpoint/2010/main" val="162061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D7CE2E4-EFEF-45F9-AD82-FBBDE04BD9EF}" type="datetimeFigureOut">
              <a:rPr lang="es-CO" smtClean="0"/>
              <a:t>1/04/2020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4D0368A-2165-4E27-843F-E68B136E22A9}" type="slidenum">
              <a:rPr lang="es-CO" smtClean="0"/>
              <a:t>‹Nº›</a:t>
            </a:fld>
            <a:endParaRPr lang="es-C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129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D7CE2E4-EFEF-45F9-AD82-FBBDE04BD9EF}" type="datetimeFigureOut">
              <a:rPr lang="es-CO" smtClean="0"/>
              <a:t>1/04/2020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4D0368A-2165-4E27-843F-E68B136E22A9}" type="slidenum">
              <a:rPr lang="es-CO" smtClean="0"/>
              <a:t>‹Nº›</a:t>
            </a:fld>
            <a:endParaRPr lang="es-C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2996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D7CE2E4-EFEF-45F9-AD82-FBBDE04BD9EF}" type="datetimeFigureOut">
              <a:rPr lang="es-CO" smtClean="0"/>
              <a:t>1/04/2020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4D0368A-2165-4E27-843F-E68B136E22A9}" type="slidenum">
              <a:rPr lang="es-CO" smtClean="0"/>
              <a:t>‹Nº›</a:t>
            </a:fld>
            <a:endParaRPr lang="es-C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9612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D7CE2E4-EFEF-45F9-AD82-FBBDE04BD9EF}" type="datetimeFigureOut">
              <a:rPr lang="es-CO" smtClean="0"/>
              <a:t>1/04/2020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4D0368A-2165-4E27-843F-E68B136E22A9}" type="slidenum">
              <a:rPr lang="es-CO" smtClean="0"/>
              <a:t>‹Nº›</a:t>
            </a:fld>
            <a:endParaRPr lang="es-C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464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D7CE2E4-EFEF-45F9-AD82-FBBDE04BD9EF}" type="datetimeFigureOut">
              <a:rPr lang="es-CO" smtClean="0"/>
              <a:t>1/04/2020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4D0368A-2165-4E27-843F-E68B136E22A9}" type="slidenum">
              <a:rPr lang="es-CO" smtClean="0"/>
              <a:t>‹Nº›</a:t>
            </a:fld>
            <a:endParaRPr lang="es-CO"/>
          </a:p>
        </p:txBody>
      </p:sp>
    </p:spTree>
    <p:extLst>
      <p:ext uri="{BB962C8B-B14F-4D97-AF65-F5344CB8AC3E}">
        <p14:creationId xmlns:p14="http://schemas.microsoft.com/office/powerpoint/2010/main" val="3410241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D7CE2E4-EFEF-45F9-AD82-FBBDE04BD9EF}" type="datetimeFigureOut">
              <a:rPr lang="es-CO" smtClean="0"/>
              <a:t>1/04/2020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4D0368A-2165-4E27-843F-E68B136E22A9}" type="slidenum">
              <a:rPr lang="es-CO" smtClean="0"/>
              <a:t>‹Nº›</a:t>
            </a:fld>
            <a:endParaRPr lang="es-C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42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D7CE2E4-EFEF-45F9-AD82-FBBDE04BD9EF}" type="datetimeFigureOut">
              <a:rPr lang="es-CO" smtClean="0"/>
              <a:t>1/04/2020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4D0368A-2165-4E27-843F-E68B136E22A9}" type="slidenum">
              <a:rPr lang="es-CO" smtClean="0"/>
              <a:t>‹Nº›</a:t>
            </a:fld>
            <a:endParaRPr lang="es-CO"/>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394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D7CE2E4-EFEF-45F9-AD82-FBBDE04BD9EF}" type="datetimeFigureOut">
              <a:rPr lang="es-CO" smtClean="0"/>
              <a:t>1/04/2020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4D0368A-2165-4E27-843F-E68B136E22A9}" type="slidenum">
              <a:rPr lang="es-CO" smtClean="0"/>
              <a:t>‹Nº›</a:t>
            </a:fld>
            <a:endParaRPr lang="es-C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72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D7CE2E4-EFEF-45F9-AD82-FBBDE04BD9EF}" type="datetimeFigureOut">
              <a:rPr lang="es-CO" smtClean="0"/>
              <a:t>1/04/2020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4D0368A-2165-4E27-843F-E68B136E22A9}" type="slidenum">
              <a:rPr lang="es-CO" smtClean="0"/>
              <a:t>‹Nº›</a:t>
            </a:fld>
            <a:endParaRPr lang="es-C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32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CE2E4-EFEF-45F9-AD82-FBBDE04BD9EF}" type="datetimeFigureOut">
              <a:rPr lang="es-CO" smtClean="0"/>
              <a:t>1/04/2020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4D0368A-2165-4E27-843F-E68B136E22A9}" type="slidenum">
              <a:rPr lang="es-CO" smtClean="0"/>
              <a:t>‹Nº›</a:t>
            </a:fld>
            <a:endParaRPr lang="es-CO"/>
          </a:p>
        </p:txBody>
      </p:sp>
    </p:spTree>
    <p:extLst>
      <p:ext uri="{BB962C8B-B14F-4D97-AF65-F5344CB8AC3E}">
        <p14:creationId xmlns:p14="http://schemas.microsoft.com/office/powerpoint/2010/main" val="338506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D7CE2E4-EFEF-45F9-AD82-FBBDE04BD9EF}" type="datetimeFigureOut">
              <a:rPr lang="es-CO" smtClean="0"/>
              <a:t>1/04/2020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4D0368A-2165-4E27-843F-E68B136E22A9}" type="slidenum">
              <a:rPr lang="es-CO" smtClean="0"/>
              <a:t>‹Nº›</a:t>
            </a:fld>
            <a:endParaRPr lang="es-C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664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D7CE2E4-EFEF-45F9-AD82-FBBDE04BD9EF}" type="datetimeFigureOut">
              <a:rPr lang="es-CO" smtClean="0"/>
              <a:t>1/04/2020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4D0368A-2165-4E27-843F-E68B136E22A9}" type="slidenum">
              <a:rPr lang="es-CO" smtClean="0"/>
              <a:t>‹Nº›</a:t>
            </a:fld>
            <a:endParaRPr lang="es-CO"/>
          </a:p>
        </p:txBody>
      </p:sp>
    </p:spTree>
    <p:extLst>
      <p:ext uri="{BB962C8B-B14F-4D97-AF65-F5344CB8AC3E}">
        <p14:creationId xmlns:p14="http://schemas.microsoft.com/office/powerpoint/2010/main" val="283186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7CE2E4-EFEF-45F9-AD82-FBBDE04BD9EF}" type="datetimeFigureOut">
              <a:rPr lang="es-CO" smtClean="0"/>
              <a:t>1/04/2020</a:t>
            </a:fld>
            <a:endParaRPr lang="es-C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D0368A-2165-4E27-843F-E68B136E22A9}" type="slidenum">
              <a:rPr lang="es-CO" smtClean="0"/>
              <a:t>‹Nº›</a:t>
            </a:fld>
            <a:endParaRPr lang="es-CO"/>
          </a:p>
        </p:txBody>
      </p:sp>
    </p:spTree>
    <p:extLst>
      <p:ext uri="{BB962C8B-B14F-4D97-AF65-F5344CB8AC3E}">
        <p14:creationId xmlns:p14="http://schemas.microsoft.com/office/powerpoint/2010/main" val="10526037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jr.brainpop.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quizalize.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hz4-LkCEHC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quizalize.com/" TargetMode="External"/><Relationship Id="rId2" Type="http://schemas.openxmlformats.org/officeDocument/2006/relationships/hyperlink" Target="https://www.youtube.com/watch?v=cfNMrfGcZX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smtClean="0"/>
              <a:t>English</a:t>
            </a:r>
            <a:endParaRPr lang="es-CO" dirty="0"/>
          </a:p>
        </p:txBody>
      </p:sp>
      <p:sp>
        <p:nvSpPr>
          <p:cNvPr id="3" name="Subtítulo 2"/>
          <p:cNvSpPr>
            <a:spLocks noGrp="1"/>
          </p:cNvSpPr>
          <p:nvPr>
            <p:ph type="subTitle" idx="1"/>
          </p:nvPr>
        </p:nvSpPr>
        <p:spPr/>
        <p:txBody>
          <a:bodyPr/>
          <a:lstStyle/>
          <a:p>
            <a:r>
              <a:rPr lang="es-CO" dirty="0" err="1" smtClean="0"/>
              <a:t>Week</a:t>
            </a:r>
            <a:r>
              <a:rPr lang="es-CO" dirty="0" smtClean="0"/>
              <a:t> 5</a:t>
            </a:r>
          </a:p>
          <a:p>
            <a:r>
              <a:rPr lang="es-CO" dirty="0" err="1" smtClean="0"/>
              <a:t>April</a:t>
            </a:r>
            <a:r>
              <a:rPr lang="es-CO" dirty="0" smtClean="0"/>
              <a:t> 13th to 17th </a:t>
            </a:r>
            <a:endParaRPr lang="es-CO" dirty="0"/>
          </a:p>
        </p:txBody>
      </p:sp>
    </p:spTree>
    <p:extLst>
      <p:ext uri="{BB962C8B-B14F-4D97-AF65-F5344CB8AC3E}">
        <p14:creationId xmlns:p14="http://schemas.microsoft.com/office/powerpoint/2010/main" val="1018415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1188720" y="3075668"/>
            <a:ext cx="3657600" cy="986881"/>
          </a:xfrm>
          <a:prstGeom prst="round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p:txBody>
          <a:bodyPr/>
          <a:lstStyle/>
          <a:p>
            <a:r>
              <a:rPr lang="es-CO" dirty="0" err="1" smtClean="0"/>
              <a:t>Narrative</a:t>
            </a:r>
            <a:r>
              <a:rPr lang="es-CO" dirty="0" smtClean="0"/>
              <a:t> Text</a:t>
            </a:r>
            <a:endParaRPr lang="es-CO" dirty="0"/>
          </a:p>
        </p:txBody>
      </p:sp>
      <p:sp>
        <p:nvSpPr>
          <p:cNvPr id="3" name="Marcador de contenido 2"/>
          <p:cNvSpPr>
            <a:spLocks noGrp="1"/>
          </p:cNvSpPr>
          <p:nvPr>
            <p:ph idx="1"/>
          </p:nvPr>
        </p:nvSpPr>
        <p:spPr/>
        <p:txBody>
          <a:bodyPr/>
          <a:lstStyle/>
          <a:p>
            <a:r>
              <a:rPr lang="en-US" dirty="0" smtClean="0"/>
              <a:t>Go to </a:t>
            </a:r>
            <a:r>
              <a:rPr lang="en-US" dirty="0" smtClean="0">
                <a:hlinkClick r:id="rId2"/>
              </a:rPr>
              <a:t>https://jr.brainpop.com/</a:t>
            </a:r>
            <a:endParaRPr lang="en-US" dirty="0" smtClean="0"/>
          </a:p>
          <a:p>
            <a:pPr marL="0" indent="0">
              <a:buNone/>
            </a:pPr>
            <a:r>
              <a:rPr lang="en-US" dirty="0" smtClean="0"/>
              <a:t>User: </a:t>
            </a:r>
            <a:r>
              <a:rPr lang="en-US" dirty="0" err="1" smtClean="0"/>
              <a:t>gimnasiocampestre</a:t>
            </a:r>
            <a:endParaRPr lang="en-US" dirty="0" smtClean="0"/>
          </a:p>
          <a:p>
            <a:pPr marL="0" indent="0">
              <a:buNone/>
            </a:pPr>
            <a:r>
              <a:rPr lang="en-US" dirty="0" smtClean="0"/>
              <a:t>Password: </a:t>
            </a:r>
            <a:r>
              <a:rPr lang="en-US" dirty="0" err="1" smtClean="0"/>
              <a:t>campestre</a:t>
            </a:r>
            <a:endParaRPr lang="en-US" dirty="0" smtClean="0"/>
          </a:p>
          <a:p>
            <a:pPr marL="0" indent="0">
              <a:buNone/>
            </a:pPr>
            <a:endParaRPr lang="en-US" dirty="0" smtClean="0"/>
          </a:p>
          <a:p>
            <a:r>
              <a:rPr lang="en-US" dirty="0" smtClean="0"/>
              <a:t>Look for the video titled: </a:t>
            </a:r>
            <a:r>
              <a:rPr lang="en-US" b="1" u="sng" dirty="0" smtClean="0">
                <a:effectLst>
                  <a:outerShdw blurRad="38100" dist="38100" dir="2700000" algn="tl">
                    <a:srgbClr val="000000">
                      <a:alpha val="43137"/>
                    </a:srgbClr>
                  </a:outerShdw>
                </a:effectLst>
              </a:rPr>
              <a:t>Short Story </a:t>
            </a:r>
            <a:r>
              <a:rPr lang="en-US" dirty="0" smtClean="0"/>
              <a:t>and watch it.</a:t>
            </a:r>
            <a:endParaRPr lang="en-US" dirty="0"/>
          </a:p>
        </p:txBody>
      </p:sp>
      <p:pic>
        <p:nvPicPr>
          <p:cNvPr id="4" name="Imagen 3"/>
          <p:cNvPicPr>
            <a:picLocks noChangeAspect="1"/>
          </p:cNvPicPr>
          <p:nvPr/>
        </p:nvPicPr>
        <p:blipFill>
          <a:blip r:embed="rId3"/>
          <a:stretch>
            <a:fillRect/>
          </a:stretch>
        </p:blipFill>
        <p:spPr>
          <a:xfrm>
            <a:off x="7877175" y="2878340"/>
            <a:ext cx="3709579" cy="2676119"/>
          </a:xfrm>
          <a:prstGeom prst="rect">
            <a:avLst/>
          </a:prstGeom>
        </p:spPr>
      </p:pic>
      <p:sp>
        <p:nvSpPr>
          <p:cNvPr id="5" name="Elipse 4"/>
          <p:cNvSpPr/>
          <p:nvPr/>
        </p:nvSpPr>
        <p:spPr>
          <a:xfrm>
            <a:off x="7667897" y="2847703"/>
            <a:ext cx="1254034" cy="1619794"/>
          </a:xfrm>
          <a:prstGeom prst="ellipse">
            <a:avLst/>
          </a:prstGeom>
          <a:noFill/>
          <a:ln w="5715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Flecha derecha 5"/>
          <p:cNvSpPr/>
          <p:nvPr/>
        </p:nvSpPr>
        <p:spPr>
          <a:xfrm rot="7420238">
            <a:off x="8216537" y="1829964"/>
            <a:ext cx="1175657" cy="973342"/>
          </a:xfrm>
          <a:prstGeom prst="rightArrow">
            <a:avLst/>
          </a:prstGeom>
          <a:solidFill>
            <a:srgbClr val="00CC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90701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9642" y="368178"/>
            <a:ext cx="9601196" cy="1303867"/>
          </a:xfrm>
        </p:spPr>
        <p:txBody>
          <a:bodyPr/>
          <a:lstStyle/>
          <a:p>
            <a:r>
              <a:rPr lang="es-CO" dirty="0" err="1" smtClean="0"/>
              <a:t>Narrative</a:t>
            </a:r>
            <a:r>
              <a:rPr lang="es-CO" dirty="0" smtClean="0"/>
              <a:t> Text</a:t>
            </a:r>
            <a:endParaRPr lang="es-CO" dirty="0"/>
          </a:p>
        </p:txBody>
      </p:sp>
      <p:sp>
        <p:nvSpPr>
          <p:cNvPr id="3" name="Marcador de contenido 2"/>
          <p:cNvSpPr>
            <a:spLocks noGrp="1"/>
          </p:cNvSpPr>
          <p:nvPr>
            <p:ph idx="1"/>
          </p:nvPr>
        </p:nvSpPr>
        <p:spPr>
          <a:xfrm>
            <a:off x="1308464" y="2896567"/>
            <a:ext cx="9601196" cy="2537582"/>
          </a:xfrm>
        </p:spPr>
        <p:txBody>
          <a:bodyPr>
            <a:normAutofit/>
          </a:bodyPr>
          <a:lstStyle/>
          <a:p>
            <a:pPr>
              <a:spcAft>
                <a:spcPts val="1200"/>
              </a:spcAft>
            </a:pPr>
            <a:r>
              <a:rPr lang="en-US" dirty="0" smtClean="0"/>
              <a:t>Download the file called: Narrative Text Notes.</a:t>
            </a:r>
          </a:p>
          <a:p>
            <a:pPr>
              <a:spcAft>
                <a:spcPts val="1200"/>
              </a:spcAft>
            </a:pPr>
            <a:r>
              <a:rPr lang="en-US" dirty="0" smtClean="0"/>
              <a:t>Copy those notes in your English notebook. </a:t>
            </a:r>
          </a:p>
          <a:p>
            <a:pPr>
              <a:spcAft>
                <a:spcPts val="1200"/>
              </a:spcAft>
            </a:pPr>
            <a:r>
              <a:rPr lang="en-US" dirty="0" smtClean="0"/>
              <a:t>Check that your spelling is correct.</a:t>
            </a:r>
          </a:p>
          <a:p>
            <a:pPr>
              <a:spcAft>
                <a:spcPts val="1200"/>
              </a:spcAft>
            </a:pPr>
            <a:r>
              <a:rPr lang="en-US" dirty="0" smtClean="0"/>
              <a:t>Do the easy and hard quiz.</a:t>
            </a:r>
          </a:p>
          <a:p>
            <a:endParaRPr lang="en-US" dirty="0"/>
          </a:p>
        </p:txBody>
      </p:sp>
      <p:pic>
        <p:nvPicPr>
          <p:cNvPr id="4" name="Imagen 3"/>
          <p:cNvPicPr>
            <a:picLocks noChangeAspect="1"/>
          </p:cNvPicPr>
          <p:nvPr/>
        </p:nvPicPr>
        <p:blipFill>
          <a:blip r:embed="rId2"/>
          <a:stretch>
            <a:fillRect/>
          </a:stretch>
        </p:blipFill>
        <p:spPr>
          <a:xfrm>
            <a:off x="7328262" y="1309064"/>
            <a:ext cx="4716836" cy="5143987"/>
          </a:xfrm>
          <a:prstGeom prst="rect">
            <a:avLst/>
          </a:prstGeom>
        </p:spPr>
      </p:pic>
      <p:sp>
        <p:nvSpPr>
          <p:cNvPr id="5" name="Elipse 4"/>
          <p:cNvSpPr/>
          <p:nvPr/>
        </p:nvSpPr>
        <p:spPr>
          <a:xfrm>
            <a:off x="7916092" y="4519749"/>
            <a:ext cx="192024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Flecha derecha 5"/>
          <p:cNvSpPr/>
          <p:nvPr/>
        </p:nvSpPr>
        <p:spPr>
          <a:xfrm rot="20135187">
            <a:off x="6724753" y="5036692"/>
            <a:ext cx="1260341" cy="77070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31046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CO" dirty="0" err="1" smtClean="0"/>
              <a:t>Class</a:t>
            </a:r>
            <a:r>
              <a:rPr lang="es-CO" dirty="0" smtClean="0"/>
              <a:t> 3</a:t>
            </a:r>
            <a:endParaRPr lang="es-CO" dirty="0"/>
          </a:p>
        </p:txBody>
      </p:sp>
      <p:sp>
        <p:nvSpPr>
          <p:cNvPr id="5" name="Subtítulo 4"/>
          <p:cNvSpPr>
            <a:spLocks noGrp="1"/>
          </p:cNvSpPr>
          <p:nvPr>
            <p:ph type="subTitle" idx="1"/>
          </p:nvPr>
        </p:nvSpPr>
        <p:spPr/>
        <p:txBody>
          <a:bodyPr/>
          <a:lstStyle/>
          <a:p>
            <a:r>
              <a:rPr lang="es-CO" dirty="0" err="1" smtClean="0"/>
              <a:t>Thursday</a:t>
            </a:r>
            <a:r>
              <a:rPr lang="es-CO" dirty="0" smtClean="0"/>
              <a:t> </a:t>
            </a:r>
            <a:r>
              <a:rPr lang="es-CO" dirty="0" err="1" smtClean="0"/>
              <a:t>April</a:t>
            </a:r>
            <a:r>
              <a:rPr lang="es-CO" dirty="0" smtClean="0"/>
              <a:t> 15</a:t>
            </a:r>
            <a:endParaRPr lang="es-CO" dirty="0"/>
          </a:p>
        </p:txBody>
      </p:sp>
    </p:spTree>
    <p:extLst>
      <p:ext uri="{BB962C8B-B14F-4D97-AF65-F5344CB8AC3E}">
        <p14:creationId xmlns:p14="http://schemas.microsoft.com/office/powerpoint/2010/main" val="2873944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smtClean="0"/>
              <a:t>What</a:t>
            </a:r>
            <a:r>
              <a:rPr lang="es-CO" dirty="0" smtClean="0"/>
              <a:t> do </a:t>
            </a:r>
            <a:r>
              <a:rPr lang="es-CO" dirty="0" err="1" smtClean="0"/>
              <a:t>you</a:t>
            </a:r>
            <a:r>
              <a:rPr lang="es-CO" dirty="0" smtClean="0"/>
              <a:t> </a:t>
            </a:r>
            <a:r>
              <a:rPr lang="es-CO" dirty="0" err="1" smtClean="0"/>
              <a:t>need</a:t>
            </a:r>
            <a:r>
              <a:rPr lang="es-CO" dirty="0" smtClean="0"/>
              <a:t>?</a:t>
            </a:r>
            <a:endParaRPr lang="es-CO" dirty="0"/>
          </a:p>
        </p:txBody>
      </p:sp>
      <p:sp>
        <p:nvSpPr>
          <p:cNvPr id="3" name="Marcador de contenido 2"/>
          <p:cNvSpPr>
            <a:spLocks noGrp="1"/>
          </p:cNvSpPr>
          <p:nvPr>
            <p:ph idx="1"/>
          </p:nvPr>
        </p:nvSpPr>
        <p:spPr>
          <a:xfrm>
            <a:off x="1295402" y="3043646"/>
            <a:ext cx="9601196" cy="2863438"/>
          </a:xfrm>
        </p:spPr>
        <p:txBody>
          <a:bodyPr>
            <a:normAutofit/>
          </a:bodyPr>
          <a:lstStyle/>
          <a:p>
            <a:r>
              <a:rPr lang="es-CO" sz="3200" dirty="0" smtClean="0"/>
              <a:t>Book: “A </a:t>
            </a:r>
            <a:r>
              <a:rPr lang="es-CO" sz="3200" dirty="0" err="1" smtClean="0"/>
              <a:t>Week</a:t>
            </a:r>
            <a:r>
              <a:rPr lang="es-CO" sz="3200" dirty="0" smtClean="0"/>
              <a:t> in </a:t>
            </a:r>
            <a:r>
              <a:rPr lang="es-CO" sz="3200" dirty="0" err="1" smtClean="0"/>
              <a:t>the</a:t>
            </a:r>
            <a:r>
              <a:rPr lang="es-CO" sz="3200" dirty="0" smtClean="0"/>
              <a:t> Woods”.</a:t>
            </a:r>
          </a:p>
          <a:p>
            <a:pPr marL="0" indent="0">
              <a:buNone/>
            </a:pPr>
            <a:endParaRPr lang="es-CO" sz="3200" dirty="0" smtClean="0"/>
          </a:p>
          <a:p>
            <a:r>
              <a:rPr lang="es-CO" sz="3200" dirty="0" err="1" smtClean="0"/>
              <a:t>Good</a:t>
            </a:r>
            <a:r>
              <a:rPr lang="es-CO" sz="3200" dirty="0" smtClean="0"/>
              <a:t> internet </a:t>
            </a:r>
            <a:r>
              <a:rPr lang="es-CO" sz="3200" dirty="0" err="1" smtClean="0"/>
              <a:t>connection</a:t>
            </a:r>
            <a:r>
              <a:rPr lang="es-CO" sz="3200" dirty="0" smtClean="0"/>
              <a:t>.</a:t>
            </a:r>
            <a:endParaRPr lang="es-CO" sz="32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90536">
            <a:off x="7417285" y="2055935"/>
            <a:ext cx="2429387" cy="3741556"/>
          </a:xfrm>
          <a:prstGeom prst="rect">
            <a:avLst/>
          </a:prstGeom>
        </p:spPr>
      </p:pic>
    </p:spTree>
    <p:extLst>
      <p:ext uri="{BB962C8B-B14F-4D97-AF65-F5344CB8AC3E}">
        <p14:creationId xmlns:p14="http://schemas.microsoft.com/office/powerpoint/2010/main" val="2769782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 </a:t>
            </a:r>
            <a:r>
              <a:rPr lang="es-CO" dirty="0" err="1" smtClean="0"/>
              <a:t>Week</a:t>
            </a:r>
            <a:r>
              <a:rPr lang="es-CO" dirty="0" smtClean="0"/>
              <a:t> in </a:t>
            </a:r>
            <a:r>
              <a:rPr lang="es-CO" dirty="0" err="1" smtClean="0"/>
              <a:t>the</a:t>
            </a:r>
            <a:r>
              <a:rPr lang="es-CO" dirty="0" smtClean="0"/>
              <a:t> Woods</a:t>
            </a:r>
            <a:endParaRPr lang="es-CO" dirty="0"/>
          </a:p>
        </p:txBody>
      </p:sp>
      <p:sp>
        <p:nvSpPr>
          <p:cNvPr id="3" name="Marcador de contenido 2"/>
          <p:cNvSpPr>
            <a:spLocks noGrp="1"/>
          </p:cNvSpPr>
          <p:nvPr>
            <p:ph idx="1"/>
          </p:nvPr>
        </p:nvSpPr>
        <p:spPr/>
        <p:txBody>
          <a:bodyPr/>
          <a:lstStyle/>
          <a:p>
            <a:r>
              <a:rPr lang="es-CO" dirty="0" err="1" smtClean="0"/>
              <a:t>Read</a:t>
            </a:r>
            <a:r>
              <a:rPr lang="es-CO" dirty="0" smtClean="0"/>
              <a:t> </a:t>
            </a:r>
            <a:r>
              <a:rPr lang="es-CO" dirty="0" err="1" smtClean="0"/>
              <a:t>Chapter</a:t>
            </a:r>
            <a:r>
              <a:rPr lang="es-CO" dirty="0" smtClean="0"/>
              <a:t> </a:t>
            </a:r>
            <a:r>
              <a:rPr lang="es-CO" dirty="0" err="1" smtClean="0"/>
              <a:t>nine</a:t>
            </a:r>
            <a:r>
              <a:rPr lang="es-CO" dirty="0" smtClean="0"/>
              <a:t>: “</a:t>
            </a:r>
            <a:r>
              <a:rPr lang="es-CO" i="1" dirty="0" err="1" smtClean="0"/>
              <a:t>Testing</a:t>
            </a:r>
            <a:r>
              <a:rPr lang="es-CO" dirty="0" smtClean="0"/>
              <a:t>”.</a:t>
            </a:r>
          </a:p>
          <a:p>
            <a:r>
              <a:rPr lang="es-CO" dirty="0" err="1" smtClean="0"/>
              <a:t>Identify</a:t>
            </a:r>
            <a:r>
              <a:rPr lang="es-CO" dirty="0" smtClean="0"/>
              <a:t>:</a:t>
            </a:r>
          </a:p>
          <a:p>
            <a:pPr lvl="1"/>
            <a:r>
              <a:rPr lang="es-CO" dirty="0" err="1" smtClean="0"/>
              <a:t>Main</a:t>
            </a:r>
            <a:r>
              <a:rPr lang="es-CO" dirty="0" smtClean="0"/>
              <a:t> idea</a:t>
            </a:r>
          </a:p>
          <a:p>
            <a:pPr lvl="1"/>
            <a:r>
              <a:rPr lang="es-CO" dirty="0" err="1" smtClean="0"/>
              <a:t>Main</a:t>
            </a:r>
            <a:r>
              <a:rPr lang="es-CO" dirty="0" smtClean="0"/>
              <a:t> </a:t>
            </a:r>
            <a:r>
              <a:rPr lang="es-CO" dirty="0" err="1" smtClean="0"/>
              <a:t>characters</a:t>
            </a:r>
            <a:endParaRPr lang="es-CO" dirty="0" smtClean="0"/>
          </a:p>
          <a:p>
            <a:pPr lvl="1"/>
            <a:r>
              <a:rPr lang="es-CO" dirty="0" err="1" smtClean="0"/>
              <a:t>Seconday</a:t>
            </a:r>
            <a:r>
              <a:rPr lang="es-CO" dirty="0" smtClean="0"/>
              <a:t> </a:t>
            </a:r>
            <a:r>
              <a:rPr lang="es-CO" dirty="0" err="1" smtClean="0"/>
              <a:t>characters</a:t>
            </a:r>
            <a:endParaRPr lang="es-CO" dirty="0" smtClean="0"/>
          </a:p>
          <a:p>
            <a:pPr lvl="1"/>
            <a:r>
              <a:rPr lang="es-CO" dirty="0" err="1" smtClean="0"/>
              <a:t>Problem</a:t>
            </a:r>
            <a:endParaRPr lang="es-CO" dirty="0" smtClean="0"/>
          </a:p>
          <a:p>
            <a:r>
              <a:rPr lang="es-CO" dirty="0" err="1" smtClean="0"/>
              <a:t>Check</a:t>
            </a:r>
            <a:r>
              <a:rPr lang="es-CO" dirty="0" smtClean="0"/>
              <a:t> </a:t>
            </a:r>
            <a:r>
              <a:rPr lang="es-CO" dirty="0" err="1" smtClean="0"/>
              <a:t>if</a:t>
            </a:r>
            <a:r>
              <a:rPr lang="es-CO" dirty="0" smtClean="0"/>
              <a:t> </a:t>
            </a:r>
            <a:r>
              <a:rPr lang="es-CO" dirty="0" err="1" smtClean="0"/>
              <a:t>you</a:t>
            </a:r>
            <a:r>
              <a:rPr lang="es-CO" dirty="0" smtClean="0"/>
              <a:t> </a:t>
            </a:r>
            <a:r>
              <a:rPr lang="es-CO" dirty="0" err="1" smtClean="0"/>
              <a:t>were</a:t>
            </a:r>
            <a:r>
              <a:rPr lang="es-CO" dirty="0" smtClean="0"/>
              <a:t> </a:t>
            </a:r>
            <a:r>
              <a:rPr lang="es-CO" dirty="0" err="1" smtClean="0"/>
              <a:t>right</a:t>
            </a:r>
            <a:r>
              <a:rPr lang="es-CO" dirty="0" smtClean="0"/>
              <a:t> in </a:t>
            </a:r>
            <a:r>
              <a:rPr lang="es-CO" dirty="0" err="1" smtClean="0"/>
              <a:t>the</a:t>
            </a:r>
            <a:r>
              <a:rPr lang="es-CO" dirty="0" smtClean="0"/>
              <a:t> </a:t>
            </a:r>
            <a:r>
              <a:rPr lang="es-CO" dirty="0" err="1" smtClean="0"/>
              <a:t>next</a:t>
            </a:r>
            <a:r>
              <a:rPr lang="es-CO" dirty="0" smtClean="0"/>
              <a:t> </a:t>
            </a:r>
            <a:r>
              <a:rPr lang="es-CO" dirty="0" err="1" smtClean="0"/>
              <a:t>slide</a:t>
            </a:r>
            <a:r>
              <a:rPr lang="es-CO" dirty="0"/>
              <a:t>.</a:t>
            </a:r>
          </a:p>
        </p:txBody>
      </p:sp>
    </p:spTree>
    <p:extLst>
      <p:ext uri="{BB962C8B-B14F-4D97-AF65-F5344CB8AC3E}">
        <p14:creationId xmlns:p14="http://schemas.microsoft.com/office/powerpoint/2010/main" val="2735202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 </a:t>
            </a:r>
            <a:r>
              <a:rPr lang="es-CO" dirty="0" err="1" smtClean="0"/>
              <a:t>Week</a:t>
            </a:r>
            <a:r>
              <a:rPr lang="es-CO" dirty="0" smtClean="0"/>
              <a:t> in </a:t>
            </a:r>
            <a:r>
              <a:rPr lang="es-CO" dirty="0" err="1" smtClean="0"/>
              <a:t>the</a:t>
            </a:r>
            <a:r>
              <a:rPr lang="es-CO" dirty="0" smtClean="0"/>
              <a:t> Woods </a:t>
            </a:r>
            <a:r>
              <a:rPr lang="es-CO" dirty="0" err="1" smtClean="0"/>
              <a:t>Chapter</a:t>
            </a:r>
            <a:r>
              <a:rPr lang="es-CO" dirty="0" smtClean="0"/>
              <a:t> </a:t>
            </a:r>
            <a:r>
              <a:rPr lang="es-CO" dirty="0" err="1" smtClean="0"/>
              <a:t>Nine</a:t>
            </a:r>
            <a:endParaRPr lang="es-CO" dirty="0"/>
          </a:p>
        </p:txBody>
      </p:sp>
      <p:sp>
        <p:nvSpPr>
          <p:cNvPr id="3" name="Marcador de contenido 2"/>
          <p:cNvSpPr>
            <a:spLocks noGrp="1"/>
          </p:cNvSpPr>
          <p:nvPr>
            <p:ph idx="1"/>
          </p:nvPr>
        </p:nvSpPr>
        <p:spPr>
          <a:xfrm>
            <a:off x="627017" y="2011679"/>
            <a:ext cx="10972800" cy="4245429"/>
          </a:xfrm>
        </p:spPr>
        <p:txBody>
          <a:bodyPr>
            <a:normAutofit fontScale="92500"/>
          </a:bodyPr>
          <a:lstStyle/>
          <a:p>
            <a:r>
              <a:rPr lang="en-US" sz="3200" b="1" dirty="0" smtClean="0">
                <a:solidFill>
                  <a:schemeClr val="accent4">
                    <a:lumMod val="75000"/>
                  </a:schemeClr>
                </a:solidFill>
                <a:effectLst>
                  <a:outerShdw blurRad="38100" dist="38100" dir="2700000" algn="tl">
                    <a:srgbClr val="000000">
                      <a:alpha val="43137"/>
                    </a:srgbClr>
                  </a:outerShdw>
                </a:effectLst>
              </a:rPr>
              <a:t>Summary:</a:t>
            </a:r>
          </a:p>
          <a:p>
            <a:pPr marL="0" indent="0">
              <a:buNone/>
            </a:pPr>
            <a:r>
              <a:rPr lang="en-US" sz="3200" dirty="0" smtClean="0"/>
              <a:t>Mark spends the night alone in the barn. He is proving to himself that he won’t be afraid of the dark. While there, Mark reads a couple of stories and thinks through many events of his life. He realizes that his mother makes him feel like home. His father makes him feel safe and secure. He has also come to the realization that he has been a stuck up brat at school. He makes a pact to himself that he will put more effort into being more kind to the people at school. 	</a:t>
            </a:r>
          </a:p>
          <a:p>
            <a:endParaRPr lang="en-US" dirty="0" smtClean="0"/>
          </a:p>
        </p:txBody>
      </p:sp>
    </p:spTree>
    <p:extLst>
      <p:ext uri="{BB962C8B-B14F-4D97-AF65-F5344CB8AC3E}">
        <p14:creationId xmlns:p14="http://schemas.microsoft.com/office/powerpoint/2010/main" val="2435229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5476" y="747002"/>
            <a:ext cx="9601196" cy="1303867"/>
          </a:xfrm>
        </p:spPr>
        <p:txBody>
          <a:bodyPr/>
          <a:lstStyle/>
          <a:p>
            <a:r>
              <a:rPr lang="es-CO" dirty="0" smtClean="0"/>
              <a:t>A </a:t>
            </a:r>
            <a:r>
              <a:rPr lang="es-CO" dirty="0" err="1" smtClean="0"/>
              <a:t>Week</a:t>
            </a:r>
            <a:r>
              <a:rPr lang="es-CO" dirty="0" smtClean="0"/>
              <a:t> in </a:t>
            </a:r>
            <a:r>
              <a:rPr lang="es-CO" dirty="0" err="1" smtClean="0"/>
              <a:t>the</a:t>
            </a:r>
            <a:r>
              <a:rPr lang="es-CO" dirty="0" smtClean="0"/>
              <a:t> Woods</a:t>
            </a:r>
            <a:endParaRPr lang="es-CO" dirty="0"/>
          </a:p>
        </p:txBody>
      </p:sp>
      <p:sp>
        <p:nvSpPr>
          <p:cNvPr id="3" name="Marcador de contenido 2"/>
          <p:cNvSpPr>
            <a:spLocks noGrp="1"/>
          </p:cNvSpPr>
          <p:nvPr>
            <p:ph idx="1"/>
          </p:nvPr>
        </p:nvSpPr>
        <p:spPr>
          <a:xfrm>
            <a:off x="731520" y="2050869"/>
            <a:ext cx="10829109" cy="3892731"/>
          </a:xfrm>
        </p:spPr>
        <p:txBody>
          <a:bodyPr>
            <a:normAutofit/>
          </a:bodyPr>
          <a:lstStyle/>
          <a:p>
            <a:r>
              <a:rPr lang="es-CO" b="1" dirty="0" err="1">
                <a:solidFill>
                  <a:schemeClr val="accent4">
                    <a:lumMod val="75000"/>
                  </a:schemeClr>
                </a:solidFill>
                <a:effectLst>
                  <a:outerShdw blurRad="38100" dist="38100" dir="2700000" algn="tl">
                    <a:srgbClr val="000000">
                      <a:alpha val="43137"/>
                    </a:srgbClr>
                  </a:outerShdw>
                </a:effectLst>
              </a:rPr>
              <a:t>Main</a:t>
            </a:r>
            <a:r>
              <a:rPr lang="es-CO" b="1" dirty="0">
                <a:solidFill>
                  <a:schemeClr val="accent4">
                    <a:lumMod val="75000"/>
                  </a:schemeClr>
                </a:solidFill>
                <a:effectLst>
                  <a:outerShdw blurRad="38100" dist="38100" dir="2700000" algn="tl">
                    <a:srgbClr val="000000">
                      <a:alpha val="43137"/>
                    </a:srgbClr>
                  </a:outerShdw>
                </a:effectLst>
              </a:rPr>
              <a:t> </a:t>
            </a:r>
            <a:r>
              <a:rPr lang="es-CO" b="1" dirty="0" err="1">
                <a:solidFill>
                  <a:schemeClr val="accent4">
                    <a:lumMod val="75000"/>
                  </a:schemeClr>
                </a:solidFill>
                <a:effectLst>
                  <a:outerShdw blurRad="38100" dist="38100" dir="2700000" algn="tl">
                    <a:srgbClr val="000000">
                      <a:alpha val="43137"/>
                    </a:srgbClr>
                  </a:outerShdw>
                </a:effectLst>
              </a:rPr>
              <a:t>characters</a:t>
            </a:r>
            <a:r>
              <a:rPr lang="es-CO" b="1" dirty="0">
                <a:solidFill>
                  <a:schemeClr val="accent4">
                    <a:lumMod val="75000"/>
                  </a:schemeClr>
                </a:solidFill>
                <a:effectLst>
                  <a:outerShdw blurRad="38100" dist="38100" dir="2700000" algn="tl">
                    <a:srgbClr val="000000">
                      <a:alpha val="43137"/>
                    </a:srgbClr>
                  </a:outerShdw>
                </a:effectLst>
              </a:rPr>
              <a:t>: </a:t>
            </a:r>
            <a:endParaRPr lang="es-CO" b="1" dirty="0" smtClean="0">
              <a:solidFill>
                <a:schemeClr val="accent4">
                  <a:lumMod val="75000"/>
                </a:schemeClr>
              </a:solidFill>
              <a:effectLst>
                <a:outerShdw blurRad="38100" dist="38100" dir="2700000" algn="tl">
                  <a:srgbClr val="000000">
                    <a:alpha val="43137"/>
                  </a:srgbClr>
                </a:outerShdw>
              </a:effectLst>
            </a:endParaRPr>
          </a:p>
          <a:p>
            <a:pPr marL="0" indent="0">
              <a:buNone/>
            </a:pPr>
            <a:r>
              <a:rPr lang="es-CO" dirty="0" smtClean="0"/>
              <a:t>Mark</a:t>
            </a:r>
            <a:endParaRPr lang="es-CO" dirty="0"/>
          </a:p>
          <a:p>
            <a:r>
              <a:rPr lang="es-CO" b="1" dirty="0" err="1">
                <a:solidFill>
                  <a:schemeClr val="accent4">
                    <a:lumMod val="75000"/>
                  </a:schemeClr>
                </a:solidFill>
                <a:effectLst>
                  <a:outerShdw blurRad="38100" dist="38100" dir="2700000" algn="tl">
                    <a:srgbClr val="000000">
                      <a:alpha val="43137"/>
                    </a:srgbClr>
                  </a:outerShdw>
                </a:effectLst>
              </a:rPr>
              <a:t>Secondary</a:t>
            </a:r>
            <a:r>
              <a:rPr lang="es-CO" b="1" dirty="0">
                <a:solidFill>
                  <a:schemeClr val="accent4">
                    <a:lumMod val="75000"/>
                  </a:schemeClr>
                </a:solidFill>
                <a:effectLst>
                  <a:outerShdw blurRad="38100" dist="38100" dir="2700000" algn="tl">
                    <a:srgbClr val="000000">
                      <a:alpha val="43137"/>
                    </a:srgbClr>
                  </a:outerShdw>
                </a:effectLst>
              </a:rPr>
              <a:t> </a:t>
            </a:r>
            <a:r>
              <a:rPr lang="es-CO" b="1" dirty="0" err="1">
                <a:solidFill>
                  <a:schemeClr val="accent4">
                    <a:lumMod val="75000"/>
                  </a:schemeClr>
                </a:solidFill>
                <a:effectLst>
                  <a:outerShdw blurRad="38100" dist="38100" dir="2700000" algn="tl">
                    <a:srgbClr val="000000">
                      <a:alpha val="43137"/>
                    </a:srgbClr>
                  </a:outerShdw>
                </a:effectLst>
              </a:rPr>
              <a:t>characters</a:t>
            </a:r>
            <a:r>
              <a:rPr lang="es-CO" b="1" dirty="0">
                <a:solidFill>
                  <a:schemeClr val="accent4">
                    <a:lumMod val="75000"/>
                  </a:schemeClr>
                </a:solidFill>
                <a:effectLst>
                  <a:outerShdw blurRad="38100" dist="38100" dir="2700000" algn="tl">
                    <a:srgbClr val="000000">
                      <a:alpha val="43137"/>
                    </a:srgbClr>
                  </a:outerShdw>
                </a:effectLst>
              </a:rPr>
              <a:t>: </a:t>
            </a:r>
            <a:endParaRPr lang="es-CO" b="1" dirty="0" smtClean="0">
              <a:solidFill>
                <a:schemeClr val="accent4">
                  <a:lumMod val="75000"/>
                </a:schemeClr>
              </a:solidFill>
              <a:effectLst>
                <a:outerShdw blurRad="38100" dist="38100" dir="2700000" algn="tl">
                  <a:srgbClr val="000000">
                    <a:alpha val="43137"/>
                  </a:srgbClr>
                </a:outerShdw>
              </a:effectLst>
            </a:endParaRPr>
          </a:p>
          <a:p>
            <a:pPr marL="0" indent="0">
              <a:buNone/>
            </a:pPr>
            <a:r>
              <a:rPr lang="es-CO" dirty="0" err="1" smtClean="0"/>
              <a:t>Anya</a:t>
            </a:r>
            <a:r>
              <a:rPr lang="es-CO" dirty="0"/>
              <a:t>, Leon</a:t>
            </a:r>
          </a:p>
          <a:p>
            <a:r>
              <a:rPr lang="es-CO" b="1" dirty="0" err="1">
                <a:solidFill>
                  <a:schemeClr val="accent4">
                    <a:lumMod val="75000"/>
                  </a:schemeClr>
                </a:solidFill>
                <a:effectLst>
                  <a:outerShdw blurRad="38100" dist="38100" dir="2700000" algn="tl">
                    <a:srgbClr val="000000">
                      <a:alpha val="43137"/>
                    </a:srgbClr>
                  </a:outerShdw>
                </a:effectLst>
              </a:rPr>
              <a:t>Problem</a:t>
            </a:r>
            <a:r>
              <a:rPr lang="es-CO" b="1" dirty="0">
                <a:solidFill>
                  <a:schemeClr val="accent4">
                    <a:lumMod val="75000"/>
                  </a:schemeClr>
                </a:solidFill>
                <a:effectLst>
                  <a:outerShdw blurRad="38100" dist="38100" dir="2700000" algn="tl">
                    <a:srgbClr val="000000">
                      <a:alpha val="43137"/>
                    </a:srgbClr>
                  </a:outerShdw>
                </a:effectLst>
              </a:rPr>
              <a:t>: </a:t>
            </a:r>
            <a:endParaRPr lang="es-CO" b="1" dirty="0" smtClean="0">
              <a:solidFill>
                <a:schemeClr val="accent4">
                  <a:lumMod val="75000"/>
                </a:schemeClr>
              </a:solidFill>
              <a:effectLst>
                <a:outerShdw blurRad="38100" dist="38100" dir="2700000" algn="tl">
                  <a:srgbClr val="000000">
                    <a:alpha val="43137"/>
                  </a:srgbClr>
                </a:outerShdw>
              </a:effectLst>
            </a:endParaRPr>
          </a:p>
          <a:p>
            <a:pPr marL="0" indent="0">
              <a:buNone/>
            </a:pPr>
            <a:r>
              <a:rPr lang="es-CO" dirty="0" smtClean="0"/>
              <a:t>Mark </a:t>
            </a:r>
            <a:r>
              <a:rPr lang="es-CO" dirty="0" err="1"/>
              <a:t>wanted</a:t>
            </a:r>
            <a:r>
              <a:rPr lang="es-CO" dirty="0"/>
              <a:t> to </a:t>
            </a:r>
            <a:r>
              <a:rPr lang="es-CO" dirty="0" err="1"/>
              <a:t>face</a:t>
            </a:r>
            <a:r>
              <a:rPr lang="es-CO" dirty="0"/>
              <a:t> </a:t>
            </a:r>
            <a:r>
              <a:rPr lang="es-CO" dirty="0" err="1"/>
              <a:t>his</a:t>
            </a:r>
            <a:r>
              <a:rPr lang="es-CO" dirty="0"/>
              <a:t> </a:t>
            </a:r>
            <a:r>
              <a:rPr lang="es-CO" dirty="0" err="1"/>
              <a:t>fears</a:t>
            </a:r>
            <a:r>
              <a:rPr lang="es-CO" dirty="0"/>
              <a:t> of </a:t>
            </a:r>
            <a:r>
              <a:rPr lang="es-CO" dirty="0" err="1"/>
              <a:t>being</a:t>
            </a:r>
            <a:r>
              <a:rPr lang="es-CO" dirty="0"/>
              <a:t> </a:t>
            </a:r>
            <a:r>
              <a:rPr lang="es-CO" dirty="0" err="1"/>
              <a:t>alone</a:t>
            </a:r>
            <a:r>
              <a:rPr lang="es-CO" dirty="0"/>
              <a:t> and of </a:t>
            </a:r>
            <a:r>
              <a:rPr lang="es-CO" dirty="0" err="1"/>
              <a:t>the</a:t>
            </a:r>
            <a:r>
              <a:rPr lang="es-CO" dirty="0"/>
              <a:t> </a:t>
            </a:r>
            <a:r>
              <a:rPr lang="es-CO" dirty="0" err="1"/>
              <a:t>dark</a:t>
            </a:r>
            <a:r>
              <a:rPr lang="es-CO" dirty="0"/>
              <a:t> </a:t>
            </a:r>
            <a:r>
              <a:rPr lang="es-CO" dirty="0" err="1"/>
              <a:t>by</a:t>
            </a:r>
            <a:r>
              <a:rPr lang="es-CO" dirty="0"/>
              <a:t> </a:t>
            </a:r>
            <a:r>
              <a:rPr lang="es-CO" dirty="0" err="1"/>
              <a:t>spending</a:t>
            </a:r>
            <a:r>
              <a:rPr lang="es-CO" dirty="0"/>
              <a:t> </a:t>
            </a:r>
            <a:r>
              <a:rPr lang="es-CO" dirty="0" err="1"/>
              <a:t>the</a:t>
            </a:r>
            <a:r>
              <a:rPr lang="es-CO" dirty="0"/>
              <a:t> </a:t>
            </a:r>
            <a:r>
              <a:rPr lang="es-CO" dirty="0" err="1"/>
              <a:t>night</a:t>
            </a:r>
            <a:r>
              <a:rPr lang="es-CO" dirty="0"/>
              <a:t> in </a:t>
            </a:r>
            <a:r>
              <a:rPr lang="es-CO" dirty="0" err="1"/>
              <a:t>the</a:t>
            </a:r>
            <a:r>
              <a:rPr lang="es-CO" dirty="0"/>
              <a:t> barn, </a:t>
            </a:r>
            <a:r>
              <a:rPr lang="es-CO" dirty="0" err="1"/>
              <a:t>all</a:t>
            </a:r>
            <a:r>
              <a:rPr lang="es-CO" dirty="0"/>
              <a:t> </a:t>
            </a:r>
            <a:r>
              <a:rPr lang="es-CO" dirty="0" err="1"/>
              <a:t>by</a:t>
            </a:r>
            <a:r>
              <a:rPr lang="es-CO" dirty="0"/>
              <a:t> </a:t>
            </a:r>
            <a:r>
              <a:rPr lang="es-CO" dirty="0" err="1"/>
              <a:t>himself</a:t>
            </a:r>
            <a:r>
              <a:rPr lang="es-CO" dirty="0"/>
              <a:t>. </a:t>
            </a:r>
            <a:r>
              <a:rPr lang="es-CO" dirty="0" err="1"/>
              <a:t>There</a:t>
            </a:r>
            <a:r>
              <a:rPr lang="es-CO" dirty="0"/>
              <a:t> </a:t>
            </a:r>
            <a:r>
              <a:rPr lang="es-CO" dirty="0" err="1"/>
              <a:t>was</a:t>
            </a:r>
            <a:r>
              <a:rPr lang="es-CO" dirty="0"/>
              <a:t> a </a:t>
            </a:r>
            <a:r>
              <a:rPr lang="es-CO" dirty="0" err="1"/>
              <a:t>storm</a:t>
            </a:r>
            <a:r>
              <a:rPr lang="es-CO" dirty="0"/>
              <a:t> </a:t>
            </a:r>
            <a:r>
              <a:rPr lang="es-CO" dirty="0" err="1"/>
              <a:t>that</a:t>
            </a:r>
            <a:r>
              <a:rPr lang="es-CO" dirty="0"/>
              <a:t> </a:t>
            </a:r>
            <a:r>
              <a:rPr lang="es-CO" dirty="0" err="1"/>
              <a:t>made</a:t>
            </a:r>
            <a:r>
              <a:rPr lang="es-CO" dirty="0"/>
              <a:t> Mark </a:t>
            </a:r>
            <a:r>
              <a:rPr lang="es-CO" dirty="0" err="1"/>
              <a:t>feel</a:t>
            </a:r>
            <a:r>
              <a:rPr lang="es-CO" dirty="0"/>
              <a:t> </a:t>
            </a:r>
            <a:r>
              <a:rPr lang="es-CO" dirty="0" err="1"/>
              <a:t>scared</a:t>
            </a:r>
            <a:r>
              <a:rPr lang="es-CO" dirty="0"/>
              <a:t>. He </a:t>
            </a:r>
            <a:r>
              <a:rPr lang="es-CO" dirty="0" err="1"/>
              <a:t>also</a:t>
            </a:r>
            <a:r>
              <a:rPr lang="es-CO" dirty="0"/>
              <a:t> </a:t>
            </a:r>
            <a:r>
              <a:rPr lang="es-CO" dirty="0" err="1"/>
              <a:t>thought</a:t>
            </a:r>
            <a:r>
              <a:rPr lang="es-CO" dirty="0"/>
              <a:t> </a:t>
            </a:r>
            <a:r>
              <a:rPr lang="es-CO" dirty="0" err="1"/>
              <a:t>about</a:t>
            </a:r>
            <a:r>
              <a:rPr lang="es-CO" dirty="0"/>
              <a:t> </a:t>
            </a:r>
            <a:r>
              <a:rPr lang="es-CO" dirty="0" err="1"/>
              <a:t>his</a:t>
            </a:r>
            <a:r>
              <a:rPr lang="es-CO" dirty="0"/>
              <a:t> </a:t>
            </a:r>
            <a:r>
              <a:rPr lang="es-CO" dirty="0" err="1"/>
              <a:t>parents</a:t>
            </a:r>
            <a:r>
              <a:rPr lang="es-CO" dirty="0"/>
              <a:t> and </a:t>
            </a:r>
            <a:r>
              <a:rPr lang="es-CO" dirty="0" err="1"/>
              <a:t>his</a:t>
            </a:r>
            <a:r>
              <a:rPr lang="es-CO" dirty="0"/>
              <a:t> </a:t>
            </a:r>
            <a:r>
              <a:rPr lang="es-CO" dirty="0" err="1"/>
              <a:t>attitude</a:t>
            </a:r>
            <a:r>
              <a:rPr lang="es-CO" dirty="0"/>
              <a:t> in </a:t>
            </a:r>
            <a:r>
              <a:rPr lang="es-CO" dirty="0" err="1"/>
              <a:t>school</a:t>
            </a:r>
            <a:r>
              <a:rPr lang="es-CO" dirty="0"/>
              <a:t>, </a:t>
            </a:r>
            <a:r>
              <a:rPr lang="es-CO" dirty="0" err="1"/>
              <a:t>which</a:t>
            </a:r>
            <a:r>
              <a:rPr lang="es-CO" dirty="0"/>
              <a:t> </a:t>
            </a:r>
            <a:r>
              <a:rPr lang="es-CO" dirty="0" err="1"/>
              <a:t>was</a:t>
            </a:r>
            <a:r>
              <a:rPr lang="es-CO" dirty="0"/>
              <a:t> a </a:t>
            </a:r>
            <a:r>
              <a:rPr lang="es-CO" dirty="0" err="1"/>
              <a:t>problem</a:t>
            </a:r>
            <a:r>
              <a:rPr lang="es-CO" dirty="0"/>
              <a:t> </a:t>
            </a:r>
            <a:r>
              <a:rPr lang="es-CO" dirty="0" err="1"/>
              <a:t>too</a:t>
            </a:r>
            <a:r>
              <a:rPr lang="es-CO" dirty="0"/>
              <a:t>. </a:t>
            </a:r>
          </a:p>
          <a:p>
            <a:endParaRPr lang="es-CO" dirty="0"/>
          </a:p>
        </p:txBody>
      </p:sp>
    </p:spTree>
    <p:extLst>
      <p:ext uri="{BB962C8B-B14F-4D97-AF65-F5344CB8AC3E}">
        <p14:creationId xmlns:p14="http://schemas.microsoft.com/office/powerpoint/2010/main" val="2662420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 </a:t>
            </a:r>
            <a:r>
              <a:rPr lang="es-CO" dirty="0" err="1" smtClean="0"/>
              <a:t>Week</a:t>
            </a:r>
            <a:r>
              <a:rPr lang="es-CO" dirty="0" smtClean="0"/>
              <a:t> in </a:t>
            </a:r>
            <a:r>
              <a:rPr lang="es-CO" dirty="0" err="1" smtClean="0"/>
              <a:t>the</a:t>
            </a:r>
            <a:r>
              <a:rPr lang="es-CO" dirty="0" smtClean="0"/>
              <a:t> Woods</a:t>
            </a:r>
            <a:endParaRPr lang="es-CO" dirty="0"/>
          </a:p>
        </p:txBody>
      </p:sp>
      <p:sp>
        <p:nvSpPr>
          <p:cNvPr id="3" name="Marcador de contenido 2"/>
          <p:cNvSpPr>
            <a:spLocks noGrp="1"/>
          </p:cNvSpPr>
          <p:nvPr>
            <p:ph idx="1"/>
          </p:nvPr>
        </p:nvSpPr>
        <p:spPr>
          <a:xfrm>
            <a:off x="1295401" y="2442754"/>
            <a:ext cx="10030095" cy="3709852"/>
          </a:xfrm>
        </p:spPr>
        <p:txBody>
          <a:bodyPr>
            <a:normAutofit lnSpcReduction="10000"/>
          </a:bodyPr>
          <a:lstStyle/>
          <a:p>
            <a:r>
              <a:rPr lang="es-CO" sz="2800" dirty="0" err="1" smtClean="0"/>
              <a:t>Go</a:t>
            </a:r>
            <a:r>
              <a:rPr lang="es-CO" sz="2800" dirty="0" smtClean="0"/>
              <a:t> to</a:t>
            </a:r>
            <a:r>
              <a:rPr lang="es-CO" sz="2800" dirty="0"/>
              <a:t>: </a:t>
            </a:r>
            <a:r>
              <a:rPr lang="es-CO" sz="2800" dirty="0">
                <a:hlinkClick r:id="rId2"/>
              </a:rPr>
              <a:t>https://www.quizalize.com</a:t>
            </a:r>
            <a:r>
              <a:rPr lang="es-CO" sz="2800" dirty="0" smtClean="0">
                <a:hlinkClick r:id="rId2"/>
              </a:rPr>
              <a:t>/</a:t>
            </a:r>
            <a:r>
              <a:rPr lang="es-CO" sz="2800" dirty="0" smtClean="0"/>
              <a:t> </a:t>
            </a:r>
          </a:p>
          <a:p>
            <a:r>
              <a:rPr lang="es-CO" sz="2800" dirty="0" err="1" smtClean="0"/>
              <a:t>Take</a:t>
            </a:r>
            <a:r>
              <a:rPr lang="es-CO" sz="2800" dirty="0" smtClean="0"/>
              <a:t> </a:t>
            </a:r>
            <a:r>
              <a:rPr lang="es-CO" sz="2800" dirty="0" err="1" smtClean="0"/>
              <a:t>the</a:t>
            </a:r>
            <a:r>
              <a:rPr lang="es-CO" sz="2800" dirty="0" smtClean="0"/>
              <a:t> </a:t>
            </a:r>
            <a:r>
              <a:rPr lang="es-CO" sz="2800" dirty="0" err="1" smtClean="0"/>
              <a:t>quiz</a:t>
            </a:r>
            <a:r>
              <a:rPr lang="es-CO" sz="2800" dirty="0" smtClean="0"/>
              <a:t> </a:t>
            </a:r>
            <a:r>
              <a:rPr lang="es-CO" sz="2800" dirty="0" err="1" smtClean="0"/>
              <a:t>called</a:t>
            </a:r>
            <a:r>
              <a:rPr lang="es-CO" sz="2800" dirty="0" smtClean="0"/>
              <a:t>: A </a:t>
            </a:r>
            <a:r>
              <a:rPr lang="es-CO" sz="2800" dirty="0" err="1" smtClean="0"/>
              <a:t>Week</a:t>
            </a:r>
            <a:r>
              <a:rPr lang="es-CO" sz="2800" dirty="0" smtClean="0"/>
              <a:t> in </a:t>
            </a:r>
            <a:r>
              <a:rPr lang="es-CO" sz="2800" dirty="0" err="1" smtClean="0"/>
              <a:t>the</a:t>
            </a:r>
            <a:r>
              <a:rPr lang="es-CO" sz="2800" dirty="0" smtClean="0"/>
              <a:t> Woods </a:t>
            </a:r>
            <a:r>
              <a:rPr lang="es-CO" sz="2800" dirty="0" err="1" smtClean="0"/>
              <a:t>Chapters</a:t>
            </a:r>
            <a:r>
              <a:rPr lang="es-CO" sz="2800" dirty="0" smtClean="0"/>
              <a:t> 1-9.</a:t>
            </a:r>
          </a:p>
          <a:p>
            <a:r>
              <a:rPr lang="es-CO" sz="2800" dirty="0" err="1" smtClean="0"/>
              <a:t>Class</a:t>
            </a:r>
            <a:r>
              <a:rPr lang="es-CO" sz="2800" dirty="0" smtClean="0"/>
              <a:t> </a:t>
            </a:r>
            <a:r>
              <a:rPr lang="es-CO" sz="2800" dirty="0" err="1" smtClean="0"/>
              <a:t>Code</a:t>
            </a:r>
            <a:r>
              <a:rPr lang="es-CO" sz="2800" dirty="0" smtClean="0"/>
              <a:t>:</a:t>
            </a:r>
          </a:p>
          <a:p>
            <a:pPr lvl="1"/>
            <a:r>
              <a:rPr lang="es-CO" sz="2400" b="1" dirty="0" smtClean="0">
                <a:solidFill>
                  <a:schemeClr val="accent4">
                    <a:lumMod val="50000"/>
                  </a:schemeClr>
                </a:solidFill>
              </a:rPr>
              <a:t>3A: wku8689</a:t>
            </a:r>
          </a:p>
          <a:p>
            <a:pPr lvl="1"/>
            <a:r>
              <a:rPr lang="es-CO" sz="2400" b="1" dirty="0" smtClean="0">
                <a:solidFill>
                  <a:srgbClr val="FF3300"/>
                </a:solidFill>
              </a:rPr>
              <a:t>3B: zub2429</a:t>
            </a:r>
          </a:p>
          <a:p>
            <a:pPr lvl="1"/>
            <a:r>
              <a:rPr lang="es-CO" sz="2400" b="1" dirty="0" smtClean="0">
                <a:solidFill>
                  <a:srgbClr val="FF9900"/>
                </a:solidFill>
              </a:rPr>
              <a:t>3C: kqb4781</a:t>
            </a:r>
          </a:p>
          <a:p>
            <a:r>
              <a:rPr lang="es-CO" sz="2800" dirty="0" err="1" smtClean="0"/>
              <a:t>Read</a:t>
            </a:r>
            <a:r>
              <a:rPr lang="es-CO" sz="2800" dirty="0" smtClean="0"/>
              <a:t> </a:t>
            </a:r>
            <a:r>
              <a:rPr lang="es-CO" sz="2800" dirty="0" err="1" smtClean="0"/>
              <a:t>each</a:t>
            </a:r>
            <a:r>
              <a:rPr lang="es-CO" sz="2800" dirty="0" smtClean="0"/>
              <a:t> </a:t>
            </a:r>
            <a:r>
              <a:rPr lang="es-CO" sz="2800" dirty="0" err="1" smtClean="0"/>
              <a:t>questin</a:t>
            </a:r>
            <a:r>
              <a:rPr lang="es-CO" sz="2800" dirty="0" smtClean="0"/>
              <a:t> </a:t>
            </a:r>
            <a:r>
              <a:rPr lang="es-CO" sz="2800" dirty="0" err="1" smtClean="0"/>
              <a:t>really</a:t>
            </a:r>
            <a:r>
              <a:rPr lang="es-CO" sz="2800" dirty="0" smtClean="0"/>
              <a:t> </a:t>
            </a:r>
            <a:r>
              <a:rPr lang="es-CO" sz="2800" dirty="0" err="1" smtClean="0"/>
              <a:t>carefully</a:t>
            </a:r>
            <a:r>
              <a:rPr lang="es-CO" sz="2800" dirty="0" smtClean="0"/>
              <a:t>. </a:t>
            </a:r>
            <a:r>
              <a:rPr lang="es-CO" sz="2800" dirty="0" err="1" smtClean="0"/>
              <a:t>We</a:t>
            </a:r>
            <a:r>
              <a:rPr lang="es-CO" sz="2800" dirty="0" smtClean="0"/>
              <a:t> </a:t>
            </a:r>
            <a:r>
              <a:rPr lang="es-CO" sz="2800" dirty="0" err="1" smtClean="0"/>
              <a:t>will</a:t>
            </a:r>
            <a:r>
              <a:rPr lang="es-CO" sz="2800" dirty="0" smtClean="0"/>
              <a:t> be </a:t>
            </a:r>
            <a:r>
              <a:rPr lang="es-CO" sz="2800" b="1" u="sng" dirty="0" err="1" smtClean="0"/>
              <a:t>grading</a:t>
            </a:r>
            <a:r>
              <a:rPr lang="es-CO" sz="2800" dirty="0" smtClean="0"/>
              <a:t> IM1 and CT1.</a:t>
            </a:r>
            <a:endParaRPr lang="es-CO" sz="2800" dirty="0"/>
          </a:p>
        </p:txBody>
      </p:sp>
    </p:spTree>
    <p:extLst>
      <p:ext uri="{BB962C8B-B14F-4D97-AF65-F5344CB8AC3E}">
        <p14:creationId xmlns:p14="http://schemas.microsoft.com/office/powerpoint/2010/main" val="1300369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CO" dirty="0" err="1" smtClean="0"/>
              <a:t>Class</a:t>
            </a:r>
            <a:r>
              <a:rPr lang="es-CO" dirty="0" smtClean="0"/>
              <a:t> 4</a:t>
            </a:r>
            <a:endParaRPr lang="es-CO" dirty="0"/>
          </a:p>
        </p:txBody>
      </p:sp>
      <p:sp>
        <p:nvSpPr>
          <p:cNvPr id="5" name="Subtítulo 4"/>
          <p:cNvSpPr>
            <a:spLocks noGrp="1"/>
          </p:cNvSpPr>
          <p:nvPr>
            <p:ph type="subTitle" idx="1"/>
          </p:nvPr>
        </p:nvSpPr>
        <p:spPr/>
        <p:txBody>
          <a:bodyPr/>
          <a:lstStyle/>
          <a:p>
            <a:r>
              <a:rPr lang="es-CO" dirty="0" smtClean="0"/>
              <a:t>Friday </a:t>
            </a:r>
            <a:r>
              <a:rPr lang="es-CO" dirty="0" err="1" smtClean="0"/>
              <a:t>April</a:t>
            </a:r>
            <a:r>
              <a:rPr lang="es-CO" dirty="0" smtClean="0"/>
              <a:t> 17</a:t>
            </a:r>
            <a:endParaRPr lang="es-CO" dirty="0"/>
          </a:p>
        </p:txBody>
      </p:sp>
    </p:spTree>
    <p:extLst>
      <p:ext uri="{BB962C8B-B14F-4D97-AF65-F5344CB8AC3E}">
        <p14:creationId xmlns:p14="http://schemas.microsoft.com/office/powerpoint/2010/main" val="2087311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smtClean="0"/>
              <a:t>What</a:t>
            </a:r>
            <a:r>
              <a:rPr lang="es-CO" dirty="0" smtClean="0"/>
              <a:t> do </a:t>
            </a:r>
            <a:r>
              <a:rPr lang="es-CO" dirty="0" err="1" smtClean="0"/>
              <a:t>you</a:t>
            </a:r>
            <a:r>
              <a:rPr lang="es-CO" dirty="0" smtClean="0"/>
              <a:t> </a:t>
            </a:r>
            <a:r>
              <a:rPr lang="es-CO" dirty="0" err="1" smtClean="0"/>
              <a:t>need</a:t>
            </a:r>
            <a:r>
              <a:rPr lang="es-CO" dirty="0" smtClean="0"/>
              <a:t>?</a:t>
            </a:r>
            <a:endParaRPr lang="es-CO" dirty="0"/>
          </a:p>
        </p:txBody>
      </p:sp>
      <p:sp>
        <p:nvSpPr>
          <p:cNvPr id="3" name="Marcador de contenido 2"/>
          <p:cNvSpPr>
            <a:spLocks noGrp="1"/>
          </p:cNvSpPr>
          <p:nvPr>
            <p:ph idx="1"/>
          </p:nvPr>
        </p:nvSpPr>
        <p:spPr>
          <a:xfrm>
            <a:off x="1295401" y="2556932"/>
            <a:ext cx="9601196" cy="2511457"/>
          </a:xfrm>
        </p:spPr>
        <p:txBody>
          <a:bodyPr/>
          <a:lstStyle/>
          <a:p>
            <a:pPr>
              <a:spcAft>
                <a:spcPts val="1800"/>
              </a:spcAft>
            </a:pPr>
            <a:r>
              <a:rPr lang="en-US" sz="3200" dirty="0" smtClean="0"/>
              <a:t>Good internet connection.</a:t>
            </a:r>
          </a:p>
          <a:p>
            <a:pPr>
              <a:spcAft>
                <a:spcPts val="1800"/>
              </a:spcAft>
            </a:pPr>
            <a:r>
              <a:rPr lang="en-US" sz="3200" dirty="0" smtClean="0"/>
              <a:t>File: Mongo’s Migration Evaluation.</a:t>
            </a:r>
          </a:p>
          <a:p>
            <a:pPr>
              <a:spcAft>
                <a:spcPts val="1800"/>
              </a:spcAft>
            </a:pPr>
            <a:r>
              <a:rPr lang="en-US" sz="3200" dirty="0" smtClean="0"/>
              <a:t>Pen or pencil.</a:t>
            </a:r>
          </a:p>
          <a:p>
            <a:endParaRPr lang="en-US" dirty="0"/>
          </a:p>
        </p:txBody>
      </p:sp>
      <p:pic>
        <p:nvPicPr>
          <p:cNvPr id="4" name="Imagen 3"/>
          <p:cNvPicPr>
            <a:picLocks noChangeAspect="1"/>
          </p:cNvPicPr>
          <p:nvPr/>
        </p:nvPicPr>
        <p:blipFill>
          <a:blip r:embed="rId2"/>
          <a:stretch>
            <a:fillRect/>
          </a:stretch>
        </p:blipFill>
        <p:spPr>
          <a:xfrm rot="770579">
            <a:off x="8708172" y="2466101"/>
            <a:ext cx="2899309" cy="3148274"/>
          </a:xfrm>
          <a:prstGeom prst="rect">
            <a:avLst/>
          </a:prstGeom>
          <a:ln w="28575">
            <a:solidFill>
              <a:schemeClr val="tx1"/>
            </a:solidFill>
          </a:ln>
        </p:spPr>
      </p:pic>
      <p:sp>
        <p:nvSpPr>
          <p:cNvPr id="5" name="Flecha a la derecha con muesca 4"/>
          <p:cNvSpPr/>
          <p:nvPr/>
        </p:nvSpPr>
        <p:spPr>
          <a:xfrm>
            <a:off x="7351017" y="3408078"/>
            <a:ext cx="1282349" cy="77090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n w="57150">
                <a:solidFill>
                  <a:schemeClr val="tx1"/>
                </a:solidFill>
              </a:ln>
              <a:solidFill>
                <a:srgbClr val="FF6600"/>
              </a:solidFill>
            </a:endParaRPr>
          </a:p>
        </p:txBody>
      </p:sp>
    </p:spTree>
    <p:extLst>
      <p:ext uri="{BB962C8B-B14F-4D97-AF65-F5344CB8AC3E}">
        <p14:creationId xmlns:p14="http://schemas.microsoft.com/office/powerpoint/2010/main" val="2282546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CO" dirty="0" err="1" smtClean="0"/>
              <a:t>Class</a:t>
            </a:r>
            <a:r>
              <a:rPr lang="es-CO" dirty="0" smtClean="0"/>
              <a:t> 1</a:t>
            </a:r>
            <a:endParaRPr lang="es-CO" dirty="0"/>
          </a:p>
        </p:txBody>
      </p:sp>
      <p:sp>
        <p:nvSpPr>
          <p:cNvPr id="5" name="Subtítulo 4"/>
          <p:cNvSpPr>
            <a:spLocks noGrp="1"/>
          </p:cNvSpPr>
          <p:nvPr>
            <p:ph type="subTitle" idx="1"/>
          </p:nvPr>
        </p:nvSpPr>
        <p:spPr/>
        <p:txBody>
          <a:bodyPr/>
          <a:lstStyle/>
          <a:p>
            <a:r>
              <a:rPr lang="es-CO" dirty="0" err="1" smtClean="0"/>
              <a:t>Tuesday</a:t>
            </a:r>
            <a:r>
              <a:rPr lang="es-CO" dirty="0" smtClean="0"/>
              <a:t> 14</a:t>
            </a:r>
            <a:endParaRPr lang="es-CO" dirty="0"/>
          </a:p>
        </p:txBody>
      </p:sp>
    </p:spTree>
    <p:extLst>
      <p:ext uri="{BB962C8B-B14F-4D97-AF65-F5344CB8AC3E}">
        <p14:creationId xmlns:p14="http://schemas.microsoft.com/office/powerpoint/2010/main" val="2836454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smtClean="0"/>
              <a:t>Raz-Kids</a:t>
            </a:r>
            <a:endParaRPr lang="es-CO" dirty="0"/>
          </a:p>
        </p:txBody>
      </p:sp>
      <p:sp>
        <p:nvSpPr>
          <p:cNvPr id="3" name="Marcador de contenido 2"/>
          <p:cNvSpPr>
            <a:spLocks noGrp="1"/>
          </p:cNvSpPr>
          <p:nvPr>
            <p:ph idx="1"/>
          </p:nvPr>
        </p:nvSpPr>
        <p:spPr>
          <a:xfrm>
            <a:off x="1112521" y="2834639"/>
            <a:ext cx="9601196" cy="3171857"/>
          </a:xfrm>
        </p:spPr>
        <p:txBody>
          <a:bodyPr>
            <a:normAutofit/>
          </a:bodyPr>
          <a:lstStyle/>
          <a:p>
            <a:pPr>
              <a:spcAft>
                <a:spcPts val="1800"/>
              </a:spcAft>
            </a:pPr>
            <a:r>
              <a:rPr lang="en-US" sz="3200" dirty="0" smtClean="0"/>
              <a:t>Login to </a:t>
            </a:r>
            <a:r>
              <a:rPr lang="en-US" sz="3200" dirty="0" err="1" smtClean="0"/>
              <a:t>Raz</a:t>
            </a:r>
            <a:r>
              <a:rPr lang="en-US" sz="3200" dirty="0" smtClean="0"/>
              <a:t>-Kids</a:t>
            </a:r>
          </a:p>
          <a:p>
            <a:pPr>
              <a:spcAft>
                <a:spcPts val="1800"/>
              </a:spcAft>
            </a:pPr>
            <a:r>
              <a:rPr lang="en-US" sz="3200" dirty="0" smtClean="0"/>
              <a:t>Go to your assignments.</a:t>
            </a:r>
          </a:p>
          <a:p>
            <a:pPr>
              <a:spcAft>
                <a:spcPts val="1800"/>
              </a:spcAft>
            </a:pPr>
            <a:r>
              <a:rPr lang="en-US" sz="3200" dirty="0" smtClean="0"/>
              <a:t>Listen and read the book: “</a:t>
            </a:r>
            <a:r>
              <a:rPr lang="en-US" sz="3200" i="1" dirty="0" smtClean="0"/>
              <a:t>Mongo´s Migration</a:t>
            </a:r>
            <a:r>
              <a:rPr lang="en-US" sz="3200" dirty="0" smtClean="0"/>
              <a:t>”.</a:t>
            </a:r>
            <a:endParaRPr lang="en-US" sz="3200" dirty="0"/>
          </a:p>
        </p:txBody>
      </p:sp>
      <p:pic>
        <p:nvPicPr>
          <p:cNvPr id="4" name="Imagen 3"/>
          <p:cNvPicPr>
            <a:picLocks noChangeAspect="1"/>
          </p:cNvPicPr>
          <p:nvPr/>
        </p:nvPicPr>
        <p:blipFill>
          <a:blip r:embed="rId2"/>
          <a:stretch>
            <a:fillRect/>
          </a:stretch>
        </p:blipFill>
        <p:spPr>
          <a:xfrm rot="638431">
            <a:off x="9111152" y="1780416"/>
            <a:ext cx="1905533" cy="3439858"/>
          </a:xfrm>
          <a:prstGeom prst="rect">
            <a:avLst/>
          </a:prstGeom>
        </p:spPr>
      </p:pic>
      <p:sp>
        <p:nvSpPr>
          <p:cNvPr id="5" name="Flecha curvada hacia abajo 4"/>
          <p:cNvSpPr/>
          <p:nvPr/>
        </p:nvSpPr>
        <p:spPr>
          <a:xfrm rot="18914753">
            <a:off x="6923313" y="2879407"/>
            <a:ext cx="2168434" cy="1058092"/>
          </a:xfrm>
          <a:prstGeom prst="curvedDownArrow">
            <a:avLst/>
          </a:prstGeom>
          <a:solidFill>
            <a:srgbClr val="FF66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887785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smtClean="0"/>
              <a:t>Mongo’s</a:t>
            </a:r>
            <a:r>
              <a:rPr lang="es-CO" dirty="0" smtClean="0"/>
              <a:t> </a:t>
            </a:r>
            <a:r>
              <a:rPr lang="es-CO" dirty="0" err="1" smtClean="0"/>
              <a:t>Migration</a:t>
            </a:r>
            <a:r>
              <a:rPr lang="es-CO" dirty="0" smtClean="0"/>
              <a:t> - </a:t>
            </a:r>
            <a:r>
              <a:rPr lang="es-CO" b="1" u="sng" dirty="0" smtClean="0">
                <a:solidFill>
                  <a:srgbClr val="FF3300"/>
                </a:solidFill>
                <a:effectLst>
                  <a:outerShdw blurRad="38100" dist="38100" dir="2700000" algn="tl">
                    <a:srgbClr val="000000">
                      <a:alpha val="43137"/>
                    </a:srgbClr>
                  </a:outerShdw>
                </a:effectLst>
              </a:rPr>
              <a:t>Entregable</a:t>
            </a:r>
            <a:endParaRPr lang="es-CO" b="1" u="sng" dirty="0">
              <a:solidFill>
                <a:srgbClr val="FF33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295401" y="2556931"/>
            <a:ext cx="9601196" cy="3739365"/>
          </a:xfrm>
        </p:spPr>
        <p:txBody>
          <a:bodyPr>
            <a:normAutofit lnSpcReduction="10000"/>
          </a:bodyPr>
          <a:lstStyle/>
          <a:p>
            <a:pPr>
              <a:spcAft>
                <a:spcPts val="1800"/>
              </a:spcAft>
            </a:pPr>
            <a:r>
              <a:rPr lang="en-US" sz="2800" dirty="0" smtClean="0"/>
              <a:t>Open the file “</a:t>
            </a:r>
            <a:r>
              <a:rPr lang="en-US" sz="2800" b="1" dirty="0" smtClean="0">
                <a:solidFill>
                  <a:srgbClr val="FF0000"/>
                </a:solidFill>
              </a:rPr>
              <a:t>Mongo’s Migration Evaluation</a:t>
            </a:r>
            <a:r>
              <a:rPr lang="en-US" sz="2800" dirty="0" smtClean="0"/>
              <a:t>”.</a:t>
            </a:r>
          </a:p>
          <a:p>
            <a:pPr>
              <a:spcAft>
                <a:spcPts val="1800"/>
              </a:spcAft>
            </a:pPr>
            <a:r>
              <a:rPr lang="en-US" sz="2800" dirty="0" smtClean="0"/>
              <a:t>In that same Word File answer all the questions. </a:t>
            </a:r>
          </a:p>
          <a:p>
            <a:pPr>
              <a:spcAft>
                <a:spcPts val="1800"/>
              </a:spcAft>
            </a:pPr>
            <a:r>
              <a:rPr lang="en-US" sz="2800" dirty="0" smtClean="0"/>
              <a:t>Save it in your computer as a </a:t>
            </a:r>
            <a:r>
              <a:rPr lang="en-US" sz="2800" b="1" dirty="0" smtClean="0">
                <a:solidFill>
                  <a:srgbClr val="0070C0"/>
                </a:solidFill>
              </a:rPr>
              <a:t>Word Document </a:t>
            </a:r>
            <a:r>
              <a:rPr lang="en-US" sz="2800" dirty="0" smtClean="0"/>
              <a:t>and make sure you attach it to Phidias at the end of the week (once you have all your “</a:t>
            </a:r>
            <a:r>
              <a:rPr lang="en-US" sz="2800" dirty="0" err="1" smtClean="0"/>
              <a:t>Entregables</a:t>
            </a:r>
            <a:r>
              <a:rPr lang="en-US" sz="2800" dirty="0" smtClean="0"/>
              <a:t>”).</a:t>
            </a:r>
          </a:p>
          <a:p>
            <a:pPr>
              <a:spcAft>
                <a:spcPts val="1800"/>
              </a:spcAft>
            </a:pPr>
            <a:r>
              <a:rPr lang="en-US" sz="2800" dirty="0" smtClean="0"/>
              <a:t>This time you will be sending it as a separate document from all the rest of “</a:t>
            </a:r>
            <a:r>
              <a:rPr lang="en-US" sz="2800" dirty="0" err="1" smtClean="0"/>
              <a:t>entregables</a:t>
            </a:r>
            <a:r>
              <a:rPr lang="en-US" sz="2800" dirty="0" smtClean="0"/>
              <a:t>”.</a:t>
            </a:r>
            <a:endParaRPr lang="en-US" sz="2800" dirty="0"/>
          </a:p>
        </p:txBody>
      </p:sp>
      <p:pic>
        <p:nvPicPr>
          <p:cNvPr id="3076" name="Picture 4" descr="Tres trucos muy útiles para Microsoft Wor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56" r="21130"/>
          <a:stretch/>
        </p:blipFill>
        <p:spPr bwMode="auto">
          <a:xfrm rot="1388859">
            <a:off x="9595515" y="2158207"/>
            <a:ext cx="1920125" cy="187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510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rot="20813740">
            <a:off x="441380" y="1897679"/>
            <a:ext cx="6688129" cy="2487875"/>
          </a:xfrm>
        </p:spPr>
        <p:txBody>
          <a:bodyPr>
            <a:noAutofit/>
          </a:bodyPr>
          <a:lstStyle/>
          <a:p>
            <a:r>
              <a:rPr lang="es-CO" sz="6000" dirty="0" smtClean="0"/>
              <a:t/>
            </a:r>
            <a:br>
              <a:rPr lang="es-CO" sz="6000" dirty="0" smtClean="0"/>
            </a:br>
            <a:r>
              <a:rPr lang="es-CO" sz="6000" dirty="0" smtClean="0"/>
              <a:t>Great Job </a:t>
            </a:r>
            <a:r>
              <a:rPr lang="es-CO" sz="6000" dirty="0" err="1" smtClean="0"/>
              <a:t>this</a:t>
            </a:r>
            <a:r>
              <a:rPr lang="es-CO" sz="6000" dirty="0" smtClean="0"/>
              <a:t> </a:t>
            </a:r>
            <a:r>
              <a:rPr lang="es-CO" sz="6000" dirty="0" err="1" smtClean="0"/>
              <a:t>week</a:t>
            </a:r>
            <a:r>
              <a:rPr lang="es-CO" sz="6000" dirty="0" smtClean="0"/>
              <a:t>!</a:t>
            </a:r>
            <a:br>
              <a:rPr lang="es-CO" sz="6000" dirty="0" smtClean="0"/>
            </a:br>
            <a:r>
              <a:rPr lang="es-CO" sz="6000" dirty="0" smtClean="0"/>
              <a:t/>
            </a:r>
            <a:br>
              <a:rPr lang="es-CO" sz="6000" dirty="0" smtClean="0"/>
            </a:br>
            <a:r>
              <a:rPr lang="es-CO" sz="6000" dirty="0" err="1" smtClean="0"/>
              <a:t>Have</a:t>
            </a:r>
            <a:r>
              <a:rPr lang="es-CO" sz="6000" dirty="0" smtClean="0"/>
              <a:t> a </a:t>
            </a:r>
            <a:r>
              <a:rPr lang="es-CO" sz="6000" dirty="0" err="1" smtClean="0"/>
              <a:t>nice</a:t>
            </a:r>
            <a:r>
              <a:rPr lang="es-CO" sz="6000" dirty="0" smtClean="0"/>
              <a:t> </a:t>
            </a:r>
            <a:r>
              <a:rPr lang="es-CO" sz="6000" dirty="0" err="1" smtClean="0"/>
              <a:t>weekend</a:t>
            </a:r>
            <a:r>
              <a:rPr lang="es-CO" sz="6000" dirty="0" smtClean="0"/>
              <a:t>!</a:t>
            </a:r>
            <a:endParaRPr lang="es-CO" sz="6000" dirty="0"/>
          </a:p>
        </p:txBody>
      </p:sp>
      <p:pic>
        <p:nvPicPr>
          <p:cNvPr id="4100" name="Picture 4" descr="High five clipart - Hand, Finger, High Five, transparent clip art"/>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l="21254" t="14693" r="20357"/>
          <a:stretch/>
        </p:blipFill>
        <p:spPr bwMode="auto">
          <a:xfrm>
            <a:off x="7040879" y="999307"/>
            <a:ext cx="4398994" cy="428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224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smtClean="0"/>
              <a:t>What</a:t>
            </a:r>
            <a:r>
              <a:rPr lang="es-CO" dirty="0" smtClean="0"/>
              <a:t> do </a:t>
            </a:r>
            <a:r>
              <a:rPr lang="es-CO" dirty="0" err="1" smtClean="0"/>
              <a:t>you</a:t>
            </a:r>
            <a:r>
              <a:rPr lang="es-CO" dirty="0" smtClean="0"/>
              <a:t> </a:t>
            </a:r>
            <a:r>
              <a:rPr lang="es-CO" dirty="0" err="1" smtClean="0"/>
              <a:t>need</a:t>
            </a:r>
            <a:r>
              <a:rPr lang="es-CO" dirty="0" smtClean="0"/>
              <a:t>?</a:t>
            </a:r>
            <a:endParaRPr lang="es-CO" dirty="0"/>
          </a:p>
        </p:txBody>
      </p:sp>
      <p:sp>
        <p:nvSpPr>
          <p:cNvPr id="3" name="Marcador de contenido 2"/>
          <p:cNvSpPr>
            <a:spLocks noGrp="1"/>
          </p:cNvSpPr>
          <p:nvPr>
            <p:ph idx="1"/>
          </p:nvPr>
        </p:nvSpPr>
        <p:spPr/>
        <p:txBody>
          <a:bodyPr/>
          <a:lstStyle/>
          <a:p>
            <a:r>
              <a:rPr lang="en-US" dirty="0" smtClean="0"/>
              <a:t>Metacognition Worksheet (you started filling it on week 2).</a:t>
            </a:r>
          </a:p>
          <a:p>
            <a:r>
              <a:rPr lang="en-US" dirty="0" smtClean="0"/>
              <a:t>Good internet connection.</a:t>
            </a:r>
          </a:p>
          <a:p>
            <a:r>
              <a:rPr lang="en-US" dirty="0" smtClean="0"/>
              <a:t>Document: Future Will</a:t>
            </a:r>
          </a:p>
          <a:p>
            <a:r>
              <a:rPr lang="en-US" dirty="0" smtClean="0"/>
              <a:t>English Notebook (Yellow).</a:t>
            </a:r>
          </a:p>
          <a:p>
            <a:r>
              <a:rPr lang="en-US" dirty="0" smtClean="0"/>
              <a:t>Pen or pencil.</a:t>
            </a:r>
          </a:p>
          <a:p>
            <a:r>
              <a:rPr lang="en-US" dirty="0" smtClean="0"/>
              <a:t>Red pen. </a:t>
            </a:r>
            <a:endParaRPr lang="en-US" dirty="0"/>
          </a:p>
        </p:txBody>
      </p:sp>
      <p:pic>
        <p:nvPicPr>
          <p:cNvPr id="1026" name="Picture 2" descr="Yellow Notebook And Pen Vector Hand Drawn Cute Illustration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49" t="11051" r="12562" b="8761"/>
          <a:stretch/>
        </p:blipFill>
        <p:spPr bwMode="auto">
          <a:xfrm rot="1243460">
            <a:off x="3438093" y="4788151"/>
            <a:ext cx="1551564" cy="178492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rot="20727892">
            <a:off x="9009739" y="2039626"/>
            <a:ext cx="1872104" cy="2334175"/>
          </a:xfrm>
          <a:prstGeom prst="rect">
            <a:avLst/>
          </a:prstGeom>
          <a:ln>
            <a:solidFill>
              <a:schemeClr val="tx1"/>
            </a:solidFill>
          </a:ln>
        </p:spPr>
      </p:pic>
      <p:sp>
        <p:nvSpPr>
          <p:cNvPr id="5" name="Flecha doblada 4"/>
          <p:cNvSpPr/>
          <p:nvPr/>
        </p:nvSpPr>
        <p:spPr>
          <a:xfrm rot="10800000" flipH="1">
            <a:off x="7256667" y="2965268"/>
            <a:ext cx="1704453" cy="979715"/>
          </a:xfrm>
          <a:prstGeom prst="bentArrow">
            <a:avLst/>
          </a:prstGeom>
          <a:solidFill>
            <a:srgbClr val="FF66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Flecha curvada hacia abajo 6"/>
          <p:cNvSpPr/>
          <p:nvPr/>
        </p:nvSpPr>
        <p:spPr>
          <a:xfrm>
            <a:off x="4572000" y="3265714"/>
            <a:ext cx="1567543" cy="679269"/>
          </a:xfrm>
          <a:prstGeom prst="curvedDownArrow">
            <a:avLst/>
          </a:prstGeom>
          <a:solidFill>
            <a:srgbClr val="FF3300"/>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8" name="Imagen 7"/>
          <p:cNvPicPr>
            <a:picLocks noChangeAspect="1"/>
          </p:cNvPicPr>
          <p:nvPr/>
        </p:nvPicPr>
        <p:blipFill>
          <a:blip r:embed="rId4"/>
          <a:stretch>
            <a:fillRect/>
          </a:stretch>
        </p:blipFill>
        <p:spPr>
          <a:xfrm>
            <a:off x="5418902" y="3992737"/>
            <a:ext cx="3327888" cy="2498415"/>
          </a:xfrm>
          <a:prstGeom prst="rect">
            <a:avLst/>
          </a:prstGeom>
          <a:ln w="28575">
            <a:solidFill>
              <a:schemeClr val="tx1"/>
            </a:solidFill>
          </a:ln>
        </p:spPr>
      </p:pic>
    </p:spTree>
    <p:extLst>
      <p:ext uri="{BB962C8B-B14F-4D97-AF65-F5344CB8AC3E}">
        <p14:creationId xmlns:p14="http://schemas.microsoft.com/office/powerpoint/2010/main" val="3646592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574766"/>
            <a:ext cx="9601196" cy="783770"/>
          </a:xfrm>
        </p:spPr>
        <p:txBody>
          <a:bodyPr/>
          <a:lstStyle/>
          <a:p>
            <a:r>
              <a:rPr lang="es-CO" dirty="0" err="1" smtClean="0"/>
              <a:t>Metacognition</a:t>
            </a:r>
            <a:r>
              <a:rPr lang="es-CO" dirty="0" smtClean="0"/>
              <a:t> Chart</a:t>
            </a:r>
            <a:endParaRPr lang="es-CO" dirty="0"/>
          </a:p>
        </p:txBody>
      </p:sp>
      <p:sp>
        <p:nvSpPr>
          <p:cNvPr id="3" name="Marcador de contenido 2"/>
          <p:cNvSpPr>
            <a:spLocks noGrp="1"/>
          </p:cNvSpPr>
          <p:nvPr>
            <p:ph idx="1"/>
          </p:nvPr>
        </p:nvSpPr>
        <p:spPr>
          <a:xfrm>
            <a:off x="1295401" y="1515290"/>
            <a:ext cx="9873342" cy="4360577"/>
          </a:xfrm>
        </p:spPr>
        <p:txBody>
          <a:bodyPr/>
          <a:lstStyle/>
          <a:p>
            <a:r>
              <a:rPr lang="en-US" dirty="0" smtClean="0"/>
              <a:t>Today you will start evaluating your improvements. You will need to color the traffic lights according to your own performance:</a:t>
            </a:r>
          </a:p>
          <a:p>
            <a:pPr lvl="1"/>
            <a:r>
              <a:rPr lang="en-US" b="1" dirty="0" smtClean="0">
                <a:solidFill>
                  <a:srgbClr val="FF0000"/>
                </a:solidFill>
                <a:effectLst>
                  <a:outerShdw blurRad="38100" dist="38100" dir="2700000" algn="tl">
                    <a:srgbClr val="000000">
                      <a:alpha val="43137"/>
                    </a:srgbClr>
                  </a:outerShdw>
                </a:effectLst>
              </a:rPr>
              <a:t>Red:</a:t>
            </a:r>
            <a:r>
              <a:rPr lang="en-US" dirty="0" smtClean="0"/>
              <a:t> Still need to work a lot on this.</a:t>
            </a:r>
          </a:p>
          <a:p>
            <a:pPr lvl="1"/>
            <a:r>
              <a:rPr lang="en-US" b="1" dirty="0" smtClean="0">
                <a:solidFill>
                  <a:srgbClr val="FFC000"/>
                </a:solidFill>
                <a:effectLst>
                  <a:outerShdw blurRad="38100" dist="38100" dir="2700000" algn="tl">
                    <a:srgbClr val="000000">
                      <a:alpha val="43137"/>
                    </a:srgbClr>
                  </a:outerShdw>
                </a:effectLst>
              </a:rPr>
              <a:t>Yellow:</a:t>
            </a:r>
            <a:r>
              <a:rPr lang="en-US" dirty="0" smtClean="0"/>
              <a:t> I have improved, but I still need to work on this.</a:t>
            </a:r>
          </a:p>
          <a:p>
            <a:pPr lvl="1"/>
            <a:r>
              <a:rPr lang="en-US" b="1" dirty="0" smtClean="0">
                <a:solidFill>
                  <a:srgbClr val="00B050"/>
                </a:solidFill>
                <a:effectLst>
                  <a:outerShdw blurRad="38100" dist="38100" dir="2700000" algn="tl">
                    <a:srgbClr val="000000">
                      <a:alpha val="43137"/>
                    </a:srgbClr>
                  </a:outerShdw>
                </a:effectLst>
              </a:rPr>
              <a:t>Green: </a:t>
            </a:r>
            <a:r>
              <a:rPr lang="en-US" dirty="0" smtClean="0"/>
              <a:t>I can do this perfectly.</a:t>
            </a:r>
          </a:p>
          <a:p>
            <a:r>
              <a:rPr lang="en-US" dirty="0" smtClean="0"/>
              <a:t>You should only color the traffic lights that are in the column called Week 1-3:</a:t>
            </a:r>
            <a:endParaRPr lang="en-US" dirty="0"/>
          </a:p>
        </p:txBody>
      </p:sp>
      <p:pic>
        <p:nvPicPr>
          <p:cNvPr id="4" name="Imagen 3"/>
          <p:cNvPicPr>
            <a:picLocks noChangeAspect="1"/>
          </p:cNvPicPr>
          <p:nvPr/>
        </p:nvPicPr>
        <p:blipFill rotWithShape="1">
          <a:blip r:embed="rId2"/>
          <a:srcRect l="3703" t="44262" r="2774" b="1720"/>
          <a:stretch/>
        </p:blipFill>
        <p:spPr>
          <a:xfrm>
            <a:off x="6113417" y="4140926"/>
            <a:ext cx="3500846" cy="2521131"/>
          </a:xfrm>
          <a:prstGeom prst="rect">
            <a:avLst/>
          </a:prstGeom>
        </p:spPr>
      </p:pic>
      <p:sp>
        <p:nvSpPr>
          <p:cNvPr id="5" name="Elipse 4"/>
          <p:cNvSpPr/>
          <p:nvPr/>
        </p:nvSpPr>
        <p:spPr>
          <a:xfrm>
            <a:off x="8490857" y="4140926"/>
            <a:ext cx="613954" cy="25995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Multiplicar 5"/>
          <p:cNvSpPr/>
          <p:nvPr/>
        </p:nvSpPr>
        <p:spPr>
          <a:xfrm>
            <a:off x="9052559" y="4676502"/>
            <a:ext cx="613274" cy="164592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Flecha derecha 6"/>
          <p:cNvSpPr/>
          <p:nvPr/>
        </p:nvSpPr>
        <p:spPr>
          <a:xfrm rot="19700173">
            <a:off x="7563394" y="5434149"/>
            <a:ext cx="927463" cy="653142"/>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8566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0899" y="367210"/>
            <a:ext cx="9601196" cy="1303867"/>
          </a:xfrm>
        </p:spPr>
        <p:txBody>
          <a:bodyPr/>
          <a:lstStyle/>
          <a:p>
            <a:r>
              <a:rPr lang="es-CO" dirty="0" err="1" smtClean="0"/>
              <a:t>Metacognition</a:t>
            </a:r>
            <a:r>
              <a:rPr lang="es-CO" dirty="0" smtClean="0"/>
              <a:t> chart</a:t>
            </a:r>
            <a:endParaRPr lang="es-CO" dirty="0"/>
          </a:p>
        </p:txBody>
      </p:sp>
      <p:sp>
        <p:nvSpPr>
          <p:cNvPr id="3" name="Marcador de contenido 2"/>
          <p:cNvSpPr>
            <a:spLocks noGrp="1"/>
          </p:cNvSpPr>
          <p:nvPr>
            <p:ph idx="1"/>
          </p:nvPr>
        </p:nvSpPr>
        <p:spPr>
          <a:xfrm>
            <a:off x="1190899" y="1465714"/>
            <a:ext cx="9601196" cy="4569325"/>
          </a:xfrm>
        </p:spPr>
        <p:txBody>
          <a:bodyPr>
            <a:normAutofit/>
          </a:bodyPr>
          <a:lstStyle/>
          <a:p>
            <a:r>
              <a:rPr lang="en-US" dirty="0" smtClean="0"/>
              <a:t>After coloring the four traffic lights, please answer the questions for week three: </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Keep your worksheet in a safe place. You will need it in a few weeks. </a:t>
            </a:r>
            <a:endParaRPr lang="en-US" dirty="0"/>
          </a:p>
        </p:txBody>
      </p:sp>
      <p:pic>
        <p:nvPicPr>
          <p:cNvPr id="5" name="Imagen 4"/>
          <p:cNvPicPr>
            <a:picLocks noChangeAspect="1"/>
          </p:cNvPicPr>
          <p:nvPr/>
        </p:nvPicPr>
        <p:blipFill>
          <a:blip r:embed="rId2"/>
          <a:stretch>
            <a:fillRect/>
          </a:stretch>
        </p:blipFill>
        <p:spPr>
          <a:xfrm>
            <a:off x="3600317" y="1971280"/>
            <a:ext cx="6429509" cy="3312162"/>
          </a:xfrm>
          <a:prstGeom prst="rect">
            <a:avLst/>
          </a:prstGeom>
          <a:ln w="28575">
            <a:solidFill>
              <a:schemeClr val="tx1"/>
            </a:solidFill>
          </a:ln>
        </p:spPr>
      </p:pic>
      <p:sp>
        <p:nvSpPr>
          <p:cNvPr id="6" name="Multiplicar 5"/>
          <p:cNvSpPr/>
          <p:nvPr/>
        </p:nvSpPr>
        <p:spPr>
          <a:xfrm>
            <a:off x="5266651" y="3321365"/>
            <a:ext cx="2076995" cy="2259861"/>
          </a:xfrm>
          <a:prstGeom prst="mathMultiply">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Elipse 6"/>
          <p:cNvSpPr/>
          <p:nvPr/>
        </p:nvSpPr>
        <p:spPr>
          <a:xfrm>
            <a:off x="3543166" y="1926288"/>
            <a:ext cx="6429509" cy="171123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p:cNvSpPr/>
          <p:nvPr/>
        </p:nvSpPr>
        <p:spPr>
          <a:xfrm rot="19540190">
            <a:off x="1949773" y="2910121"/>
            <a:ext cx="1776548" cy="1149532"/>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46083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Future Simple – Will and Won’t</a:t>
            </a:r>
            <a:endParaRPr lang="en-US" dirty="0"/>
          </a:p>
        </p:txBody>
      </p:sp>
      <p:sp>
        <p:nvSpPr>
          <p:cNvPr id="3" name="Marcador de contenido 2"/>
          <p:cNvSpPr>
            <a:spLocks noGrp="1"/>
          </p:cNvSpPr>
          <p:nvPr>
            <p:ph idx="1"/>
          </p:nvPr>
        </p:nvSpPr>
        <p:spPr>
          <a:xfrm>
            <a:off x="975360" y="2560318"/>
            <a:ext cx="10241280" cy="3984172"/>
          </a:xfrm>
        </p:spPr>
        <p:txBody>
          <a:bodyPr>
            <a:normAutofit/>
          </a:bodyPr>
          <a:lstStyle/>
          <a:p>
            <a:r>
              <a:rPr lang="en-US" dirty="0" smtClean="0"/>
              <a:t>Watch </a:t>
            </a:r>
            <a:r>
              <a:rPr lang="en-US" dirty="0"/>
              <a:t>the following video: </a:t>
            </a:r>
            <a:r>
              <a:rPr lang="en-US" u="sng" dirty="0">
                <a:hlinkClick r:id="rId2"/>
              </a:rPr>
              <a:t>https://www.youtube.com/watch?v=hz4-LkCEHCU</a:t>
            </a:r>
            <a:r>
              <a:rPr lang="en-US" dirty="0"/>
              <a:t> . </a:t>
            </a:r>
            <a:endParaRPr lang="en-US" dirty="0" smtClean="0"/>
          </a:p>
          <a:p>
            <a:pPr marL="0" indent="0">
              <a:buNone/>
            </a:pPr>
            <a:endParaRPr lang="en-US" sz="1050" dirty="0" smtClean="0"/>
          </a:p>
          <a:p>
            <a:r>
              <a:rPr lang="en-US" dirty="0" smtClean="0"/>
              <a:t>Download the document called Future Will. You find it in Phidias and on </a:t>
            </a:r>
            <a:r>
              <a:rPr lang="en-US" dirty="0" err="1" smtClean="0"/>
              <a:t>Weebly</a:t>
            </a:r>
            <a:r>
              <a:rPr lang="en-US" dirty="0" smtClean="0"/>
              <a:t>. </a:t>
            </a:r>
          </a:p>
          <a:p>
            <a:pPr marL="0" indent="0">
              <a:buNone/>
            </a:pPr>
            <a:endParaRPr lang="en-US" sz="1050" dirty="0" smtClean="0"/>
          </a:p>
          <a:p>
            <a:r>
              <a:rPr lang="en-US" dirty="0" smtClean="0"/>
              <a:t>Read and copy those notes in your English Notebook. </a:t>
            </a:r>
          </a:p>
          <a:p>
            <a:pPr marL="0" indent="0">
              <a:buNone/>
            </a:pPr>
            <a:endParaRPr lang="en-US" sz="1050" dirty="0" smtClean="0"/>
          </a:p>
          <a:p>
            <a:r>
              <a:rPr lang="en-US" dirty="0" smtClean="0"/>
              <a:t>Write </a:t>
            </a:r>
            <a:r>
              <a:rPr lang="en-US" b="1" dirty="0" smtClean="0">
                <a:solidFill>
                  <a:srgbClr val="FF3300"/>
                </a:solidFill>
              </a:rPr>
              <a:t>two</a:t>
            </a:r>
            <a:r>
              <a:rPr lang="en-US" dirty="0" smtClean="0"/>
              <a:t> examples of affirmative, </a:t>
            </a:r>
            <a:r>
              <a:rPr lang="en-US" b="1" dirty="0" smtClean="0">
                <a:solidFill>
                  <a:srgbClr val="FF3300"/>
                </a:solidFill>
              </a:rPr>
              <a:t>two</a:t>
            </a:r>
            <a:r>
              <a:rPr lang="en-US" dirty="0" smtClean="0"/>
              <a:t> examples of negative and </a:t>
            </a:r>
            <a:r>
              <a:rPr lang="en-US" b="1" dirty="0" smtClean="0">
                <a:solidFill>
                  <a:srgbClr val="FF3300"/>
                </a:solidFill>
              </a:rPr>
              <a:t>two</a:t>
            </a:r>
            <a:r>
              <a:rPr lang="en-US" dirty="0" smtClean="0"/>
              <a:t> examples of interrogative questions. Make sure to use the formulas. </a:t>
            </a:r>
            <a:endParaRPr lang="es-CO" dirty="0"/>
          </a:p>
        </p:txBody>
      </p:sp>
    </p:spTree>
    <p:extLst>
      <p:ext uri="{BB962C8B-B14F-4D97-AF65-F5344CB8AC3E}">
        <p14:creationId xmlns:p14="http://schemas.microsoft.com/office/powerpoint/2010/main" val="1622089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Future Simple – Will and Won’t</a:t>
            </a:r>
            <a:endParaRPr lang="es-CO" dirty="0"/>
          </a:p>
        </p:txBody>
      </p:sp>
      <p:sp>
        <p:nvSpPr>
          <p:cNvPr id="3" name="Marcador de contenido 2"/>
          <p:cNvSpPr>
            <a:spLocks noGrp="1"/>
          </p:cNvSpPr>
          <p:nvPr>
            <p:ph idx="1"/>
          </p:nvPr>
        </p:nvSpPr>
        <p:spPr>
          <a:xfrm>
            <a:off x="1175656" y="2442753"/>
            <a:ext cx="9953897" cy="3879669"/>
          </a:xfrm>
        </p:spPr>
        <p:txBody>
          <a:bodyPr>
            <a:normAutofit fontScale="77500" lnSpcReduction="20000"/>
          </a:bodyPr>
          <a:lstStyle/>
          <a:p>
            <a:r>
              <a:rPr lang="en-US" sz="3100" dirty="0" smtClean="0"/>
              <a:t>Watch </a:t>
            </a:r>
            <a:r>
              <a:rPr lang="en-US" sz="3100" dirty="0"/>
              <a:t>the following video to review: </a:t>
            </a:r>
            <a:r>
              <a:rPr lang="en-US" sz="3100" u="sng" dirty="0">
                <a:hlinkClick r:id="rId2"/>
              </a:rPr>
              <a:t>https://www.youtube.com/watch?v=cfNMrfGcZXw</a:t>
            </a:r>
            <a:r>
              <a:rPr lang="en-US" sz="3100" dirty="0"/>
              <a:t> </a:t>
            </a:r>
            <a:endParaRPr lang="en-US" sz="3100" dirty="0"/>
          </a:p>
          <a:p>
            <a:pPr marL="0" indent="0">
              <a:buNone/>
            </a:pPr>
            <a:endParaRPr lang="en-US" sz="1100" dirty="0"/>
          </a:p>
          <a:p>
            <a:r>
              <a:rPr lang="en-US" sz="3100" dirty="0" smtClean="0"/>
              <a:t>Go to </a:t>
            </a:r>
            <a:r>
              <a:rPr lang="en-US" sz="3100" u="sng" dirty="0" smtClean="0">
                <a:hlinkClick r:id="rId3"/>
              </a:rPr>
              <a:t>https</a:t>
            </a:r>
            <a:r>
              <a:rPr lang="en-US" sz="3100" u="sng" dirty="0">
                <a:hlinkClick r:id="rId3"/>
              </a:rPr>
              <a:t>://www.quizalize.com/</a:t>
            </a:r>
            <a:r>
              <a:rPr lang="en-US" sz="3100" dirty="0"/>
              <a:t> </a:t>
            </a:r>
          </a:p>
          <a:p>
            <a:pPr marL="0" indent="0">
              <a:buNone/>
            </a:pPr>
            <a:endParaRPr lang="en-US" sz="1300" dirty="0" smtClean="0"/>
          </a:p>
          <a:p>
            <a:r>
              <a:rPr lang="en-US" sz="3100" dirty="0" smtClean="0"/>
              <a:t>Take the quiz called “Will Won’t</a:t>
            </a:r>
            <a:r>
              <a:rPr lang="en-US" sz="3100" dirty="0" smtClean="0"/>
              <a:t>”.</a:t>
            </a:r>
          </a:p>
          <a:p>
            <a:pPr marL="0" indent="0">
              <a:buNone/>
            </a:pPr>
            <a:endParaRPr lang="en-US" sz="1300" dirty="0" smtClean="0"/>
          </a:p>
          <a:p>
            <a:r>
              <a:rPr lang="es-CO" sz="2800" dirty="0" err="1"/>
              <a:t>Class</a:t>
            </a:r>
            <a:r>
              <a:rPr lang="es-CO" sz="2800" dirty="0"/>
              <a:t> </a:t>
            </a:r>
            <a:r>
              <a:rPr lang="es-CO" sz="2800" dirty="0" err="1"/>
              <a:t>Code</a:t>
            </a:r>
            <a:r>
              <a:rPr lang="es-CO" sz="2800" dirty="0"/>
              <a:t>:</a:t>
            </a:r>
          </a:p>
          <a:p>
            <a:pPr lvl="1"/>
            <a:r>
              <a:rPr lang="es-CO" sz="2400" b="1" dirty="0">
                <a:solidFill>
                  <a:schemeClr val="accent4">
                    <a:lumMod val="50000"/>
                  </a:schemeClr>
                </a:solidFill>
              </a:rPr>
              <a:t>3A: wku8689</a:t>
            </a:r>
          </a:p>
          <a:p>
            <a:pPr lvl="1"/>
            <a:r>
              <a:rPr lang="es-CO" sz="2400" b="1" dirty="0">
                <a:solidFill>
                  <a:srgbClr val="FF3300"/>
                </a:solidFill>
              </a:rPr>
              <a:t>3B: zub2429</a:t>
            </a:r>
          </a:p>
          <a:p>
            <a:pPr lvl="1"/>
            <a:r>
              <a:rPr lang="es-CO" sz="2400" b="1" dirty="0">
                <a:solidFill>
                  <a:srgbClr val="FF9900"/>
                </a:solidFill>
              </a:rPr>
              <a:t>3C: kqb4781</a:t>
            </a:r>
          </a:p>
          <a:p>
            <a:endParaRPr lang="es-CO" dirty="0"/>
          </a:p>
          <a:p>
            <a:endParaRPr lang="es-CO" dirty="0"/>
          </a:p>
        </p:txBody>
      </p:sp>
    </p:spTree>
    <p:extLst>
      <p:ext uri="{BB962C8B-B14F-4D97-AF65-F5344CB8AC3E}">
        <p14:creationId xmlns:p14="http://schemas.microsoft.com/office/powerpoint/2010/main" val="1171368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CO" dirty="0" err="1" smtClean="0"/>
              <a:t>Class</a:t>
            </a:r>
            <a:r>
              <a:rPr lang="es-CO" dirty="0" smtClean="0"/>
              <a:t> 2</a:t>
            </a:r>
            <a:endParaRPr lang="es-CO" dirty="0"/>
          </a:p>
        </p:txBody>
      </p:sp>
      <p:sp>
        <p:nvSpPr>
          <p:cNvPr id="5" name="Subtítulo 4"/>
          <p:cNvSpPr>
            <a:spLocks noGrp="1"/>
          </p:cNvSpPr>
          <p:nvPr>
            <p:ph type="subTitle" idx="1"/>
          </p:nvPr>
        </p:nvSpPr>
        <p:spPr/>
        <p:txBody>
          <a:bodyPr/>
          <a:lstStyle/>
          <a:p>
            <a:r>
              <a:rPr lang="es-CO" dirty="0" err="1" smtClean="0"/>
              <a:t>Wednesday</a:t>
            </a:r>
            <a:r>
              <a:rPr lang="es-CO" dirty="0" smtClean="0"/>
              <a:t> </a:t>
            </a:r>
            <a:r>
              <a:rPr lang="es-CO" dirty="0" err="1" smtClean="0"/>
              <a:t>April</a:t>
            </a:r>
            <a:r>
              <a:rPr lang="es-CO" dirty="0" smtClean="0"/>
              <a:t> 15</a:t>
            </a:r>
            <a:endParaRPr lang="es-CO" dirty="0"/>
          </a:p>
        </p:txBody>
      </p:sp>
    </p:spTree>
    <p:extLst>
      <p:ext uri="{BB962C8B-B14F-4D97-AF65-F5344CB8AC3E}">
        <p14:creationId xmlns:p14="http://schemas.microsoft.com/office/powerpoint/2010/main" val="42206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err="1" smtClean="0"/>
              <a:t>What</a:t>
            </a:r>
            <a:r>
              <a:rPr lang="es-CO" dirty="0" smtClean="0"/>
              <a:t> do </a:t>
            </a:r>
            <a:r>
              <a:rPr lang="es-CO" dirty="0" err="1" smtClean="0"/>
              <a:t>you</a:t>
            </a:r>
            <a:r>
              <a:rPr lang="es-CO" dirty="0" smtClean="0"/>
              <a:t> </a:t>
            </a:r>
            <a:r>
              <a:rPr lang="es-CO" dirty="0" err="1" smtClean="0"/>
              <a:t>need</a:t>
            </a:r>
            <a:r>
              <a:rPr lang="es-CO" dirty="0" smtClean="0"/>
              <a:t>?</a:t>
            </a:r>
            <a:endParaRPr lang="es-CO" dirty="0"/>
          </a:p>
        </p:txBody>
      </p:sp>
      <p:sp>
        <p:nvSpPr>
          <p:cNvPr id="3" name="Marcador de contenido 2"/>
          <p:cNvSpPr>
            <a:spLocks noGrp="1"/>
          </p:cNvSpPr>
          <p:nvPr>
            <p:ph idx="1"/>
          </p:nvPr>
        </p:nvSpPr>
        <p:spPr/>
        <p:txBody>
          <a:bodyPr/>
          <a:lstStyle/>
          <a:p>
            <a:r>
              <a:rPr lang="en-US" dirty="0" smtClean="0"/>
              <a:t>Good internet connection.</a:t>
            </a:r>
          </a:p>
          <a:p>
            <a:r>
              <a:rPr lang="en-US" dirty="0" smtClean="0"/>
              <a:t>Document: Narrative Text Notes.</a:t>
            </a:r>
          </a:p>
          <a:p>
            <a:r>
              <a:rPr lang="en-US" dirty="0" smtClean="0"/>
              <a:t>English Notebook (Yellow).</a:t>
            </a:r>
          </a:p>
          <a:p>
            <a:r>
              <a:rPr lang="en-US" dirty="0" smtClean="0"/>
              <a:t>Pen or pencil.</a:t>
            </a:r>
          </a:p>
          <a:p>
            <a:r>
              <a:rPr lang="en-US" dirty="0" smtClean="0"/>
              <a:t>Red pen or pencil.</a:t>
            </a:r>
            <a:endParaRPr lang="en-US" dirty="0"/>
          </a:p>
        </p:txBody>
      </p:sp>
      <p:pic>
        <p:nvPicPr>
          <p:cNvPr id="4" name="Imagen 3"/>
          <p:cNvPicPr>
            <a:picLocks noChangeAspect="1"/>
          </p:cNvPicPr>
          <p:nvPr/>
        </p:nvPicPr>
        <p:blipFill>
          <a:blip r:embed="rId2"/>
          <a:stretch>
            <a:fillRect/>
          </a:stretch>
        </p:blipFill>
        <p:spPr>
          <a:xfrm rot="1198007">
            <a:off x="6308796" y="2674497"/>
            <a:ext cx="4153172" cy="1977406"/>
          </a:xfrm>
          <a:prstGeom prst="rect">
            <a:avLst/>
          </a:prstGeom>
          <a:ln w="28575">
            <a:solidFill>
              <a:schemeClr val="tx1"/>
            </a:solidFill>
          </a:ln>
        </p:spPr>
      </p:pic>
      <p:pic>
        <p:nvPicPr>
          <p:cNvPr id="2050" name="Picture 2" descr="Pen-Buddy Notebook - Notebooks with Logo - Q82760"/>
          <p:cNvPicPr>
            <a:picLocks noChangeAspect="1" noChangeArrowheads="1"/>
          </p:cNvPicPr>
          <p:nvPr/>
        </p:nvPicPr>
        <p:blipFill rotWithShape="1">
          <a:blip r:embed="rId3">
            <a:extLst>
              <a:ext uri="{28A0092B-C50C-407E-A947-70E740481C1C}">
                <a14:useLocalDpi xmlns:a14="http://schemas.microsoft.com/office/drawing/2010/main" val="0"/>
              </a:ext>
            </a:extLst>
          </a:blip>
          <a:srcRect l="18883" t="9089" r="19116" b="9482"/>
          <a:stretch/>
        </p:blipFill>
        <p:spPr bwMode="auto">
          <a:xfrm rot="20833918">
            <a:off x="4552004" y="3870868"/>
            <a:ext cx="1693767" cy="222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7329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3579</TotalTime>
  <Words>770</Words>
  <Application>Microsoft Office PowerPoint</Application>
  <PresentationFormat>Panorámica</PresentationFormat>
  <Paragraphs>113</Paragraphs>
  <Slides>22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22</vt:i4>
      </vt:variant>
    </vt:vector>
  </HeadingPairs>
  <TitlesOfParts>
    <vt:vector size="25" baseType="lpstr">
      <vt:lpstr>Arial</vt:lpstr>
      <vt:lpstr>Garamond</vt:lpstr>
      <vt:lpstr>Orgánico</vt:lpstr>
      <vt:lpstr>English</vt:lpstr>
      <vt:lpstr>Class 1</vt:lpstr>
      <vt:lpstr>What do you need?</vt:lpstr>
      <vt:lpstr>Metacognition Chart</vt:lpstr>
      <vt:lpstr>Metacognition chart</vt:lpstr>
      <vt:lpstr>Future Simple – Will and Won’t</vt:lpstr>
      <vt:lpstr>Future Simple – Will and Won’t</vt:lpstr>
      <vt:lpstr>Class 2</vt:lpstr>
      <vt:lpstr>What do you need?</vt:lpstr>
      <vt:lpstr>Narrative Text</vt:lpstr>
      <vt:lpstr>Narrative Text</vt:lpstr>
      <vt:lpstr>Class 3</vt:lpstr>
      <vt:lpstr>What do you need?</vt:lpstr>
      <vt:lpstr>A Week in the Woods</vt:lpstr>
      <vt:lpstr>A Week in the Woods Chapter Nine</vt:lpstr>
      <vt:lpstr>A Week in the Woods</vt:lpstr>
      <vt:lpstr>A Week in the Woods</vt:lpstr>
      <vt:lpstr>Class 4</vt:lpstr>
      <vt:lpstr>What do you need?</vt:lpstr>
      <vt:lpstr>Raz-Kids</vt:lpstr>
      <vt:lpstr>Mongo’s Migration - Entregable</vt:lpstr>
      <vt:lpstr> Great Job this week!  Have a nice weekend!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Alejandra Vanegas Ramirez</dc:creator>
  <cp:lastModifiedBy>Alejandra Vanegas Ramirez</cp:lastModifiedBy>
  <cp:revision>27</cp:revision>
  <dcterms:created xsi:type="dcterms:W3CDTF">2020-04-01T01:53:48Z</dcterms:created>
  <dcterms:modified xsi:type="dcterms:W3CDTF">2020-04-03T14:27:56Z</dcterms:modified>
</cp:coreProperties>
</file>