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64" r:id="rId6"/>
    <p:sldId id="258" r:id="rId7"/>
    <p:sldId id="265" r:id="rId8"/>
    <p:sldId id="269" r:id="rId9"/>
    <p:sldId id="259" r:id="rId10"/>
    <p:sldId id="266" r:id="rId11"/>
    <p:sldId id="270" r:id="rId12"/>
    <p:sldId id="260" r:id="rId13"/>
    <p:sldId id="267" r:id="rId14"/>
    <p:sldId id="261" r:id="rId15"/>
    <p:sldId id="268"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3" d="100"/>
          <a:sy n="73" d="100"/>
        </p:scale>
        <p:origin x="6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78C05893-D784-42BD-9687-FDAA19FCAA2D}" type="datetimeFigureOut">
              <a:rPr lang="es-CO" smtClean="0"/>
              <a:t>9/04/2020</a:t>
            </a:fld>
            <a:endParaRPr lang="es-CO"/>
          </a:p>
        </p:txBody>
      </p:sp>
      <p:sp>
        <p:nvSpPr>
          <p:cNvPr id="5" name="Footer Placeholder 4"/>
          <p:cNvSpPr>
            <a:spLocks noGrp="1"/>
          </p:cNvSpPr>
          <p:nvPr>
            <p:ph type="ftr" sz="quarter" idx="11"/>
          </p:nvPr>
        </p:nvSpPr>
        <p:spPr>
          <a:xfrm>
            <a:off x="2416500" y="329307"/>
            <a:ext cx="4973915" cy="309201"/>
          </a:xfrm>
        </p:spPr>
        <p:txBody>
          <a:bodyPr/>
          <a:lstStyle/>
          <a:p>
            <a:endParaRPr lang="es-CO"/>
          </a:p>
        </p:txBody>
      </p:sp>
      <p:sp>
        <p:nvSpPr>
          <p:cNvPr id="6" name="Slide Number Placeholder 5"/>
          <p:cNvSpPr>
            <a:spLocks noGrp="1"/>
          </p:cNvSpPr>
          <p:nvPr>
            <p:ph type="sldNum" sz="quarter" idx="12"/>
          </p:nvPr>
        </p:nvSpPr>
        <p:spPr>
          <a:xfrm>
            <a:off x="1437664" y="798973"/>
            <a:ext cx="811019" cy="503578"/>
          </a:xfrm>
        </p:spPr>
        <p:txBody>
          <a:bodyPr/>
          <a:lstStyle/>
          <a:p>
            <a:fld id="{71991EE0-BAC2-486D-A357-32485DE3626E}" type="slidenum">
              <a:rPr lang="es-CO" smtClean="0"/>
              <a:t>‹Nº›</a:t>
            </a:fld>
            <a:endParaRPr lang="es-CO"/>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789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8C05893-D784-42BD-9687-FDAA19FCAA2D}" type="datetimeFigureOut">
              <a:rPr lang="es-CO" smtClean="0"/>
              <a:t>9/04/2020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1991EE0-BAC2-486D-A357-32485DE3626E}" type="slidenum">
              <a:rPr lang="es-CO" smtClean="0"/>
              <a:t>‹Nº›</a:t>
            </a:fld>
            <a:endParaRPr lang="es-CO"/>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375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8C05893-D784-42BD-9687-FDAA19FCAA2D}" type="datetimeFigureOut">
              <a:rPr lang="es-CO" smtClean="0"/>
              <a:t>9/04/2020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1991EE0-BAC2-486D-A357-32485DE3626E}" type="slidenum">
              <a:rPr lang="es-CO" smtClean="0"/>
              <a:t>‹Nº›</a:t>
            </a:fld>
            <a:endParaRPr lang="es-CO"/>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188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8C05893-D784-42BD-9687-FDAA19FCAA2D}" type="datetimeFigureOut">
              <a:rPr lang="es-CO" smtClean="0"/>
              <a:t>9/04/2020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1991EE0-BAC2-486D-A357-32485DE3626E}" type="slidenum">
              <a:rPr lang="es-CO" smtClean="0"/>
              <a:t>‹Nº›</a:t>
            </a:fld>
            <a:endParaRPr lang="es-CO"/>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835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8C05893-D784-42BD-9687-FDAA19FCAA2D}" type="datetimeFigureOut">
              <a:rPr lang="es-CO" smtClean="0"/>
              <a:t>9/04/2020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1991EE0-BAC2-486D-A357-32485DE3626E}" type="slidenum">
              <a:rPr lang="es-CO" smtClean="0"/>
              <a:t>‹Nº›</a:t>
            </a:fld>
            <a:endParaRPr lang="es-CO"/>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78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8C05893-D784-42BD-9687-FDAA19FCAA2D}" type="datetimeFigureOut">
              <a:rPr lang="es-CO" smtClean="0"/>
              <a:t>9/04/2020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1991EE0-BAC2-486D-A357-32485DE3626E}" type="slidenum">
              <a:rPr lang="es-CO" smtClean="0"/>
              <a:t>‹Nº›</a:t>
            </a:fld>
            <a:endParaRPr lang="es-CO"/>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552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8C05893-D784-42BD-9687-FDAA19FCAA2D}" type="datetimeFigureOut">
              <a:rPr lang="es-CO" smtClean="0"/>
              <a:t>9/04/2020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1991EE0-BAC2-486D-A357-32485DE3626E}" type="slidenum">
              <a:rPr lang="es-CO" smtClean="0"/>
              <a:t>‹Nº›</a:t>
            </a:fld>
            <a:endParaRPr lang="es-CO"/>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14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8C05893-D784-42BD-9687-FDAA19FCAA2D}" type="datetimeFigureOut">
              <a:rPr lang="es-CO" smtClean="0"/>
              <a:t>9/04/2020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1991EE0-BAC2-486D-A357-32485DE3626E}" type="slidenum">
              <a:rPr lang="es-CO" smtClean="0"/>
              <a:t>‹Nº›</a:t>
            </a:fld>
            <a:endParaRPr lang="es-CO"/>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273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C05893-D784-42BD-9687-FDAA19FCAA2D}" type="datetimeFigureOut">
              <a:rPr lang="es-CO" smtClean="0"/>
              <a:t>9/04/2020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1991EE0-BAC2-486D-A357-32485DE3626E}" type="slidenum">
              <a:rPr lang="es-CO" smtClean="0"/>
              <a:t>‹Nº›</a:t>
            </a:fld>
            <a:endParaRPr lang="es-CO"/>
          </a:p>
        </p:txBody>
      </p:sp>
    </p:spTree>
    <p:extLst>
      <p:ext uri="{BB962C8B-B14F-4D97-AF65-F5344CB8AC3E}">
        <p14:creationId xmlns:p14="http://schemas.microsoft.com/office/powerpoint/2010/main" val="4221927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8C05893-D784-42BD-9687-FDAA19FCAA2D}" type="datetimeFigureOut">
              <a:rPr lang="es-CO" smtClean="0"/>
              <a:t>9/04/2020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1991EE0-BAC2-486D-A357-32485DE3626E}" type="slidenum">
              <a:rPr lang="es-CO" smtClean="0"/>
              <a:t>‹Nº›</a:t>
            </a:fld>
            <a:endParaRPr lang="es-CO"/>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120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8C05893-D784-42BD-9687-FDAA19FCAA2D}" type="datetimeFigureOut">
              <a:rPr lang="es-CO" smtClean="0"/>
              <a:t>9/04/2020</a:t>
            </a:fld>
            <a:endParaRPr lang="es-CO"/>
          </a:p>
        </p:txBody>
      </p:sp>
      <p:sp>
        <p:nvSpPr>
          <p:cNvPr id="6" name="Footer Placeholder 5"/>
          <p:cNvSpPr>
            <a:spLocks noGrp="1"/>
          </p:cNvSpPr>
          <p:nvPr>
            <p:ph type="ftr" sz="quarter" idx="11"/>
          </p:nvPr>
        </p:nvSpPr>
        <p:spPr>
          <a:xfrm>
            <a:off x="1447382" y="318640"/>
            <a:ext cx="5541004" cy="320931"/>
          </a:xfrm>
        </p:spPr>
        <p:txBody>
          <a:bodyPr/>
          <a:lstStyle/>
          <a:p>
            <a:endParaRPr lang="es-CO"/>
          </a:p>
        </p:txBody>
      </p:sp>
      <p:sp>
        <p:nvSpPr>
          <p:cNvPr id="7" name="Slide Number Placeholder 6"/>
          <p:cNvSpPr>
            <a:spLocks noGrp="1"/>
          </p:cNvSpPr>
          <p:nvPr>
            <p:ph type="sldNum" sz="quarter" idx="12"/>
          </p:nvPr>
        </p:nvSpPr>
        <p:spPr/>
        <p:txBody>
          <a:bodyPr/>
          <a:lstStyle/>
          <a:p>
            <a:fld id="{71991EE0-BAC2-486D-A357-32485DE3626E}" type="slidenum">
              <a:rPr lang="es-CO" smtClean="0"/>
              <a:t>‹Nº›</a:t>
            </a:fld>
            <a:endParaRPr lang="es-CO"/>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535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8C05893-D784-42BD-9687-FDAA19FCAA2D}" type="datetimeFigureOut">
              <a:rPr lang="es-CO" smtClean="0"/>
              <a:t>9/04/2020</a:t>
            </a:fld>
            <a:endParaRPr lang="es-CO"/>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1991EE0-BAC2-486D-A357-32485DE3626E}" type="slidenum">
              <a:rPr lang="es-CO" smtClean="0"/>
              <a:t>‹Nº›</a:t>
            </a:fld>
            <a:endParaRPr lang="es-CO"/>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898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rainpop.com/search/?keyword=plot"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ambridgeenglish.org/Images/young-learners-sample-papers-2018-vol1.pdf"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thirdgradecampestre.weebly.com/" TargetMode="External"/><Relationship Id="rId2" Type="http://schemas.openxmlformats.org/officeDocument/2006/relationships/hyperlink" Target="https://www.youtube.com/watch?v=0V3BZm0Ofl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quizalize.com/" TargetMode="External"/><Relationship Id="rId2" Type="http://schemas.openxmlformats.org/officeDocument/2006/relationships/hyperlink" Target="https://www.youtube.com/watch?v=PsqEArI0SW4"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hirdgradecampestre.weebl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err="1" smtClean="0"/>
              <a:t>Week</a:t>
            </a:r>
            <a:r>
              <a:rPr lang="es-CO" dirty="0" smtClean="0"/>
              <a:t> 6</a:t>
            </a:r>
            <a:endParaRPr lang="es-CO" dirty="0"/>
          </a:p>
        </p:txBody>
      </p:sp>
      <p:sp>
        <p:nvSpPr>
          <p:cNvPr id="3" name="Subtítulo 2"/>
          <p:cNvSpPr>
            <a:spLocks noGrp="1"/>
          </p:cNvSpPr>
          <p:nvPr>
            <p:ph type="subTitle" idx="1"/>
          </p:nvPr>
        </p:nvSpPr>
        <p:spPr/>
        <p:txBody>
          <a:bodyPr/>
          <a:lstStyle/>
          <a:p>
            <a:r>
              <a:rPr lang="es-CO" dirty="0" err="1" smtClean="0"/>
              <a:t>April</a:t>
            </a:r>
            <a:r>
              <a:rPr lang="es-CO" dirty="0" smtClean="0"/>
              <a:t> 20 to 24</a:t>
            </a:r>
            <a:endParaRPr lang="es-CO" dirty="0"/>
          </a:p>
        </p:txBody>
      </p:sp>
    </p:spTree>
    <p:extLst>
      <p:ext uri="{BB962C8B-B14F-4D97-AF65-F5344CB8AC3E}">
        <p14:creationId xmlns:p14="http://schemas.microsoft.com/office/powerpoint/2010/main" val="2098428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err="1" smtClean="0"/>
              <a:t>What</a:t>
            </a:r>
            <a:r>
              <a:rPr lang="es-CO" dirty="0" smtClean="0"/>
              <a:t> do </a:t>
            </a:r>
            <a:r>
              <a:rPr lang="es-CO" dirty="0" err="1" smtClean="0"/>
              <a:t>you</a:t>
            </a:r>
            <a:r>
              <a:rPr lang="es-CO" dirty="0" smtClean="0"/>
              <a:t> </a:t>
            </a:r>
            <a:r>
              <a:rPr lang="es-CO" dirty="0" err="1" smtClean="0"/>
              <a:t>need</a:t>
            </a:r>
            <a:r>
              <a:rPr lang="es-CO" dirty="0" smtClean="0"/>
              <a:t>?</a:t>
            </a:r>
            <a:endParaRPr lang="es-CO" dirty="0"/>
          </a:p>
        </p:txBody>
      </p:sp>
      <p:sp>
        <p:nvSpPr>
          <p:cNvPr id="3" name="Marcador de contenido 2"/>
          <p:cNvSpPr>
            <a:spLocks noGrp="1"/>
          </p:cNvSpPr>
          <p:nvPr>
            <p:ph idx="1"/>
          </p:nvPr>
        </p:nvSpPr>
        <p:spPr/>
        <p:txBody>
          <a:bodyPr/>
          <a:lstStyle/>
          <a:p>
            <a:r>
              <a:rPr lang="en-US" dirty="0" smtClean="0"/>
              <a:t>Good internet connection.</a:t>
            </a:r>
          </a:p>
          <a:p>
            <a:r>
              <a:rPr lang="en-US" dirty="0" smtClean="0"/>
              <a:t>Document called “Plot”.</a:t>
            </a:r>
          </a:p>
          <a:p>
            <a:r>
              <a:rPr lang="en-US" dirty="0" smtClean="0"/>
              <a:t>English notebook (yellow).</a:t>
            </a:r>
          </a:p>
          <a:p>
            <a:r>
              <a:rPr lang="en-US" dirty="0" smtClean="0"/>
              <a:t>Pen or pencil.</a:t>
            </a:r>
          </a:p>
          <a:p>
            <a:endParaRPr lang="en-US" dirty="0"/>
          </a:p>
        </p:txBody>
      </p:sp>
      <p:pic>
        <p:nvPicPr>
          <p:cNvPr id="4" name="Imagen 3"/>
          <p:cNvPicPr>
            <a:picLocks noChangeAspect="1"/>
          </p:cNvPicPr>
          <p:nvPr/>
        </p:nvPicPr>
        <p:blipFill>
          <a:blip r:embed="rId2"/>
          <a:stretch>
            <a:fillRect/>
          </a:stretch>
        </p:blipFill>
        <p:spPr>
          <a:xfrm rot="834718">
            <a:off x="7426643" y="1259416"/>
            <a:ext cx="4229100" cy="3648075"/>
          </a:xfrm>
          <a:prstGeom prst="rect">
            <a:avLst/>
          </a:prstGeom>
          <a:ln w="38100">
            <a:solidFill>
              <a:schemeClr val="tx1"/>
            </a:solidFill>
          </a:ln>
        </p:spPr>
      </p:pic>
      <p:pic>
        <p:nvPicPr>
          <p:cNvPr id="2050" name="Picture 2" descr="Fotos, imágenes y otros productos fotográficos de stock sobre ..."/>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901" r="100000"/>
                    </a14:imgEffect>
                  </a14:imgLayer>
                </a14:imgProps>
              </a:ext>
              <a:ext uri="{28A0092B-C50C-407E-A947-70E740481C1C}">
                <a14:useLocalDpi xmlns:a14="http://schemas.microsoft.com/office/drawing/2010/main" val="0"/>
              </a:ext>
            </a:extLst>
          </a:blip>
          <a:srcRect l="17353" t="10262" r="13457" b="16758"/>
          <a:stretch/>
        </p:blipFill>
        <p:spPr bwMode="auto">
          <a:xfrm rot="20453287">
            <a:off x="3838876" y="3496088"/>
            <a:ext cx="1463040" cy="19463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ptop clipart. Free download. | Creazill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940" b="13940"/>
          <a:stretch/>
        </p:blipFill>
        <p:spPr bwMode="auto">
          <a:xfrm>
            <a:off x="4570397" y="1465651"/>
            <a:ext cx="2479720" cy="176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399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770709" y="2756262"/>
            <a:ext cx="2978331" cy="875211"/>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p:txBody>
          <a:bodyPr/>
          <a:lstStyle/>
          <a:p>
            <a:r>
              <a:rPr lang="es-CO" dirty="0" err="1" smtClean="0"/>
              <a:t>plot</a:t>
            </a:r>
            <a:endParaRPr lang="es-CO" dirty="0"/>
          </a:p>
        </p:txBody>
      </p:sp>
      <p:sp>
        <p:nvSpPr>
          <p:cNvPr id="3" name="Marcador de contenido 2"/>
          <p:cNvSpPr>
            <a:spLocks noGrp="1"/>
          </p:cNvSpPr>
          <p:nvPr>
            <p:ph idx="1"/>
          </p:nvPr>
        </p:nvSpPr>
        <p:spPr>
          <a:xfrm>
            <a:off x="0" y="1853754"/>
            <a:ext cx="9603275" cy="4241747"/>
          </a:xfrm>
        </p:spPr>
        <p:txBody>
          <a:bodyPr>
            <a:normAutofit/>
          </a:bodyPr>
          <a:lstStyle/>
          <a:p>
            <a:r>
              <a:rPr lang="es-CO" dirty="0" err="1" smtClean="0"/>
              <a:t>Go</a:t>
            </a:r>
            <a:r>
              <a:rPr lang="es-CO" dirty="0" smtClean="0"/>
              <a:t> to </a:t>
            </a:r>
            <a:r>
              <a:rPr lang="es-CO" dirty="0" err="1" smtClean="0"/>
              <a:t>the</a:t>
            </a:r>
            <a:r>
              <a:rPr lang="es-CO" dirty="0" smtClean="0"/>
              <a:t> </a:t>
            </a:r>
            <a:r>
              <a:rPr lang="es-CO" dirty="0" err="1" smtClean="0"/>
              <a:t>following</a:t>
            </a:r>
            <a:r>
              <a:rPr lang="es-CO" dirty="0" smtClean="0"/>
              <a:t> link and </a:t>
            </a:r>
            <a:r>
              <a:rPr lang="es-CO" dirty="0" err="1" smtClean="0"/>
              <a:t>watch</a:t>
            </a:r>
            <a:r>
              <a:rPr lang="es-CO" dirty="0" smtClean="0"/>
              <a:t> </a:t>
            </a:r>
            <a:r>
              <a:rPr lang="es-CO" dirty="0" err="1" smtClean="0"/>
              <a:t>the</a:t>
            </a:r>
            <a:r>
              <a:rPr lang="es-CO" dirty="0" smtClean="0"/>
              <a:t> video </a:t>
            </a:r>
            <a:r>
              <a:rPr lang="es-CO" dirty="0" err="1" smtClean="0"/>
              <a:t>called</a:t>
            </a:r>
            <a:r>
              <a:rPr lang="es-CO" dirty="0" smtClean="0"/>
              <a:t> </a:t>
            </a:r>
            <a:r>
              <a:rPr lang="es-CO" dirty="0" err="1" smtClean="0"/>
              <a:t>Plot</a:t>
            </a:r>
            <a:r>
              <a:rPr lang="es-CO" dirty="0" smtClean="0"/>
              <a:t>: </a:t>
            </a:r>
            <a:r>
              <a:rPr lang="es-CO" dirty="0">
                <a:hlinkClick r:id="rId2"/>
              </a:rPr>
              <a:t>https://www.brainpop.com/search/?</a:t>
            </a:r>
            <a:r>
              <a:rPr lang="es-CO" dirty="0" smtClean="0">
                <a:hlinkClick r:id="rId2"/>
              </a:rPr>
              <a:t>keyword=plot</a:t>
            </a:r>
            <a:endParaRPr lang="es-CO" dirty="0" smtClean="0"/>
          </a:p>
          <a:p>
            <a:pPr marL="0" indent="0">
              <a:buNone/>
            </a:pPr>
            <a:r>
              <a:rPr lang="es-CO" dirty="0" smtClean="0"/>
              <a:t>	</a:t>
            </a:r>
            <a:r>
              <a:rPr lang="es-CO" dirty="0" err="1" smtClean="0"/>
              <a:t>User</a:t>
            </a:r>
            <a:r>
              <a:rPr lang="es-CO" dirty="0" smtClean="0"/>
              <a:t>: </a:t>
            </a:r>
            <a:r>
              <a:rPr lang="es-CO" dirty="0" err="1" smtClean="0"/>
              <a:t>gimnasiocampestre</a:t>
            </a:r>
            <a:endParaRPr lang="es-CO" dirty="0" smtClean="0"/>
          </a:p>
          <a:p>
            <a:pPr marL="0" indent="0">
              <a:buNone/>
            </a:pPr>
            <a:r>
              <a:rPr lang="es-CO" dirty="0" smtClean="0"/>
              <a:t>	</a:t>
            </a:r>
            <a:r>
              <a:rPr lang="es-CO" dirty="0" err="1" smtClean="0"/>
              <a:t>Password</a:t>
            </a:r>
            <a:r>
              <a:rPr lang="es-CO" dirty="0" smtClean="0"/>
              <a:t>: campestre</a:t>
            </a:r>
          </a:p>
          <a:p>
            <a:endParaRPr lang="es-CO" dirty="0" smtClean="0"/>
          </a:p>
          <a:p>
            <a:r>
              <a:rPr lang="es-CO" dirty="0" smtClean="0"/>
              <a:t>Open </a:t>
            </a:r>
            <a:r>
              <a:rPr lang="es-CO" dirty="0" err="1" smtClean="0"/>
              <a:t>the</a:t>
            </a:r>
            <a:r>
              <a:rPr lang="es-CO" dirty="0" smtClean="0"/>
              <a:t> </a:t>
            </a:r>
            <a:r>
              <a:rPr lang="es-CO" dirty="0" err="1" smtClean="0"/>
              <a:t>document</a:t>
            </a:r>
            <a:r>
              <a:rPr lang="es-CO" dirty="0" smtClean="0"/>
              <a:t> </a:t>
            </a:r>
            <a:r>
              <a:rPr lang="es-CO" dirty="0" err="1" smtClean="0"/>
              <a:t>called</a:t>
            </a:r>
            <a:r>
              <a:rPr lang="es-CO" dirty="0" smtClean="0"/>
              <a:t> </a:t>
            </a:r>
            <a:r>
              <a:rPr lang="es-CO" dirty="0" err="1" smtClean="0">
                <a:solidFill>
                  <a:schemeClr val="accent2">
                    <a:lumMod val="50000"/>
                  </a:schemeClr>
                </a:solidFill>
              </a:rPr>
              <a:t>Plot</a:t>
            </a:r>
            <a:r>
              <a:rPr lang="es-CO" dirty="0" smtClean="0"/>
              <a:t>. </a:t>
            </a:r>
          </a:p>
          <a:p>
            <a:r>
              <a:rPr lang="es-CO" dirty="0" err="1" smtClean="0"/>
              <a:t>Copy</a:t>
            </a:r>
            <a:r>
              <a:rPr lang="es-CO" dirty="0" smtClean="0"/>
              <a:t> </a:t>
            </a:r>
            <a:r>
              <a:rPr lang="es-CO" dirty="0" err="1" smtClean="0"/>
              <a:t>the</a:t>
            </a:r>
            <a:r>
              <a:rPr lang="es-CO" dirty="0" smtClean="0"/>
              <a:t> </a:t>
            </a:r>
            <a:r>
              <a:rPr lang="es-CO" dirty="0" err="1" smtClean="0"/>
              <a:t>information</a:t>
            </a:r>
            <a:r>
              <a:rPr lang="es-CO" dirty="0" smtClean="0"/>
              <a:t> </a:t>
            </a:r>
            <a:r>
              <a:rPr lang="es-CO" dirty="0" err="1" smtClean="0"/>
              <a:t>found</a:t>
            </a:r>
            <a:r>
              <a:rPr lang="es-CO" dirty="0" smtClean="0"/>
              <a:t> </a:t>
            </a:r>
            <a:r>
              <a:rPr lang="es-CO" dirty="0" err="1" smtClean="0"/>
              <a:t>there</a:t>
            </a:r>
            <a:r>
              <a:rPr lang="es-CO" dirty="0" smtClean="0"/>
              <a:t> in </a:t>
            </a:r>
            <a:r>
              <a:rPr lang="es-CO" dirty="0" err="1" smtClean="0"/>
              <a:t>your</a:t>
            </a:r>
            <a:r>
              <a:rPr lang="es-CO" dirty="0" smtClean="0"/>
              <a:t> English notebook. </a:t>
            </a:r>
          </a:p>
          <a:p>
            <a:r>
              <a:rPr lang="es-CO" dirty="0" err="1" smtClean="0"/>
              <a:t>Take</a:t>
            </a:r>
            <a:r>
              <a:rPr lang="es-CO" dirty="0" smtClean="0"/>
              <a:t> </a:t>
            </a:r>
            <a:r>
              <a:rPr lang="es-CO" dirty="0" err="1" smtClean="0"/>
              <a:t>the</a:t>
            </a:r>
            <a:r>
              <a:rPr lang="es-CO" dirty="0" smtClean="0"/>
              <a:t> </a:t>
            </a:r>
            <a:r>
              <a:rPr lang="es-CO" dirty="0" err="1" smtClean="0"/>
              <a:t>quiz</a:t>
            </a:r>
            <a:r>
              <a:rPr lang="es-CO" dirty="0" smtClean="0"/>
              <a:t>.</a:t>
            </a:r>
          </a:p>
        </p:txBody>
      </p:sp>
      <p:pic>
        <p:nvPicPr>
          <p:cNvPr id="4" name="Imagen 3"/>
          <p:cNvPicPr>
            <a:picLocks noChangeAspect="1"/>
          </p:cNvPicPr>
          <p:nvPr/>
        </p:nvPicPr>
        <p:blipFill>
          <a:blip r:embed="rId3"/>
          <a:stretch>
            <a:fillRect/>
          </a:stretch>
        </p:blipFill>
        <p:spPr>
          <a:xfrm>
            <a:off x="6925734" y="107009"/>
            <a:ext cx="5174010" cy="2313623"/>
          </a:xfrm>
          <a:prstGeom prst="rect">
            <a:avLst/>
          </a:prstGeom>
        </p:spPr>
      </p:pic>
      <p:sp>
        <p:nvSpPr>
          <p:cNvPr id="5" name="Elipse 4"/>
          <p:cNvSpPr/>
          <p:nvPr/>
        </p:nvSpPr>
        <p:spPr>
          <a:xfrm>
            <a:off x="6884126" y="1329136"/>
            <a:ext cx="1045028" cy="113974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Flecha derecha 5"/>
          <p:cNvSpPr/>
          <p:nvPr/>
        </p:nvSpPr>
        <p:spPr>
          <a:xfrm rot="21115232">
            <a:off x="6165669" y="1907855"/>
            <a:ext cx="809897" cy="56687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p:nvPicPr>
        <p:blipFill rotWithShape="1">
          <a:blip r:embed="rId4"/>
          <a:srcRect t="14597"/>
          <a:stretch/>
        </p:blipFill>
        <p:spPr>
          <a:xfrm>
            <a:off x="6693287" y="3469867"/>
            <a:ext cx="5152411" cy="2625634"/>
          </a:xfrm>
          <a:prstGeom prst="rect">
            <a:avLst/>
          </a:prstGeom>
        </p:spPr>
      </p:pic>
      <p:sp>
        <p:nvSpPr>
          <p:cNvPr id="9" name="Elipse 8"/>
          <p:cNvSpPr/>
          <p:nvPr/>
        </p:nvSpPr>
        <p:spPr>
          <a:xfrm>
            <a:off x="10106659" y="3421619"/>
            <a:ext cx="874922" cy="853939"/>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lecha derecha 9"/>
          <p:cNvSpPr/>
          <p:nvPr/>
        </p:nvSpPr>
        <p:spPr>
          <a:xfrm rot="20907178">
            <a:off x="4491983" y="4096836"/>
            <a:ext cx="5781016" cy="114467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1505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CO" dirty="0" err="1" smtClean="0"/>
              <a:t>Class</a:t>
            </a:r>
            <a:r>
              <a:rPr lang="es-CO" dirty="0" smtClean="0"/>
              <a:t> 4</a:t>
            </a:r>
            <a:endParaRPr lang="es-CO" dirty="0"/>
          </a:p>
        </p:txBody>
      </p:sp>
      <p:sp>
        <p:nvSpPr>
          <p:cNvPr id="5" name="Subtítulo 4"/>
          <p:cNvSpPr>
            <a:spLocks noGrp="1"/>
          </p:cNvSpPr>
          <p:nvPr>
            <p:ph type="subTitle" idx="1"/>
          </p:nvPr>
        </p:nvSpPr>
        <p:spPr/>
        <p:txBody>
          <a:bodyPr/>
          <a:lstStyle/>
          <a:p>
            <a:r>
              <a:rPr lang="es-CO" dirty="0" err="1" smtClean="0"/>
              <a:t>Thursday</a:t>
            </a:r>
            <a:r>
              <a:rPr lang="es-CO" dirty="0" smtClean="0"/>
              <a:t> </a:t>
            </a:r>
            <a:r>
              <a:rPr lang="es-CO" dirty="0" err="1" smtClean="0"/>
              <a:t>April</a:t>
            </a:r>
            <a:r>
              <a:rPr lang="es-CO" dirty="0" smtClean="0"/>
              <a:t> 23</a:t>
            </a:r>
            <a:endParaRPr lang="es-CO" dirty="0"/>
          </a:p>
        </p:txBody>
      </p:sp>
    </p:spTree>
    <p:extLst>
      <p:ext uri="{BB962C8B-B14F-4D97-AF65-F5344CB8AC3E}">
        <p14:creationId xmlns:p14="http://schemas.microsoft.com/office/powerpoint/2010/main" val="2501155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9247" y="757617"/>
            <a:ext cx="9603275" cy="1049235"/>
          </a:xfrm>
        </p:spPr>
        <p:txBody>
          <a:bodyPr/>
          <a:lstStyle/>
          <a:p>
            <a:r>
              <a:rPr lang="es-CO" dirty="0" err="1" smtClean="0"/>
              <a:t>What</a:t>
            </a:r>
            <a:r>
              <a:rPr lang="es-CO" dirty="0" smtClean="0"/>
              <a:t> do </a:t>
            </a:r>
            <a:r>
              <a:rPr lang="es-CO" dirty="0" err="1" smtClean="0"/>
              <a:t>you</a:t>
            </a:r>
            <a:r>
              <a:rPr lang="es-CO" dirty="0" smtClean="0"/>
              <a:t> </a:t>
            </a:r>
            <a:r>
              <a:rPr lang="es-CO" dirty="0" err="1" smtClean="0"/>
              <a:t>need</a:t>
            </a:r>
            <a:r>
              <a:rPr lang="es-CO" dirty="0" smtClean="0"/>
              <a:t>?</a:t>
            </a:r>
            <a:endParaRPr lang="es-CO" dirty="0"/>
          </a:p>
        </p:txBody>
      </p:sp>
      <p:sp>
        <p:nvSpPr>
          <p:cNvPr id="3" name="Marcador de contenido 2"/>
          <p:cNvSpPr>
            <a:spLocks noGrp="1"/>
          </p:cNvSpPr>
          <p:nvPr>
            <p:ph idx="1"/>
          </p:nvPr>
        </p:nvSpPr>
        <p:spPr>
          <a:xfrm>
            <a:off x="365760" y="1806853"/>
            <a:ext cx="6876312" cy="4068334"/>
          </a:xfrm>
        </p:spPr>
        <p:txBody>
          <a:bodyPr>
            <a:normAutofit fontScale="92500"/>
          </a:bodyPr>
          <a:lstStyle/>
          <a:p>
            <a:r>
              <a:rPr lang="es-CO" sz="2400" dirty="0" smtClean="0"/>
              <a:t>English Flyers Reading and Writing Part2 </a:t>
            </a:r>
            <a:r>
              <a:rPr lang="es-CO" sz="2400" dirty="0" err="1" smtClean="0"/>
              <a:t>Power</a:t>
            </a:r>
            <a:r>
              <a:rPr lang="es-CO" sz="2400" dirty="0" smtClean="0"/>
              <a:t> Point </a:t>
            </a:r>
            <a:r>
              <a:rPr lang="es-CO" sz="2400" dirty="0" err="1" smtClean="0"/>
              <a:t>Presentation</a:t>
            </a:r>
            <a:r>
              <a:rPr lang="es-CO" sz="2400" dirty="0" smtClean="0"/>
              <a:t>. </a:t>
            </a:r>
            <a:r>
              <a:rPr lang="es-CO" sz="2400" dirty="0" err="1" smtClean="0"/>
              <a:t>You</a:t>
            </a:r>
            <a:r>
              <a:rPr lang="es-CO" sz="2400" dirty="0" smtClean="0"/>
              <a:t> can </a:t>
            </a:r>
            <a:r>
              <a:rPr lang="es-CO" sz="2400" dirty="0" err="1" smtClean="0"/>
              <a:t>find</a:t>
            </a:r>
            <a:r>
              <a:rPr lang="es-CO" sz="2400" dirty="0" smtClean="0"/>
              <a:t> </a:t>
            </a:r>
            <a:r>
              <a:rPr lang="es-CO" sz="2400" dirty="0" err="1" smtClean="0"/>
              <a:t>it</a:t>
            </a:r>
            <a:r>
              <a:rPr lang="es-CO" sz="2400" dirty="0" smtClean="0"/>
              <a:t> in </a:t>
            </a:r>
            <a:r>
              <a:rPr lang="es-CO" sz="2400" dirty="0" err="1" smtClean="0"/>
              <a:t>Phidias</a:t>
            </a:r>
            <a:r>
              <a:rPr lang="es-CO" sz="2400" dirty="0" smtClean="0"/>
              <a:t> </a:t>
            </a:r>
            <a:r>
              <a:rPr lang="es-CO" sz="2400" dirty="0" err="1" smtClean="0"/>
              <a:t>or</a:t>
            </a:r>
            <a:r>
              <a:rPr lang="es-CO" sz="2400" dirty="0" smtClean="0"/>
              <a:t> </a:t>
            </a:r>
            <a:r>
              <a:rPr lang="es-CO" sz="2400" dirty="0" err="1" smtClean="0"/>
              <a:t>Weebly</a:t>
            </a:r>
            <a:r>
              <a:rPr lang="es-CO" sz="2400" dirty="0" smtClean="0"/>
              <a:t>.</a:t>
            </a:r>
          </a:p>
          <a:p>
            <a:r>
              <a:rPr lang="es-CO" sz="2400" dirty="0" smtClean="0"/>
              <a:t>Part 2: </a:t>
            </a:r>
            <a:r>
              <a:rPr lang="es-CO" sz="2400" dirty="0" err="1" smtClean="0"/>
              <a:t>Pages</a:t>
            </a:r>
            <a:r>
              <a:rPr lang="es-CO" sz="2400" dirty="0" smtClean="0"/>
              <a:t> </a:t>
            </a:r>
            <a:r>
              <a:rPr lang="es-CO" sz="2400" b="1" dirty="0" smtClean="0">
                <a:solidFill>
                  <a:schemeClr val="accent2">
                    <a:lumMod val="50000"/>
                  </a:schemeClr>
                </a:solidFill>
              </a:rPr>
              <a:t>78</a:t>
            </a:r>
            <a:r>
              <a:rPr lang="es-CO" sz="2400" dirty="0" smtClean="0"/>
              <a:t> and </a:t>
            </a:r>
            <a:r>
              <a:rPr lang="es-CO" sz="2400" b="1" dirty="0" smtClean="0">
                <a:solidFill>
                  <a:schemeClr val="accent2">
                    <a:lumMod val="50000"/>
                  </a:schemeClr>
                </a:solidFill>
              </a:rPr>
              <a:t>79</a:t>
            </a:r>
            <a:r>
              <a:rPr lang="es-CO" sz="2400" dirty="0" smtClean="0"/>
              <a:t>. </a:t>
            </a:r>
            <a:r>
              <a:rPr lang="es-CO" sz="2400" dirty="0" err="1" smtClean="0"/>
              <a:t>Download</a:t>
            </a:r>
            <a:r>
              <a:rPr lang="es-CO" sz="2400" dirty="0" smtClean="0"/>
              <a:t> </a:t>
            </a:r>
            <a:r>
              <a:rPr lang="es-CO" sz="2400" dirty="0" err="1" smtClean="0"/>
              <a:t>them</a:t>
            </a:r>
            <a:r>
              <a:rPr lang="es-CO" sz="2400" dirty="0" smtClean="0"/>
              <a:t> in </a:t>
            </a:r>
            <a:r>
              <a:rPr lang="en-US" sz="2400" u="sng" dirty="0">
                <a:hlinkClick r:id="rId2"/>
              </a:rPr>
              <a:t>https://www.cambridgeenglish.org/Images/young-learners-sample-papers-2018-vol1.pdf</a:t>
            </a:r>
            <a:r>
              <a:rPr lang="en-US" sz="2400" dirty="0"/>
              <a:t> </a:t>
            </a:r>
            <a:endParaRPr lang="en-US" sz="2400" dirty="0" smtClean="0"/>
          </a:p>
          <a:p>
            <a:r>
              <a:rPr lang="en-US" sz="2400" dirty="0" smtClean="0"/>
              <a:t>Pen or pencil.</a:t>
            </a:r>
          </a:p>
          <a:p>
            <a:r>
              <a:rPr lang="en-US" sz="2400" dirty="0" smtClean="0"/>
              <a:t>Follow the instructions you find in the Power Point Presentation.</a:t>
            </a:r>
            <a:endParaRPr lang="es-CO" sz="2400" dirty="0"/>
          </a:p>
        </p:txBody>
      </p:sp>
      <p:pic>
        <p:nvPicPr>
          <p:cNvPr id="4" name="Imagen 3"/>
          <p:cNvPicPr>
            <a:picLocks noChangeAspect="1"/>
          </p:cNvPicPr>
          <p:nvPr/>
        </p:nvPicPr>
        <p:blipFill>
          <a:blip r:embed="rId3"/>
          <a:stretch>
            <a:fillRect/>
          </a:stretch>
        </p:blipFill>
        <p:spPr>
          <a:xfrm>
            <a:off x="6900365" y="408085"/>
            <a:ext cx="3081746" cy="1748298"/>
          </a:xfrm>
          <a:prstGeom prst="rect">
            <a:avLst/>
          </a:prstGeom>
        </p:spPr>
      </p:pic>
      <p:grpSp>
        <p:nvGrpSpPr>
          <p:cNvPr id="9" name="Grupo 8"/>
          <p:cNvGrpSpPr/>
          <p:nvPr/>
        </p:nvGrpSpPr>
        <p:grpSpPr>
          <a:xfrm rot="547836">
            <a:off x="7459359" y="2483242"/>
            <a:ext cx="4226697" cy="3076074"/>
            <a:chOff x="7157222" y="2505915"/>
            <a:chExt cx="4226697" cy="3076074"/>
          </a:xfrm>
        </p:grpSpPr>
        <p:pic>
          <p:nvPicPr>
            <p:cNvPr id="7" name="Imagen 6"/>
            <p:cNvPicPr>
              <a:picLocks noChangeAspect="1"/>
            </p:cNvPicPr>
            <p:nvPr/>
          </p:nvPicPr>
          <p:blipFill>
            <a:blip r:embed="rId4"/>
            <a:stretch>
              <a:fillRect/>
            </a:stretch>
          </p:blipFill>
          <p:spPr>
            <a:xfrm>
              <a:off x="7157222" y="2505915"/>
              <a:ext cx="2183903" cy="3076074"/>
            </a:xfrm>
            <a:prstGeom prst="rect">
              <a:avLst/>
            </a:prstGeom>
            <a:ln w="28575">
              <a:solidFill>
                <a:schemeClr val="tx1"/>
              </a:solidFill>
            </a:ln>
          </p:spPr>
        </p:pic>
        <p:pic>
          <p:nvPicPr>
            <p:cNvPr id="8" name="Imagen 7"/>
            <p:cNvPicPr>
              <a:picLocks noChangeAspect="1"/>
            </p:cNvPicPr>
            <p:nvPr/>
          </p:nvPicPr>
          <p:blipFill>
            <a:blip r:embed="rId5"/>
            <a:stretch>
              <a:fillRect/>
            </a:stretch>
          </p:blipFill>
          <p:spPr>
            <a:xfrm>
              <a:off x="9341125" y="2505915"/>
              <a:ext cx="2042794" cy="3076074"/>
            </a:xfrm>
            <a:prstGeom prst="rect">
              <a:avLst/>
            </a:prstGeom>
            <a:ln w="28575">
              <a:solidFill>
                <a:schemeClr val="tx1"/>
              </a:solidFill>
            </a:ln>
          </p:spPr>
        </p:pic>
      </p:grpSp>
      <p:sp>
        <p:nvSpPr>
          <p:cNvPr id="10" name="Flecha arriba 9"/>
          <p:cNvSpPr/>
          <p:nvPr/>
        </p:nvSpPr>
        <p:spPr>
          <a:xfrm rot="1004812">
            <a:off x="6128053" y="1916625"/>
            <a:ext cx="1254034" cy="2887501"/>
          </a:xfrm>
          <a:prstGeom prst="upArrow">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5038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CO" dirty="0" err="1" smtClean="0"/>
              <a:t>Class</a:t>
            </a:r>
            <a:r>
              <a:rPr lang="es-CO" dirty="0" smtClean="0"/>
              <a:t> 5</a:t>
            </a:r>
            <a:endParaRPr lang="es-CO" dirty="0"/>
          </a:p>
        </p:txBody>
      </p:sp>
      <p:sp>
        <p:nvSpPr>
          <p:cNvPr id="5" name="Subtítulo 4"/>
          <p:cNvSpPr>
            <a:spLocks noGrp="1"/>
          </p:cNvSpPr>
          <p:nvPr>
            <p:ph type="subTitle" idx="1"/>
          </p:nvPr>
        </p:nvSpPr>
        <p:spPr/>
        <p:txBody>
          <a:bodyPr/>
          <a:lstStyle/>
          <a:p>
            <a:r>
              <a:rPr lang="es-CO" dirty="0" smtClean="0"/>
              <a:t>Friday 24</a:t>
            </a:r>
            <a:endParaRPr lang="es-CO" dirty="0"/>
          </a:p>
        </p:txBody>
      </p:sp>
    </p:spTree>
    <p:extLst>
      <p:ext uri="{BB962C8B-B14F-4D97-AF65-F5344CB8AC3E}">
        <p14:creationId xmlns:p14="http://schemas.microsoft.com/office/powerpoint/2010/main" val="2923425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err="1" smtClean="0"/>
              <a:t>What</a:t>
            </a:r>
            <a:r>
              <a:rPr lang="es-CO" dirty="0" smtClean="0"/>
              <a:t> do </a:t>
            </a:r>
            <a:r>
              <a:rPr lang="es-CO" dirty="0" err="1" smtClean="0"/>
              <a:t>you</a:t>
            </a:r>
            <a:r>
              <a:rPr lang="es-CO" dirty="0" smtClean="0"/>
              <a:t> </a:t>
            </a:r>
            <a:r>
              <a:rPr lang="es-CO" dirty="0" err="1" smtClean="0"/>
              <a:t>need</a:t>
            </a:r>
            <a:r>
              <a:rPr lang="es-CO" dirty="0" smtClean="0"/>
              <a:t>?</a:t>
            </a:r>
            <a:endParaRPr lang="es-CO" dirty="0"/>
          </a:p>
        </p:txBody>
      </p:sp>
      <p:sp>
        <p:nvSpPr>
          <p:cNvPr id="3" name="Marcador de contenido 2"/>
          <p:cNvSpPr>
            <a:spLocks noGrp="1"/>
          </p:cNvSpPr>
          <p:nvPr>
            <p:ph idx="1"/>
          </p:nvPr>
        </p:nvSpPr>
        <p:spPr/>
        <p:txBody>
          <a:bodyPr/>
          <a:lstStyle/>
          <a:p>
            <a:r>
              <a:rPr lang="es-CO" dirty="0" err="1" smtClean="0"/>
              <a:t>Good</a:t>
            </a:r>
            <a:r>
              <a:rPr lang="es-CO" dirty="0" smtClean="0"/>
              <a:t> internet </a:t>
            </a:r>
            <a:r>
              <a:rPr lang="es-CO" dirty="0" err="1" smtClean="0"/>
              <a:t>connection</a:t>
            </a:r>
            <a:r>
              <a:rPr lang="es-CO" dirty="0" smtClean="0"/>
              <a:t>.</a:t>
            </a:r>
          </a:p>
          <a:p>
            <a:pPr marL="0" indent="0">
              <a:buNone/>
            </a:pPr>
            <a:endParaRPr lang="es-CO" dirty="0" smtClean="0"/>
          </a:p>
          <a:p>
            <a:r>
              <a:rPr lang="es-CO" dirty="0" err="1" smtClean="0"/>
              <a:t>Metacognition</a:t>
            </a:r>
            <a:r>
              <a:rPr lang="es-CO" dirty="0" smtClean="0"/>
              <a:t> </a:t>
            </a:r>
            <a:r>
              <a:rPr lang="es-CO" dirty="0" err="1" smtClean="0"/>
              <a:t>Worksheet</a:t>
            </a:r>
            <a:r>
              <a:rPr lang="es-CO" dirty="0" smtClean="0"/>
              <a:t>.</a:t>
            </a:r>
          </a:p>
          <a:p>
            <a:pPr marL="0" indent="0">
              <a:buNone/>
            </a:pPr>
            <a:endParaRPr lang="es-CO" dirty="0" smtClean="0"/>
          </a:p>
          <a:p>
            <a:r>
              <a:rPr lang="es-CO" dirty="0" smtClean="0"/>
              <a:t>Pen </a:t>
            </a:r>
            <a:r>
              <a:rPr lang="es-CO" dirty="0" err="1" smtClean="0"/>
              <a:t>or</a:t>
            </a:r>
            <a:r>
              <a:rPr lang="es-CO" dirty="0" smtClean="0"/>
              <a:t> </a:t>
            </a:r>
            <a:r>
              <a:rPr lang="es-CO" dirty="0" err="1" smtClean="0"/>
              <a:t>pencil</a:t>
            </a:r>
            <a:r>
              <a:rPr lang="es-CO" dirty="0" smtClean="0"/>
              <a:t>.</a:t>
            </a:r>
          </a:p>
          <a:p>
            <a:pPr marL="0" indent="0">
              <a:buNone/>
            </a:pPr>
            <a:endParaRPr lang="es-CO" dirty="0" smtClean="0"/>
          </a:p>
          <a:p>
            <a:r>
              <a:rPr lang="es-CO" dirty="0" smtClean="0">
                <a:solidFill>
                  <a:srgbClr val="FF0000"/>
                </a:solidFill>
              </a:rPr>
              <a:t>Red</a:t>
            </a:r>
            <a:r>
              <a:rPr lang="es-CO" dirty="0" smtClean="0"/>
              <a:t>, </a:t>
            </a:r>
            <a:r>
              <a:rPr lang="es-CO" dirty="0" err="1" smtClean="0">
                <a:solidFill>
                  <a:srgbClr val="FFC000"/>
                </a:solidFill>
              </a:rPr>
              <a:t>yellow</a:t>
            </a:r>
            <a:r>
              <a:rPr lang="es-CO" dirty="0" smtClean="0"/>
              <a:t> and </a:t>
            </a:r>
            <a:r>
              <a:rPr lang="es-CO" dirty="0" err="1" smtClean="0">
                <a:solidFill>
                  <a:srgbClr val="00B050"/>
                </a:solidFill>
              </a:rPr>
              <a:t>green</a:t>
            </a:r>
            <a:r>
              <a:rPr lang="es-CO" dirty="0" smtClean="0"/>
              <a:t> </a:t>
            </a:r>
            <a:r>
              <a:rPr lang="es-CO" dirty="0" err="1" smtClean="0"/>
              <a:t>colours</a:t>
            </a:r>
            <a:r>
              <a:rPr lang="es-CO" dirty="0" smtClean="0"/>
              <a:t>.</a:t>
            </a:r>
          </a:p>
          <a:p>
            <a:endParaRPr lang="es-CO" dirty="0"/>
          </a:p>
        </p:txBody>
      </p:sp>
      <p:pic>
        <p:nvPicPr>
          <p:cNvPr id="5" name="Imagen 4"/>
          <p:cNvPicPr>
            <a:picLocks noChangeAspect="1"/>
          </p:cNvPicPr>
          <p:nvPr/>
        </p:nvPicPr>
        <p:blipFill>
          <a:blip r:embed="rId2"/>
          <a:stretch>
            <a:fillRect/>
          </a:stretch>
        </p:blipFill>
        <p:spPr>
          <a:xfrm rot="467153">
            <a:off x="8147971" y="3157605"/>
            <a:ext cx="2735073" cy="2903905"/>
          </a:xfrm>
          <a:prstGeom prst="rect">
            <a:avLst/>
          </a:prstGeom>
          <a:ln w="28575">
            <a:solidFill>
              <a:schemeClr val="tx1"/>
            </a:solidFill>
          </a:ln>
        </p:spPr>
      </p:pic>
      <p:pic>
        <p:nvPicPr>
          <p:cNvPr id="3074" name="Picture 2" descr="laptop-clipart-clip-art-laptops-990350 - Sacred Heart Girls' Colleg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9592" y1="20992" x2="79592" y2="20992"/>
                        <a14:foregroundMark x1="78367" y1="32061" x2="78367" y2="32061"/>
                        <a14:foregroundMark x1="75714" y1="38550" x2="75714" y2="38550"/>
                        <a14:foregroundMark x1="85714" y1="45802" x2="85714" y2="45802"/>
                        <a14:foregroundMark x1="93878" y1="56870" x2="93878" y2="56870"/>
                        <a14:foregroundMark x1="90204" y1="62595" x2="90204" y2="62595"/>
                        <a14:foregroundMark x1="86735" y1="68321" x2="86735" y2="68321"/>
                        <a14:foregroundMark x1="82653" y1="73282" x2="82653" y2="73282"/>
                        <a14:foregroundMark x1="79796" y1="76527" x2="78980" y2="77290"/>
                        <a14:foregroundMark x1="65510" y1="7443" x2="65510" y2="7443"/>
                        <a14:foregroundMark x1="72449" y1="13740" x2="72449" y2="13740"/>
                        <a14:foregroundMark x1="68980" y1="19656" x2="68980" y2="19656"/>
                        <a14:foregroundMark x1="65306" y1="14122" x2="65306" y2="14122"/>
                        <a14:foregroundMark x1="67755" y1="28626" x2="67755" y2="28626"/>
                        <a14:foregroundMark x1="72245" y1="32252" x2="72245" y2="32252"/>
                        <a14:foregroundMark x1="6531" y1="52481" x2="6531" y2="52481"/>
                        <a14:foregroundMark x1="3878" y1="54580" x2="3878" y2="54580"/>
                        <a14:foregroundMark x1="2041" y1="57824" x2="2041" y2="57824"/>
                        <a14:foregroundMark x1="1224" y1="61260" x2="1224" y2="61260"/>
                        <a14:foregroundMark x1="1224" y1="64695" x2="1224" y2="64695"/>
                        <a14:foregroundMark x1="816" y1="68893" x2="816" y2="68893"/>
                        <a14:foregroundMark x1="1429" y1="72901" x2="1429" y2="72901"/>
                        <a14:foregroundMark x1="2857" y1="76718" x2="2857" y2="76718"/>
                        <a14:foregroundMark x1="4490" y1="81679" x2="4490" y2="81679"/>
                        <a14:foregroundMark x1="7347" y1="85115" x2="7347" y2="85115"/>
                        <a14:foregroundMark x1="10408" y1="88550" x2="10408" y2="88550"/>
                        <a14:foregroundMark x1="12449" y1="90840" x2="12449" y2="90840"/>
                        <a14:foregroundMark x1="17143" y1="93321" x2="17143" y2="93321"/>
                        <a14:foregroundMark x1="22245" y1="94466" x2="22245" y2="94466"/>
                        <a14:foregroundMark x1="26327" y1="95611" x2="26327" y2="95611"/>
                        <a14:foregroundMark x1="28776" y1="95611" x2="28776" y2="95611"/>
                        <a14:foregroundMark x1="32449" y1="96565" x2="32449" y2="96565"/>
                        <a14:foregroundMark x1="36122" y1="97710" x2="36122" y2="97710"/>
                        <a14:foregroundMark x1="30816" y1="93321" x2="30816" y2="93321"/>
                        <a14:foregroundMark x1="28367" y1="91603" x2="27551" y2="91221"/>
                        <a14:foregroundMark x1="25306" y1="90076" x2="23265" y2="89122"/>
                        <a14:foregroundMark x1="21837" y1="87786" x2="20816" y2="87214"/>
                        <a14:foregroundMark x1="20816" y1="87214" x2="20816" y2="87214"/>
                        <a14:foregroundMark x1="19388" y1="86450" x2="13469" y2="81489"/>
                        <a14:foregroundMark x1="11837" y1="79580" x2="11837" y2="79580"/>
                        <a14:foregroundMark x1="10408" y1="75191" x2="10408" y2="75191"/>
                        <a14:foregroundMark x1="59388" y1="95420" x2="59388" y2="95420"/>
                        <a14:foregroundMark x1="44286" y1="97901" x2="44286" y2="97901"/>
                        <a14:foregroundMark x1="48367" y1="97710" x2="48367" y2="97710"/>
                        <a14:foregroundMark x1="52653" y1="97710" x2="52653" y2="97710"/>
                        <a14:foregroundMark x1="55714" y1="97901" x2="55714" y2="97901"/>
                        <a14:foregroundMark x1="59388" y1="97519" x2="59388" y2="97519"/>
                        <a14:foregroundMark x1="62449" y1="96565" x2="62449" y2="96565"/>
                        <a14:foregroundMark x1="65306" y1="96183" x2="65306" y2="96183"/>
                        <a14:foregroundMark x1="67755" y1="95420" x2="67755" y2="95420"/>
                        <a14:foregroundMark x1="69796" y1="94275" x2="69796" y2="94275"/>
                        <a14:foregroundMark x1="72449" y1="92176" x2="72449" y2="92176"/>
                        <a14:foregroundMark x1="75306" y1="91221" x2="75306" y2="91221"/>
                        <a14:foregroundMark x1="76735" y1="88359" x2="76735" y2="88359"/>
                        <a14:foregroundMark x1="78776" y1="85305" x2="78776" y2="85305"/>
                        <a14:foregroundMark x1="80408" y1="82824" x2="80408" y2="82824"/>
                        <a14:foregroundMark x1="81224" y1="79962" x2="81224" y2="79962"/>
                        <a14:foregroundMark x1="93061" y1="64695" x2="93061" y2="64695"/>
                        <a14:foregroundMark x1="96122" y1="62023" x2="96122" y2="62023"/>
                        <a14:foregroundMark x1="97755" y1="59160" x2="97755" y2="59160"/>
                        <a14:foregroundMark x1="98776" y1="56679" x2="98776" y2="56679"/>
                        <a14:foregroundMark x1="97959" y1="54198" x2="97959" y2="54198"/>
                        <a14:foregroundMark x1="95714" y1="51336" x2="95714" y2="51336"/>
                        <a14:foregroundMark x1="56531" y1="36260" x2="56531" y2="36260"/>
                        <a14:foregroundMark x1="68571" y1="38740" x2="68571" y2="38740"/>
                        <a14:foregroundMark x1="33878" y1="44847" x2="33878" y2="44847"/>
                      </a14:backgroundRemoval>
                    </a14:imgEffect>
                  </a14:imgLayer>
                </a14:imgProps>
              </a:ext>
              <a:ext uri="{28A0092B-C50C-407E-A947-70E740481C1C}">
                <a14:useLocalDpi xmlns:a14="http://schemas.microsoft.com/office/drawing/2010/main" val="0"/>
              </a:ext>
            </a:extLst>
          </a:blip>
          <a:srcRect/>
          <a:stretch>
            <a:fillRect/>
          </a:stretch>
        </p:blipFill>
        <p:spPr bwMode="auto">
          <a:xfrm rot="20846447">
            <a:off x="5288204" y="1773090"/>
            <a:ext cx="2434073" cy="260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91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5232" y="432037"/>
            <a:ext cx="9603275" cy="1049235"/>
          </a:xfrm>
        </p:spPr>
        <p:txBody>
          <a:bodyPr/>
          <a:lstStyle/>
          <a:p>
            <a:r>
              <a:rPr lang="es-CO" dirty="0" err="1" smtClean="0"/>
              <a:t>Metacognition</a:t>
            </a:r>
            <a:r>
              <a:rPr lang="es-CO" dirty="0" smtClean="0"/>
              <a:t> </a:t>
            </a:r>
            <a:r>
              <a:rPr lang="es-CO" dirty="0" err="1" smtClean="0"/>
              <a:t>Worksheet</a:t>
            </a:r>
            <a:r>
              <a:rPr lang="es-CO" dirty="0" smtClean="0"/>
              <a:t> - </a:t>
            </a:r>
            <a:r>
              <a:rPr lang="es-CO" b="1" u="sng" dirty="0" smtClean="0">
                <a:solidFill>
                  <a:schemeClr val="accent2">
                    <a:lumMod val="75000"/>
                  </a:schemeClr>
                </a:solidFill>
                <a:effectLst>
                  <a:outerShdw blurRad="38100" dist="38100" dir="2700000" algn="tl">
                    <a:srgbClr val="000000">
                      <a:alpha val="43137"/>
                    </a:srgbClr>
                  </a:outerShdw>
                </a:effectLst>
              </a:rPr>
              <a:t>Entregable</a:t>
            </a:r>
            <a:endParaRPr lang="es-CO" b="1" u="sng" dirty="0">
              <a:solidFill>
                <a:schemeClr val="accent2">
                  <a:lumMod val="75000"/>
                </a:schemeClr>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8688" y="1853754"/>
            <a:ext cx="5227895" cy="4233537"/>
          </a:xfrm>
        </p:spPr>
        <p:txBody>
          <a:bodyPr>
            <a:normAutofit lnSpcReduction="10000"/>
          </a:bodyPr>
          <a:lstStyle/>
          <a:p>
            <a:r>
              <a:rPr lang="es-CO" dirty="0" err="1" smtClean="0"/>
              <a:t>Take</a:t>
            </a:r>
            <a:r>
              <a:rPr lang="es-CO" dirty="0" smtClean="0"/>
              <a:t> </a:t>
            </a:r>
            <a:r>
              <a:rPr lang="es-CO" dirty="0" err="1" smtClean="0"/>
              <a:t>out</a:t>
            </a:r>
            <a:r>
              <a:rPr lang="es-CO" dirty="0" smtClean="0"/>
              <a:t> </a:t>
            </a:r>
            <a:r>
              <a:rPr lang="es-CO" dirty="0" err="1" smtClean="0"/>
              <a:t>the</a:t>
            </a:r>
            <a:r>
              <a:rPr lang="es-CO" dirty="0" smtClean="0"/>
              <a:t> </a:t>
            </a:r>
            <a:r>
              <a:rPr lang="es-CO" dirty="0" err="1" smtClean="0"/>
              <a:t>metacognition</a:t>
            </a:r>
            <a:r>
              <a:rPr lang="es-CO" dirty="0" smtClean="0"/>
              <a:t> </a:t>
            </a:r>
            <a:r>
              <a:rPr lang="es-CO" dirty="0" err="1" smtClean="0"/>
              <a:t>worksheet</a:t>
            </a:r>
            <a:r>
              <a:rPr lang="es-CO" dirty="0" smtClean="0"/>
              <a:t>.</a:t>
            </a:r>
          </a:p>
          <a:p>
            <a:r>
              <a:rPr lang="es-CO" dirty="0" smtClean="0"/>
              <a:t>Color </a:t>
            </a:r>
            <a:r>
              <a:rPr lang="es-CO" dirty="0" err="1" smtClean="0"/>
              <a:t>the</a:t>
            </a:r>
            <a:r>
              <a:rPr lang="es-CO" dirty="0" smtClean="0"/>
              <a:t> </a:t>
            </a:r>
            <a:r>
              <a:rPr lang="es-CO" dirty="0" err="1" smtClean="0"/>
              <a:t>trafic</a:t>
            </a:r>
            <a:r>
              <a:rPr lang="es-CO" dirty="0" smtClean="0"/>
              <a:t> </a:t>
            </a:r>
            <a:r>
              <a:rPr lang="es-CO" dirty="0" err="1" smtClean="0"/>
              <a:t>lights</a:t>
            </a:r>
            <a:r>
              <a:rPr lang="es-CO" dirty="0" smtClean="0"/>
              <a:t> </a:t>
            </a:r>
            <a:r>
              <a:rPr lang="es-CO" dirty="0" err="1" smtClean="0"/>
              <a:t>under</a:t>
            </a:r>
            <a:r>
              <a:rPr lang="es-CO" dirty="0" smtClean="0"/>
              <a:t> </a:t>
            </a:r>
            <a:r>
              <a:rPr lang="es-CO" dirty="0" err="1" smtClean="0"/>
              <a:t>the</a:t>
            </a:r>
            <a:r>
              <a:rPr lang="es-CO" dirty="0" smtClean="0"/>
              <a:t> </a:t>
            </a:r>
            <a:r>
              <a:rPr lang="es-CO" dirty="0" err="1" smtClean="0"/>
              <a:t>column</a:t>
            </a:r>
            <a:r>
              <a:rPr lang="es-CO" dirty="0" smtClean="0"/>
              <a:t> </a:t>
            </a:r>
            <a:r>
              <a:rPr lang="es-CO" dirty="0" err="1" smtClean="0"/>
              <a:t>called</a:t>
            </a:r>
            <a:r>
              <a:rPr lang="es-CO" dirty="0" smtClean="0"/>
              <a:t> “</a:t>
            </a:r>
            <a:r>
              <a:rPr lang="es-CO" dirty="0" err="1" smtClean="0"/>
              <a:t>Week</a:t>
            </a:r>
            <a:r>
              <a:rPr lang="es-CO" dirty="0" smtClean="0"/>
              <a:t> 4-5”. </a:t>
            </a:r>
            <a:r>
              <a:rPr lang="es-CO" dirty="0" err="1" smtClean="0"/>
              <a:t>Remember</a:t>
            </a:r>
            <a:r>
              <a:rPr lang="es-CO" dirty="0" smtClean="0"/>
              <a:t> </a:t>
            </a:r>
            <a:r>
              <a:rPr lang="es-CO" dirty="0" err="1" smtClean="0"/>
              <a:t>you</a:t>
            </a:r>
            <a:r>
              <a:rPr lang="es-CO" dirty="0" smtClean="0"/>
              <a:t> are </a:t>
            </a:r>
            <a:r>
              <a:rPr lang="es-CO" dirty="0" err="1" smtClean="0"/>
              <a:t>assessing</a:t>
            </a:r>
            <a:r>
              <a:rPr lang="es-CO" dirty="0" smtClean="0"/>
              <a:t> </a:t>
            </a:r>
            <a:r>
              <a:rPr lang="es-CO" dirty="0" err="1" smtClean="0"/>
              <a:t>your</a:t>
            </a:r>
            <a:r>
              <a:rPr lang="es-CO" dirty="0" smtClean="0"/>
              <a:t> performance </a:t>
            </a:r>
            <a:r>
              <a:rPr lang="es-CO" dirty="0" err="1" smtClean="0"/>
              <a:t>during</a:t>
            </a:r>
            <a:r>
              <a:rPr lang="es-CO" dirty="0" smtClean="0"/>
              <a:t> </a:t>
            </a:r>
            <a:r>
              <a:rPr lang="es-CO" dirty="0" err="1" smtClean="0"/>
              <a:t>these</a:t>
            </a:r>
            <a:r>
              <a:rPr lang="es-CO" dirty="0" smtClean="0"/>
              <a:t> </a:t>
            </a:r>
            <a:r>
              <a:rPr lang="es-CO" dirty="0" err="1" smtClean="0"/>
              <a:t>weeks</a:t>
            </a:r>
            <a:r>
              <a:rPr lang="es-CO" dirty="0" smtClean="0"/>
              <a:t>. </a:t>
            </a:r>
          </a:p>
          <a:p>
            <a:r>
              <a:rPr lang="es-CO" dirty="0" err="1" smtClean="0"/>
              <a:t>Then</a:t>
            </a:r>
            <a:r>
              <a:rPr lang="es-CO" dirty="0" smtClean="0"/>
              <a:t> </a:t>
            </a:r>
            <a:r>
              <a:rPr lang="es-CO" dirty="0" err="1" smtClean="0"/>
              <a:t>answer</a:t>
            </a:r>
            <a:r>
              <a:rPr lang="es-CO" dirty="0" smtClean="0"/>
              <a:t> </a:t>
            </a:r>
            <a:r>
              <a:rPr lang="es-CO" dirty="0" err="1" smtClean="0"/>
              <a:t>the</a:t>
            </a:r>
            <a:r>
              <a:rPr lang="es-CO" dirty="0" smtClean="0"/>
              <a:t> </a:t>
            </a:r>
            <a:r>
              <a:rPr lang="es-CO" dirty="0" err="1" smtClean="0"/>
              <a:t>question</a:t>
            </a:r>
            <a:r>
              <a:rPr lang="es-CO" dirty="0" smtClean="0"/>
              <a:t> </a:t>
            </a:r>
            <a:r>
              <a:rPr lang="es-CO" dirty="0" err="1" smtClean="0"/>
              <a:t>corresponding</a:t>
            </a:r>
            <a:r>
              <a:rPr lang="es-CO" dirty="0" smtClean="0"/>
              <a:t> to </a:t>
            </a:r>
            <a:r>
              <a:rPr lang="es-CO" dirty="0" err="1" smtClean="0"/>
              <a:t>week</a:t>
            </a:r>
            <a:r>
              <a:rPr lang="es-CO" dirty="0" smtClean="0"/>
              <a:t> 5.</a:t>
            </a:r>
          </a:p>
          <a:p>
            <a:r>
              <a:rPr lang="es-CO" dirty="0" err="1" smtClean="0"/>
              <a:t>Now</a:t>
            </a:r>
            <a:r>
              <a:rPr lang="es-CO" dirty="0" smtClean="0"/>
              <a:t> </a:t>
            </a:r>
            <a:r>
              <a:rPr lang="es-CO" dirty="0" err="1" smtClean="0"/>
              <a:t>that</a:t>
            </a:r>
            <a:r>
              <a:rPr lang="es-CO" dirty="0" smtClean="0"/>
              <a:t> </a:t>
            </a:r>
            <a:r>
              <a:rPr lang="es-CO" dirty="0" err="1" smtClean="0"/>
              <a:t>you</a:t>
            </a:r>
            <a:r>
              <a:rPr lang="es-CO" dirty="0" smtClean="0"/>
              <a:t> </a:t>
            </a:r>
            <a:r>
              <a:rPr lang="es-CO" dirty="0" err="1" smtClean="0"/>
              <a:t>have</a:t>
            </a:r>
            <a:r>
              <a:rPr lang="es-CO" dirty="0" smtClean="0"/>
              <a:t> </a:t>
            </a:r>
            <a:r>
              <a:rPr lang="es-CO" dirty="0" err="1" smtClean="0"/>
              <a:t>completed</a:t>
            </a:r>
            <a:r>
              <a:rPr lang="es-CO" dirty="0" smtClean="0"/>
              <a:t> </a:t>
            </a:r>
            <a:r>
              <a:rPr lang="es-CO" dirty="0" err="1" smtClean="0"/>
              <a:t>it</a:t>
            </a:r>
            <a:r>
              <a:rPr lang="es-CO" dirty="0" smtClean="0"/>
              <a:t>, </a:t>
            </a:r>
            <a:r>
              <a:rPr lang="es-CO" dirty="0" err="1" smtClean="0"/>
              <a:t>send</a:t>
            </a:r>
            <a:r>
              <a:rPr lang="es-CO" dirty="0" smtClean="0"/>
              <a:t> </a:t>
            </a:r>
            <a:r>
              <a:rPr lang="es-CO" dirty="0" err="1" smtClean="0"/>
              <a:t>it</a:t>
            </a:r>
            <a:r>
              <a:rPr lang="es-CO" dirty="0" smtClean="0"/>
              <a:t> </a:t>
            </a:r>
            <a:r>
              <a:rPr lang="es-CO" dirty="0" err="1" smtClean="0"/>
              <a:t>with</a:t>
            </a:r>
            <a:r>
              <a:rPr lang="es-CO" dirty="0" smtClean="0"/>
              <a:t> </a:t>
            </a:r>
            <a:r>
              <a:rPr lang="es-CO" dirty="0" err="1" smtClean="0"/>
              <a:t>the</a:t>
            </a:r>
            <a:r>
              <a:rPr lang="es-CO" dirty="0" smtClean="0"/>
              <a:t> </a:t>
            </a:r>
            <a:r>
              <a:rPr lang="es-CO" b="1" dirty="0" smtClean="0">
                <a:solidFill>
                  <a:schemeClr val="accent2">
                    <a:lumMod val="75000"/>
                  </a:schemeClr>
                </a:solidFill>
                <a:effectLst>
                  <a:outerShdw blurRad="38100" dist="38100" dir="2700000" algn="tl">
                    <a:srgbClr val="000000">
                      <a:alpha val="43137"/>
                    </a:srgbClr>
                  </a:outerShdw>
                </a:effectLst>
              </a:rPr>
              <a:t>PDF File </a:t>
            </a:r>
            <a:r>
              <a:rPr lang="es-CO" dirty="0" err="1" smtClean="0"/>
              <a:t>with</a:t>
            </a:r>
            <a:r>
              <a:rPr lang="es-CO" dirty="0" smtClean="0"/>
              <a:t> </a:t>
            </a:r>
            <a:r>
              <a:rPr lang="es-CO" dirty="0" err="1" smtClean="0"/>
              <a:t>all</a:t>
            </a:r>
            <a:r>
              <a:rPr lang="es-CO" dirty="0" smtClean="0"/>
              <a:t> of </a:t>
            </a:r>
            <a:r>
              <a:rPr lang="es-CO" dirty="0" err="1" smtClean="0"/>
              <a:t>your</a:t>
            </a:r>
            <a:r>
              <a:rPr lang="es-CO" dirty="0" smtClean="0"/>
              <a:t> entregables. </a:t>
            </a:r>
          </a:p>
          <a:p>
            <a:r>
              <a:rPr lang="es-CO" dirty="0" err="1" smtClean="0"/>
              <a:t>Upload</a:t>
            </a:r>
            <a:r>
              <a:rPr lang="es-CO" dirty="0" smtClean="0"/>
              <a:t> </a:t>
            </a:r>
            <a:r>
              <a:rPr lang="es-CO" dirty="0" err="1" smtClean="0"/>
              <a:t>your</a:t>
            </a:r>
            <a:r>
              <a:rPr lang="es-CO" dirty="0" smtClean="0"/>
              <a:t> PDF file to </a:t>
            </a:r>
            <a:r>
              <a:rPr lang="es-CO" dirty="0" err="1" smtClean="0"/>
              <a:t>your</a:t>
            </a:r>
            <a:r>
              <a:rPr lang="es-CO" dirty="0" smtClean="0"/>
              <a:t> </a:t>
            </a:r>
            <a:r>
              <a:rPr lang="es-CO" b="1" dirty="0" err="1" smtClean="0"/>
              <a:t>Phidias</a:t>
            </a:r>
            <a:r>
              <a:rPr lang="es-CO" b="1" dirty="0" smtClean="0"/>
              <a:t> </a:t>
            </a:r>
            <a:r>
              <a:rPr lang="es-CO" b="1" dirty="0" err="1" smtClean="0"/>
              <a:t>homework</a:t>
            </a:r>
            <a:r>
              <a:rPr lang="es-CO" dirty="0" smtClean="0"/>
              <a:t>. </a:t>
            </a:r>
            <a:endParaRPr lang="es-CO" dirty="0"/>
          </a:p>
        </p:txBody>
      </p:sp>
      <p:pic>
        <p:nvPicPr>
          <p:cNvPr id="4" name="Imagen 3"/>
          <p:cNvPicPr>
            <a:picLocks noChangeAspect="1"/>
          </p:cNvPicPr>
          <p:nvPr/>
        </p:nvPicPr>
        <p:blipFill>
          <a:blip r:embed="rId2"/>
          <a:stretch>
            <a:fillRect/>
          </a:stretch>
        </p:blipFill>
        <p:spPr>
          <a:xfrm>
            <a:off x="5461090" y="1329136"/>
            <a:ext cx="4629001" cy="2563595"/>
          </a:xfrm>
          <a:prstGeom prst="rect">
            <a:avLst/>
          </a:prstGeom>
        </p:spPr>
      </p:pic>
      <p:sp>
        <p:nvSpPr>
          <p:cNvPr id="6" name="Bisel 5"/>
          <p:cNvSpPr/>
          <p:nvPr/>
        </p:nvSpPr>
        <p:spPr>
          <a:xfrm>
            <a:off x="9222377" y="1201782"/>
            <a:ext cx="1012221" cy="2795451"/>
          </a:xfrm>
          <a:prstGeom prst="bevel">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Flecha arriba 6"/>
          <p:cNvSpPr/>
          <p:nvPr/>
        </p:nvSpPr>
        <p:spPr>
          <a:xfrm rot="16200000">
            <a:off x="10363890" y="2338251"/>
            <a:ext cx="597215" cy="796834"/>
          </a:xfrm>
          <a:prstGeom prst="up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p:nvPicPr>
        <p:blipFill>
          <a:blip r:embed="rId3"/>
          <a:stretch>
            <a:fillRect/>
          </a:stretch>
        </p:blipFill>
        <p:spPr>
          <a:xfrm>
            <a:off x="5727361" y="4399660"/>
            <a:ext cx="4219575" cy="990600"/>
          </a:xfrm>
          <a:prstGeom prst="rect">
            <a:avLst/>
          </a:prstGeom>
          <a:ln w="76200">
            <a:solidFill>
              <a:srgbClr val="FF0000"/>
            </a:solidFill>
          </a:ln>
        </p:spPr>
      </p:pic>
      <p:sp>
        <p:nvSpPr>
          <p:cNvPr id="9" name="Flecha arriba 8"/>
          <p:cNvSpPr/>
          <p:nvPr/>
        </p:nvSpPr>
        <p:spPr>
          <a:xfrm rot="16200000">
            <a:off x="10189900" y="4387679"/>
            <a:ext cx="597215" cy="796834"/>
          </a:xfrm>
          <a:prstGeom prst="up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71591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err="1" smtClean="0"/>
              <a:t>Raz-Kids</a:t>
            </a:r>
            <a:endParaRPr lang="es-CO" dirty="0"/>
          </a:p>
        </p:txBody>
      </p:sp>
      <p:sp>
        <p:nvSpPr>
          <p:cNvPr id="3" name="Marcador de contenido 2"/>
          <p:cNvSpPr>
            <a:spLocks noGrp="1"/>
          </p:cNvSpPr>
          <p:nvPr>
            <p:ph idx="1"/>
          </p:nvPr>
        </p:nvSpPr>
        <p:spPr>
          <a:xfrm>
            <a:off x="1451579" y="1853754"/>
            <a:ext cx="9603275" cy="4194349"/>
          </a:xfrm>
        </p:spPr>
        <p:txBody>
          <a:bodyPr>
            <a:normAutofit lnSpcReduction="10000"/>
          </a:bodyPr>
          <a:lstStyle/>
          <a:p>
            <a:r>
              <a:rPr lang="es-CO" dirty="0" smtClean="0"/>
              <a:t>Open </a:t>
            </a:r>
            <a:r>
              <a:rPr lang="es-CO" dirty="0" err="1" smtClean="0"/>
              <a:t>your</a:t>
            </a:r>
            <a:r>
              <a:rPr lang="es-CO" dirty="0" smtClean="0"/>
              <a:t> </a:t>
            </a:r>
            <a:r>
              <a:rPr lang="es-CO" dirty="0" err="1" smtClean="0"/>
              <a:t>Raz-Kids</a:t>
            </a:r>
            <a:r>
              <a:rPr lang="es-CO" dirty="0" smtClean="0"/>
              <a:t> </a:t>
            </a:r>
            <a:r>
              <a:rPr lang="es-CO" dirty="0" err="1" smtClean="0"/>
              <a:t>account</a:t>
            </a:r>
            <a:r>
              <a:rPr lang="es-CO" dirty="0" smtClean="0"/>
              <a:t>. </a:t>
            </a:r>
            <a:r>
              <a:rPr lang="es-CO" dirty="0" err="1" smtClean="0"/>
              <a:t>Go</a:t>
            </a:r>
            <a:r>
              <a:rPr lang="es-CO" dirty="0" smtClean="0"/>
              <a:t> to </a:t>
            </a:r>
            <a:r>
              <a:rPr lang="es-CO" dirty="0" err="1" smtClean="0"/>
              <a:t>your</a:t>
            </a:r>
            <a:r>
              <a:rPr lang="es-CO" dirty="0" smtClean="0"/>
              <a:t> </a:t>
            </a:r>
            <a:r>
              <a:rPr lang="es-CO" dirty="0" err="1" smtClean="0"/>
              <a:t>assignments</a:t>
            </a:r>
            <a:r>
              <a:rPr lang="es-CO" dirty="0" smtClean="0"/>
              <a:t>. </a:t>
            </a:r>
          </a:p>
          <a:p>
            <a:r>
              <a:rPr lang="es-CO" dirty="0" smtClean="0"/>
              <a:t>Listen and </a:t>
            </a:r>
            <a:r>
              <a:rPr lang="es-CO" dirty="0" err="1" smtClean="0"/>
              <a:t>read</a:t>
            </a:r>
            <a:r>
              <a:rPr lang="es-CO" dirty="0" smtClean="0"/>
              <a:t> </a:t>
            </a:r>
            <a:r>
              <a:rPr lang="es-CO" dirty="0" err="1" smtClean="0"/>
              <a:t>the</a:t>
            </a:r>
            <a:r>
              <a:rPr lang="es-CO" dirty="0" smtClean="0"/>
              <a:t> </a:t>
            </a:r>
            <a:r>
              <a:rPr lang="es-CO" dirty="0" err="1" smtClean="0"/>
              <a:t>story</a:t>
            </a:r>
            <a:r>
              <a:rPr lang="es-CO" dirty="0" smtClean="0"/>
              <a:t> </a:t>
            </a:r>
            <a:r>
              <a:rPr lang="es-CO" dirty="0" err="1" smtClean="0"/>
              <a:t>called</a:t>
            </a:r>
            <a:r>
              <a:rPr lang="es-CO" dirty="0" smtClean="0"/>
              <a:t> “</a:t>
            </a:r>
            <a:r>
              <a:rPr lang="es-CO" i="1" dirty="0" err="1" smtClean="0"/>
              <a:t>The</a:t>
            </a:r>
            <a:r>
              <a:rPr lang="es-CO" i="1" dirty="0" smtClean="0"/>
              <a:t> </a:t>
            </a:r>
            <a:r>
              <a:rPr lang="es-CO" i="1" dirty="0" err="1" smtClean="0"/>
              <a:t>Dragon</a:t>
            </a:r>
            <a:r>
              <a:rPr lang="es-CO" i="1" dirty="0" smtClean="0"/>
              <a:t> in </a:t>
            </a:r>
            <a:r>
              <a:rPr lang="es-CO" i="1" dirty="0" err="1" smtClean="0"/>
              <a:t>the</a:t>
            </a:r>
            <a:r>
              <a:rPr lang="es-CO" i="1" dirty="0" smtClean="0"/>
              <a:t> Closet</a:t>
            </a:r>
            <a:r>
              <a:rPr lang="es-CO" dirty="0" smtClean="0"/>
              <a:t>”.</a:t>
            </a:r>
          </a:p>
          <a:p>
            <a:r>
              <a:rPr lang="es-CO" dirty="0" err="1" smtClean="0"/>
              <a:t>Take</a:t>
            </a:r>
            <a:r>
              <a:rPr lang="es-CO" dirty="0" smtClean="0"/>
              <a:t> </a:t>
            </a:r>
            <a:r>
              <a:rPr lang="es-CO" dirty="0" err="1" smtClean="0"/>
              <a:t>the</a:t>
            </a:r>
            <a:r>
              <a:rPr lang="es-CO" dirty="0" smtClean="0"/>
              <a:t> </a:t>
            </a:r>
            <a:r>
              <a:rPr lang="es-CO" dirty="0" err="1" smtClean="0"/>
              <a:t>quiz</a:t>
            </a:r>
            <a:r>
              <a:rPr lang="es-CO" dirty="0" smtClean="0"/>
              <a:t>.</a:t>
            </a:r>
          </a:p>
          <a:p>
            <a:r>
              <a:rPr lang="es-CO" dirty="0" err="1" smtClean="0"/>
              <a:t>Identify</a:t>
            </a:r>
            <a:r>
              <a:rPr lang="es-CO" dirty="0" smtClean="0"/>
              <a:t> </a:t>
            </a:r>
            <a:r>
              <a:rPr lang="es-CO" dirty="0" err="1" smtClean="0"/>
              <a:t>the</a:t>
            </a:r>
            <a:r>
              <a:rPr lang="es-CO" dirty="0" smtClean="0"/>
              <a:t> </a:t>
            </a:r>
            <a:r>
              <a:rPr lang="es-CO" dirty="0" err="1" smtClean="0"/>
              <a:t>five</a:t>
            </a:r>
            <a:r>
              <a:rPr lang="es-CO" dirty="0" smtClean="0"/>
              <a:t> </a:t>
            </a:r>
            <a:r>
              <a:rPr lang="es-CO" dirty="0" err="1" smtClean="0"/>
              <a:t>parts</a:t>
            </a:r>
            <a:r>
              <a:rPr lang="es-CO" dirty="0" smtClean="0"/>
              <a:t> of </a:t>
            </a:r>
            <a:r>
              <a:rPr lang="es-CO" dirty="0" err="1" smtClean="0"/>
              <a:t>the</a:t>
            </a:r>
            <a:r>
              <a:rPr lang="es-CO" dirty="0" smtClean="0"/>
              <a:t> </a:t>
            </a:r>
            <a:r>
              <a:rPr lang="es-CO" dirty="0" err="1" smtClean="0"/>
              <a:t>plot</a:t>
            </a:r>
            <a:r>
              <a:rPr lang="es-CO" dirty="0" smtClean="0"/>
              <a:t>:</a:t>
            </a:r>
          </a:p>
          <a:p>
            <a:pPr lvl="1"/>
            <a:r>
              <a:rPr lang="es-CO" dirty="0" err="1" smtClean="0"/>
              <a:t>Exposition</a:t>
            </a:r>
            <a:endParaRPr lang="es-CO" dirty="0" smtClean="0"/>
          </a:p>
          <a:p>
            <a:pPr lvl="1"/>
            <a:r>
              <a:rPr lang="es-CO" dirty="0" err="1" smtClean="0"/>
              <a:t>Rising</a:t>
            </a:r>
            <a:r>
              <a:rPr lang="es-CO" dirty="0" smtClean="0"/>
              <a:t> </a:t>
            </a:r>
            <a:r>
              <a:rPr lang="es-CO" dirty="0" err="1" smtClean="0"/>
              <a:t>Action</a:t>
            </a:r>
            <a:endParaRPr lang="es-CO" dirty="0" smtClean="0"/>
          </a:p>
          <a:p>
            <a:pPr lvl="1"/>
            <a:r>
              <a:rPr lang="es-CO" dirty="0" err="1" smtClean="0"/>
              <a:t>Climax</a:t>
            </a:r>
            <a:endParaRPr lang="es-CO" dirty="0" smtClean="0"/>
          </a:p>
          <a:p>
            <a:pPr lvl="1"/>
            <a:r>
              <a:rPr lang="es-CO" dirty="0" err="1" smtClean="0"/>
              <a:t>Falling</a:t>
            </a:r>
            <a:r>
              <a:rPr lang="es-CO" dirty="0" smtClean="0"/>
              <a:t> </a:t>
            </a:r>
            <a:r>
              <a:rPr lang="es-CO" dirty="0" err="1" smtClean="0"/>
              <a:t>Action</a:t>
            </a:r>
            <a:endParaRPr lang="es-CO" dirty="0" smtClean="0"/>
          </a:p>
          <a:p>
            <a:pPr lvl="1"/>
            <a:r>
              <a:rPr lang="es-CO" dirty="0" err="1" smtClean="0"/>
              <a:t>Resolution</a:t>
            </a:r>
            <a:endParaRPr lang="es-CO" dirty="0" smtClean="0"/>
          </a:p>
          <a:p>
            <a:r>
              <a:rPr lang="es-CO" dirty="0" err="1" smtClean="0"/>
              <a:t>Check</a:t>
            </a:r>
            <a:r>
              <a:rPr lang="es-CO" dirty="0" smtClean="0"/>
              <a:t> </a:t>
            </a:r>
            <a:r>
              <a:rPr lang="es-CO" dirty="0" err="1" smtClean="0"/>
              <a:t>your</a:t>
            </a:r>
            <a:r>
              <a:rPr lang="es-CO" dirty="0" smtClean="0"/>
              <a:t> </a:t>
            </a:r>
            <a:r>
              <a:rPr lang="es-CO" dirty="0" err="1" smtClean="0"/>
              <a:t>answers</a:t>
            </a:r>
            <a:r>
              <a:rPr lang="es-CO" dirty="0"/>
              <a:t> </a:t>
            </a:r>
            <a:r>
              <a:rPr lang="es-CO" dirty="0" smtClean="0"/>
              <a:t>(</a:t>
            </a:r>
            <a:r>
              <a:rPr lang="es-CO" dirty="0" err="1" smtClean="0"/>
              <a:t>next</a:t>
            </a:r>
            <a:r>
              <a:rPr lang="es-CO" dirty="0" smtClean="0"/>
              <a:t> </a:t>
            </a:r>
            <a:r>
              <a:rPr lang="es-CO" dirty="0" err="1" smtClean="0"/>
              <a:t>slide</a:t>
            </a:r>
            <a:r>
              <a:rPr lang="es-CO" dirty="0" smtClean="0"/>
              <a:t>)</a:t>
            </a:r>
            <a:endParaRPr lang="es-CO" dirty="0"/>
          </a:p>
        </p:txBody>
      </p:sp>
      <p:pic>
        <p:nvPicPr>
          <p:cNvPr id="4" name="Imagen 3"/>
          <p:cNvPicPr>
            <a:picLocks noChangeAspect="1"/>
          </p:cNvPicPr>
          <p:nvPr/>
        </p:nvPicPr>
        <p:blipFill>
          <a:blip r:embed="rId2"/>
          <a:stretch>
            <a:fillRect/>
          </a:stretch>
        </p:blipFill>
        <p:spPr>
          <a:xfrm rot="20770941">
            <a:off x="8558747" y="664846"/>
            <a:ext cx="2558601" cy="3907681"/>
          </a:xfrm>
          <a:prstGeom prst="rect">
            <a:avLst/>
          </a:prstGeom>
        </p:spPr>
      </p:pic>
      <p:sp>
        <p:nvSpPr>
          <p:cNvPr id="5" name="Flecha a la derecha con muesca 4"/>
          <p:cNvSpPr/>
          <p:nvPr/>
        </p:nvSpPr>
        <p:spPr>
          <a:xfrm rot="20129954">
            <a:off x="7704221" y="2216644"/>
            <a:ext cx="794945" cy="57352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Flecha curvada hacia la derecha 5"/>
          <p:cNvSpPr/>
          <p:nvPr/>
        </p:nvSpPr>
        <p:spPr>
          <a:xfrm rot="16200000">
            <a:off x="5457011" y="5417818"/>
            <a:ext cx="385355" cy="87521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807353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err="1" smtClean="0"/>
              <a:t>The</a:t>
            </a:r>
            <a:r>
              <a:rPr lang="es-CO" dirty="0" smtClean="0"/>
              <a:t> </a:t>
            </a:r>
            <a:r>
              <a:rPr lang="es-CO" dirty="0" err="1" smtClean="0"/>
              <a:t>Dragon</a:t>
            </a:r>
            <a:r>
              <a:rPr lang="es-CO" dirty="0" smtClean="0"/>
              <a:t> in </a:t>
            </a:r>
            <a:r>
              <a:rPr lang="es-CO" dirty="0" err="1" smtClean="0"/>
              <a:t>the</a:t>
            </a:r>
            <a:r>
              <a:rPr lang="es-CO" dirty="0" smtClean="0"/>
              <a:t> Closet</a:t>
            </a:r>
            <a:endParaRPr lang="es-CO" dirty="0"/>
          </a:p>
        </p:txBody>
      </p:sp>
      <p:sp>
        <p:nvSpPr>
          <p:cNvPr id="3" name="Marcador de contenido 2"/>
          <p:cNvSpPr>
            <a:spLocks noGrp="1"/>
          </p:cNvSpPr>
          <p:nvPr>
            <p:ph idx="1"/>
          </p:nvPr>
        </p:nvSpPr>
        <p:spPr>
          <a:xfrm>
            <a:off x="365761" y="1853753"/>
            <a:ext cx="11054854" cy="4468669"/>
          </a:xfrm>
        </p:spPr>
        <p:txBody>
          <a:bodyPr>
            <a:normAutofit lnSpcReduction="10000"/>
          </a:bodyPr>
          <a:lstStyle/>
          <a:p>
            <a:r>
              <a:rPr lang="en-US" b="1" dirty="0"/>
              <a:t>Exposition:</a:t>
            </a:r>
            <a:r>
              <a:rPr lang="en-US" dirty="0"/>
              <a:t> When the author introduces Simon and tells that he hates bedtime because there’s a dragon that lives in his closet and comes out when the lights are off (pages 3 and 4</a:t>
            </a:r>
            <a:r>
              <a:rPr lang="en-US" dirty="0" smtClean="0"/>
              <a:t>).</a:t>
            </a:r>
            <a:r>
              <a:rPr lang="en-US" dirty="0"/>
              <a:t> </a:t>
            </a:r>
            <a:endParaRPr lang="es-CO" dirty="0"/>
          </a:p>
          <a:p>
            <a:r>
              <a:rPr lang="en-US" b="1" dirty="0"/>
              <a:t>Rising Action:</a:t>
            </a:r>
            <a:r>
              <a:rPr lang="en-US" dirty="0"/>
              <a:t> When the closet door creaked and Simon ran to his dad’s room to tell him all about the dragon (pages 5-7</a:t>
            </a:r>
            <a:r>
              <a:rPr lang="en-US" dirty="0" smtClean="0"/>
              <a:t>).</a:t>
            </a:r>
            <a:r>
              <a:rPr lang="en-US" dirty="0"/>
              <a:t> </a:t>
            </a:r>
            <a:endParaRPr lang="es-CO" dirty="0"/>
          </a:p>
          <a:p>
            <a:r>
              <a:rPr lang="en-US" b="1" dirty="0"/>
              <a:t>Climax:</a:t>
            </a:r>
            <a:r>
              <a:rPr lang="en-US" dirty="0"/>
              <a:t> When Simon and his dad come back to his room. Simon is very scared as he tells his dad how the dragon that lives in the closet comes out in the dark (pages 8 – 9). </a:t>
            </a:r>
            <a:endParaRPr lang="es-CO" dirty="0"/>
          </a:p>
          <a:p>
            <a:r>
              <a:rPr lang="en-US" b="1" dirty="0"/>
              <a:t>Falling Action:</a:t>
            </a:r>
            <a:r>
              <a:rPr lang="en-US" dirty="0"/>
              <a:t> When dad tells Simon he had the same problem with a lion that lived under his bed, but that he ended up being his friend. They ad wonderful adventures together (pages 10 – 14</a:t>
            </a:r>
            <a:r>
              <a:rPr lang="en-US" dirty="0" smtClean="0"/>
              <a:t>).</a:t>
            </a:r>
            <a:endParaRPr lang="es-CO" dirty="0"/>
          </a:p>
          <a:p>
            <a:r>
              <a:rPr lang="en-US" b="1" dirty="0"/>
              <a:t>Resolution:</a:t>
            </a:r>
            <a:r>
              <a:rPr lang="en-US" dirty="0"/>
              <a:t> Dad tells Simon that sometimes the lion still visits and that he’ll tell him to tell the dragon that Simon wants to be his friend. Then Simon goes back to sleep, but this time he is not scared (page 15).</a:t>
            </a:r>
            <a:endParaRPr lang="es-CO" dirty="0"/>
          </a:p>
          <a:p>
            <a:endParaRPr lang="es-CO"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8725988" y="93259"/>
            <a:ext cx="2182586" cy="1708241"/>
          </a:xfrm>
          <a:prstGeom prst="rect">
            <a:avLst/>
          </a:prstGeom>
        </p:spPr>
      </p:pic>
    </p:spTree>
    <p:extLst>
      <p:ext uri="{BB962C8B-B14F-4D97-AF65-F5344CB8AC3E}">
        <p14:creationId xmlns:p14="http://schemas.microsoft.com/office/powerpoint/2010/main" val="2643867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Great Job </a:t>
            </a:r>
            <a:r>
              <a:rPr lang="es-CO" dirty="0" err="1" smtClean="0"/>
              <a:t>this</a:t>
            </a:r>
            <a:r>
              <a:rPr lang="es-CO" dirty="0" smtClean="0"/>
              <a:t> </a:t>
            </a:r>
            <a:r>
              <a:rPr lang="es-CO" dirty="0" err="1" smtClean="0"/>
              <a:t>week</a:t>
            </a:r>
            <a:r>
              <a:rPr lang="es-CO" dirty="0" smtClean="0"/>
              <a:t>!</a:t>
            </a:r>
            <a:endParaRPr lang="es-CO" dirty="0"/>
          </a:p>
        </p:txBody>
      </p:sp>
      <p:sp>
        <p:nvSpPr>
          <p:cNvPr id="5" name="Marcador de texto 4"/>
          <p:cNvSpPr>
            <a:spLocks noGrp="1"/>
          </p:cNvSpPr>
          <p:nvPr>
            <p:ph type="body" sz="half" idx="2"/>
          </p:nvPr>
        </p:nvSpPr>
        <p:spPr/>
        <p:txBody>
          <a:bodyPr>
            <a:normAutofit/>
          </a:bodyPr>
          <a:lstStyle/>
          <a:p>
            <a:r>
              <a:rPr lang="es-CO" sz="3200" b="1" dirty="0" err="1" smtClean="0">
                <a:solidFill>
                  <a:srgbClr val="0070C0"/>
                </a:solidFill>
              </a:rPr>
              <a:t>Have</a:t>
            </a:r>
            <a:r>
              <a:rPr lang="es-CO" sz="3200" b="1" dirty="0" smtClean="0">
                <a:solidFill>
                  <a:srgbClr val="0070C0"/>
                </a:solidFill>
              </a:rPr>
              <a:t> a </a:t>
            </a:r>
            <a:r>
              <a:rPr lang="es-CO" sz="3200" b="1" dirty="0" err="1" smtClean="0">
                <a:solidFill>
                  <a:srgbClr val="0070C0"/>
                </a:solidFill>
              </a:rPr>
              <a:t>nice</a:t>
            </a:r>
            <a:r>
              <a:rPr lang="es-CO" sz="3200" b="1" dirty="0" smtClean="0">
                <a:solidFill>
                  <a:srgbClr val="0070C0"/>
                </a:solidFill>
              </a:rPr>
              <a:t> </a:t>
            </a:r>
            <a:r>
              <a:rPr lang="es-CO" sz="3200" b="1" dirty="0" err="1" smtClean="0">
                <a:solidFill>
                  <a:srgbClr val="0070C0"/>
                </a:solidFill>
              </a:rPr>
              <a:t>Weekend</a:t>
            </a:r>
            <a:r>
              <a:rPr lang="es-CO" sz="3200" b="1" dirty="0" smtClean="0">
                <a:solidFill>
                  <a:srgbClr val="0070C0"/>
                </a:solidFill>
              </a:rPr>
              <a:t>!</a:t>
            </a:r>
            <a:endParaRPr lang="es-CO" sz="3200" b="1" dirty="0">
              <a:solidFill>
                <a:srgbClr val="0070C0"/>
              </a:solidFill>
            </a:endParaRPr>
          </a:p>
        </p:txBody>
      </p:sp>
      <p:pic>
        <p:nvPicPr>
          <p:cNvPr id="4098" name="Picture 2" descr="Weekend Clipart Free | Free download on ClipArtMa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41038" y="1476123"/>
            <a:ext cx="3148128" cy="314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681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r>
              <a:rPr lang="es-CO" dirty="0" err="1" smtClean="0"/>
              <a:t>Class</a:t>
            </a:r>
            <a:r>
              <a:rPr lang="es-CO" dirty="0" smtClean="0"/>
              <a:t> 1:</a:t>
            </a:r>
            <a:r>
              <a:rPr lang="es-CO" sz="3600" dirty="0" smtClean="0"/>
              <a:t>Simple </a:t>
            </a:r>
            <a:r>
              <a:rPr lang="es-CO" sz="3600" dirty="0" err="1"/>
              <a:t>Future</a:t>
            </a:r>
            <a:r>
              <a:rPr lang="es-CO" sz="3600" dirty="0"/>
              <a:t> – </a:t>
            </a:r>
            <a:r>
              <a:rPr lang="es-CO" sz="3600" dirty="0" err="1"/>
              <a:t>Will</a:t>
            </a:r>
            <a:r>
              <a:rPr lang="es-CO" sz="3600" dirty="0"/>
              <a:t/>
            </a:r>
            <a:br>
              <a:rPr lang="es-CO" sz="3600" dirty="0"/>
            </a:br>
            <a:r>
              <a:rPr lang="es-CO" sz="3600" dirty="0" smtClean="0"/>
              <a:t>			    WH </a:t>
            </a:r>
            <a:r>
              <a:rPr lang="es-CO" sz="3600" dirty="0" err="1"/>
              <a:t>Questions</a:t>
            </a:r>
            <a:endParaRPr lang="es-CO" sz="3600" dirty="0"/>
          </a:p>
        </p:txBody>
      </p:sp>
      <p:sp>
        <p:nvSpPr>
          <p:cNvPr id="5" name="Subtítulo 4"/>
          <p:cNvSpPr>
            <a:spLocks noGrp="1"/>
          </p:cNvSpPr>
          <p:nvPr>
            <p:ph type="subTitle" idx="1"/>
          </p:nvPr>
        </p:nvSpPr>
        <p:spPr/>
        <p:txBody>
          <a:bodyPr/>
          <a:lstStyle/>
          <a:p>
            <a:r>
              <a:rPr lang="es-CO" dirty="0" err="1" smtClean="0"/>
              <a:t>Monday</a:t>
            </a:r>
            <a:r>
              <a:rPr lang="es-CO" dirty="0" smtClean="0"/>
              <a:t> </a:t>
            </a:r>
            <a:r>
              <a:rPr lang="es-CO" dirty="0" err="1" smtClean="0"/>
              <a:t>April</a:t>
            </a:r>
            <a:r>
              <a:rPr lang="es-CO" dirty="0" smtClean="0"/>
              <a:t> 20</a:t>
            </a:r>
            <a:endParaRPr lang="es-CO" dirty="0"/>
          </a:p>
        </p:txBody>
      </p:sp>
    </p:spTree>
    <p:extLst>
      <p:ext uri="{BB962C8B-B14F-4D97-AF65-F5344CB8AC3E}">
        <p14:creationId xmlns:p14="http://schemas.microsoft.com/office/powerpoint/2010/main" val="3603596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err="1" smtClean="0"/>
              <a:t>What</a:t>
            </a:r>
            <a:r>
              <a:rPr lang="es-CO" dirty="0" smtClean="0"/>
              <a:t> do </a:t>
            </a:r>
            <a:r>
              <a:rPr lang="es-CO" dirty="0" err="1" smtClean="0"/>
              <a:t>you</a:t>
            </a:r>
            <a:r>
              <a:rPr lang="es-CO" dirty="0" smtClean="0"/>
              <a:t> </a:t>
            </a:r>
            <a:r>
              <a:rPr lang="es-CO" dirty="0" err="1" smtClean="0"/>
              <a:t>need</a:t>
            </a:r>
            <a:r>
              <a:rPr lang="es-CO" dirty="0" smtClean="0"/>
              <a:t>?</a:t>
            </a:r>
            <a:endParaRPr lang="es-CO" dirty="0"/>
          </a:p>
        </p:txBody>
      </p:sp>
      <p:sp>
        <p:nvSpPr>
          <p:cNvPr id="3" name="Marcador de contenido 2"/>
          <p:cNvSpPr>
            <a:spLocks noGrp="1"/>
          </p:cNvSpPr>
          <p:nvPr>
            <p:ph idx="1"/>
          </p:nvPr>
        </p:nvSpPr>
        <p:spPr/>
        <p:txBody>
          <a:bodyPr/>
          <a:lstStyle/>
          <a:p>
            <a:r>
              <a:rPr lang="en-US" dirty="0" smtClean="0"/>
              <a:t>Good internet connection.</a:t>
            </a:r>
          </a:p>
          <a:p>
            <a:r>
              <a:rPr lang="en-US" dirty="0" smtClean="0"/>
              <a:t>English Future Simple </a:t>
            </a:r>
            <a:r>
              <a:rPr lang="en-US" dirty="0" err="1" smtClean="0"/>
              <a:t>Wh</a:t>
            </a:r>
            <a:r>
              <a:rPr lang="en-US" dirty="0" smtClean="0"/>
              <a:t> Questions</a:t>
            </a:r>
          </a:p>
          <a:p>
            <a:r>
              <a:rPr lang="en-US" dirty="0" smtClean="0"/>
              <a:t>English Notebook (yellow).</a:t>
            </a:r>
          </a:p>
          <a:p>
            <a:r>
              <a:rPr lang="en-US" dirty="0" smtClean="0"/>
              <a:t>Pen or pencil.</a:t>
            </a:r>
          </a:p>
          <a:p>
            <a:r>
              <a:rPr lang="en-US" dirty="0" smtClean="0"/>
              <a:t>Color pens or pencils. </a:t>
            </a:r>
          </a:p>
          <a:p>
            <a:endParaRPr lang="en-US" dirty="0"/>
          </a:p>
        </p:txBody>
      </p:sp>
      <p:pic>
        <p:nvPicPr>
          <p:cNvPr id="1026" name="Picture 2" descr="Notebook Drawing 2640*2733 transprent Png Free Download - Text ..."/>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39" b="99123" l="1810" r="75566"/>
                    </a14:imgEffect>
                  </a14:imgLayer>
                </a14:imgProps>
              </a:ext>
              <a:ext uri="{28A0092B-C50C-407E-A947-70E740481C1C}">
                <a14:useLocalDpi xmlns:a14="http://schemas.microsoft.com/office/drawing/2010/main" val="0"/>
              </a:ext>
            </a:extLst>
          </a:blip>
          <a:srcRect l="9985" r="24236"/>
          <a:stretch/>
        </p:blipFill>
        <p:spPr bwMode="auto">
          <a:xfrm rot="20535998">
            <a:off x="4702628" y="2920557"/>
            <a:ext cx="849085" cy="133170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Color Pencils at Rs 1.3 /piece | Colored Pencil | ID: 1791176738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2" name="Picture 8" descr="Imágenes, fotos de stock y vectores sobre Pencils+pencil+color+ ..."/>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97500" l="0" r="100000">
                        <a14:foregroundMark x1="6928" y1="45357" x2="6928" y2="45357"/>
                        <a14:foregroundMark x1="10624" y1="54643" x2="10624" y2="54643"/>
                        <a14:foregroundMark x1="7621" y1="65714" x2="7621" y2="65714"/>
                        <a14:foregroundMark x1="7852" y1="29286" x2="7852" y2="29286"/>
                        <a14:foregroundMark x1="2540" y1="26071" x2="2540" y2="26071"/>
                        <a14:foregroundMark x1="2079" y1="16429" x2="2079" y2="16429"/>
                        <a14:foregroundMark x1="2540" y1="49643" x2="2540" y2="49643"/>
                        <a14:foregroundMark x1="2540" y1="58929" x2="2540" y2="58929"/>
                        <a14:foregroundMark x1="8776" y1="85000" x2="8776" y2="85000"/>
                        <a14:foregroundMark x1="13626" y1="36429" x2="13626" y2="36429"/>
                        <a14:foregroundMark x1="13626" y1="27143" x2="13626" y2="27143"/>
                        <a14:foregroundMark x1="7159" y1="21429" x2="7159" y2="21429"/>
                        <a14:foregroundMark x1="7852" y1="23571" x2="7852" y2="23571"/>
                        <a14:foregroundMark x1="12933" y1="29643" x2="12933" y2="29643"/>
                        <a14:foregroundMark x1="13164" y1="24286" x2="13164" y2="24286"/>
                        <a14:foregroundMark x1="7621" y1="18929" x2="7621" y2="18929"/>
                        <a14:foregroundMark x1="15473" y1="38929" x2="15473" y2="38929"/>
                        <a14:foregroundMark x1="11316" y1="34643" x2="11316" y2="34643"/>
                        <a14:foregroundMark x1="3695" y1="68214" x2="3695" y2="68929"/>
                        <a14:foregroundMark x1="7621" y1="53214" x2="7621" y2="53214"/>
                        <a14:foregroundMark x1="9469" y1="48571" x2="9469" y2="48571"/>
                        <a14:foregroundMark x1="13857" y1="52143" x2="13857" y2="52143"/>
                        <a14:foregroundMark x1="13857" y1="66429" x2="13857" y2="66429"/>
                        <a14:foregroundMark x1="9469" y1="77500" x2="9469" y2="77500"/>
                        <a14:foregroundMark x1="6928" y1="87857" x2="6928" y2="87857"/>
                        <a14:foregroundMark x1="5543" y1="37857" x2="5543" y2="37857"/>
                        <a14:foregroundMark x1="7852" y1="37857" x2="7852" y2="37857"/>
                        <a14:foregroundMark x1="10162" y1="40000" x2="10162" y2="40000"/>
                        <a14:foregroundMark x1="10393" y1="42500" x2="10393" y2="42500"/>
                        <a14:foregroundMark x1="12702" y1="42857" x2="12702" y2="42857"/>
                        <a14:foregroundMark x1="13857" y1="43214" x2="13857" y2="43214"/>
                        <a14:foregroundMark x1="15012" y1="45357" x2="15012" y2="46429"/>
                        <a14:foregroundMark x1="15012" y1="48571" x2="15012" y2="50000"/>
                        <a14:foregroundMark x1="15012" y1="52500" x2="15012" y2="54643"/>
                        <a14:foregroundMark x1="15012" y1="57143" x2="15012" y2="57143"/>
                        <a14:foregroundMark x1="15012" y1="61786" x2="15012" y2="61786"/>
                        <a14:foregroundMark x1="14781" y1="65357" x2="14550" y2="68214"/>
                        <a14:foregroundMark x1="15012" y1="71071" x2="15012" y2="71786"/>
                        <a14:foregroundMark x1="15473" y1="74643" x2="15473" y2="74643"/>
                        <a14:foregroundMark x1="15473" y1="79643" x2="15473" y2="79643"/>
                        <a14:foregroundMark x1="15473" y1="82500" x2="15473" y2="82500"/>
                        <a14:foregroundMark x1="15473" y1="86071" x2="15473" y2="86071"/>
                        <a14:foregroundMark x1="11547" y1="92143" x2="11547" y2="92143"/>
                        <a14:foregroundMark x1="9469" y1="92857" x2="9469" y2="92857"/>
                        <a14:foregroundMark x1="7159" y1="92857" x2="7159" y2="92857"/>
                        <a14:foregroundMark x1="5081" y1="92857" x2="5081" y2="92857"/>
                        <a14:foregroundMark x1="2540" y1="91786" x2="2540" y2="91786"/>
                        <a14:foregroundMark x1="1848" y1="84286" x2="1848" y2="84286"/>
                        <a14:foregroundMark x1="7621" y1="75714" x2="7621" y2="75714"/>
                        <a14:foregroundMark x1="7621" y1="70714" x2="7621" y2="69286"/>
                        <a14:foregroundMark x1="7621" y1="68214" x2="7621" y2="68214"/>
                        <a14:foregroundMark x1="7621" y1="63929" x2="7621" y2="63929"/>
                        <a14:foregroundMark x1="7621" y1="62857" x2="7621" y2="62857"/>
                        <a14:foregroundMark x1="7621" y1="61786" x2="7621" y2="61786"/>
                        <a14:foregroundMark x1="7621" y1="61071" x2="7621" y2="61071"/>
                        <a14:foregroundMark x1="7621" y1="58929" x2="7621" y2="57500"/>
                        <a14:foregroundMark x1="8083" y1="82500" x2="8083" y2="82500"/>
                        <a14:backgroundMark x1="4388" y1="8929" x2="4388" y2="8929"/>
                        <a14:backgroundMark x1="43649" y1="11429" x2="43649" y2="11429"/>
                        <a14:backgroundMark x1="38799" y1="10357" x2="38799" y2="10357"/>
                        <a14:backgroundMark x1="49654" y1="16786" x2="49654" y2="16786"/>
                      </a14:backgroundRemoval>
                    </a14:imgEffect>
                  </a14:imgLayer>
                </a14:imgProps>
              </a:ext>
              <a:ext uri="{28A0092B-C50C-407E-A947-70E740481C1C}">
                <a14:useLocalDpi xmlns:a14="http://schemas.microsoft.com/office/drawing/2010/main" val="0"/>
              </a:ext>
            </a:extLst>
          </a:blip>
          <a:srcRect t="4137" b="7210"/>
          <a:stretch/>
        </p:blipFill>
        <p:spPr bwMode="auto">
          <a:xfrm>
            <a:off x="0" y="4657896"/>
            <a:ext cx="2547014" cy="14601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ágenes, fotos de stock y vectores sobre Pencils+pencil+color+ ..."/>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97500" l="0" r="100000">
                        <a14:foregroundMark x1="6928" y1="45357" x2="6928" y2="45357"/>
                        <a14:foregroundMark x1="10624" y1="54643" x2="10624" y2="54643"/>
                        <a14:foregroundMark x1="7621" y1="65714" x2="7621" y2="65714"/>
                        <a14:foregroundMark x1="7852" y1="29286" x2="7852" y2="29286"/>
                        <a14:foregroundMark x1="2540" y1="26071" x2="2540" y2="26071"/>
                        <a14:foregroundMark x1="2079" y1="16429" x2="2079" y2="16429"/>
                        <a14:foregroundMark x1="2540" y1="49643" x2="2540" y2="49643"/>
                        <a14:foregroundMark x1="2540" y1="58929" x2="2540" y2="58929"/>
                        <a14:foregroundMark x1="8776" y1="85000" x2="8776" y2="85000"/>
                        <a14:foregroundMark x1="13626" y1="36429" x2="13626" y2="36429"/>
                        <a14:foregroundMark x1="13626" y1="27143" x2="13626" y2="27143"/>
                        <a14:foregroundMark x1="7159" y1="21429" x2="7159" y2="21429"/>
                        <a14:foregroundMark x1="7852" y1="23571" x2="7852" y2="23571"/>
                        <a14:foregroundMark x1="12933" y1="29643" x2="12933" y2="29643"/>
                        <a14:foregroundMark x1="13164" y1="24286" x2="13164" y2="24286"/>
                        <a14:foregroundMark x1="7621" y1="18929" x2="7621" y2="18929"/>
                        <a14:foregroundMark x1="15473" y1="38929" x2="15473" y2="38929"/>
                        <a14:foregroundMark x1="11316" y1="34643" x2="11316" y2="34643"/>
                        <a14:foregroundMark x1="3695" y1="68214" x2="3695" y2="68929"/>
                        <a14:foregroundMark x1="7621" y1="53214" x2="7621" y2="53214"/>
                        <a14:foregroundMark x1="9469" y1="48571" x2="9469" y2="48571"/>
                        <a14:foregroundMark x1="13857" y1="52143" x2="13857" y2="52143"/>
                        <a14:foregroundMark x1="13857" y1="66429" x2="13857" y2="66429"/>
                        <a14:foregroundMark x1="9469" y1="77500" x2="9469" y2="77500"/>
                        <a14:foregroundMark x1="6928" y1="87857" x2="6928" y2="87857"/>
                        <a14:foregroundMark x1="5543" y1="37857" x2="5543" y2="37857"/>
                        <a14:foregroundMark x1="7852" y1="37857" x2="7852" y2="37857"/>
                        <a14:foregroundMark x1="10162" y1="40000" x2="10162" y2="40000"/>
                        <a14:foregroundMark x1="10393" y1="42500" x2="10393" y2="42500"/>
                        <a14:foregroundMark x1="12702" y1="42857" x2="12702" y2="42857"/>
                        <a14:foregroundMark x1="13857" y1="43214" x2="13857" y2="43214"/>
                        <a14:foregroundMark x1="15012" y1="45357" x2="15012" y2="46429"/>
                        <a14:foregroundMark x1="15012" y1="48571" x2="15012" y2="50000"/>
                        <a14:foregroundMark x1="15012" y1="52500" x2="15012" y2="54643"/>
                        <a14:foregroundMark x1="15012" y1="57143" x2="15012" y2="57143"/>
                        <a14:foregroundMark x1="15012" y1="61786" x2="15012" y2="61786"/>
                        <a14:foregroundMark x1="14781" y1="65357" x2="14550" y2="68214"/>
                        <a14:foregroundMark x1="15012" y1="71071" x2="15012" y2="71786"/>
                        <a14:foregroundMark x1="15473" y1="74643" x2="15473" y2="74643"/>
                        <a14:foregroundMark x1="15473" y1="79643" x2="15473" y2="79643"/>
                        <a14:foregroundMark x1="15473" y1="82500" x2="15473" y2="82500"/>
                        <a14:foregroundMark x1="15473" y1="86071" x2="15473" y2="86071"/>
                        <a14:foregroundMark x1="11547" y1="92143" x2="11547" y2="92143"/>
                        <a14:foregroundMark x1="9469" y1="92857" x2="9469" y2="92857"/>
                        <a14:foregroundMark x1="7159" y1="92857" x2="7159" y2="92857"/>
                        <a14:foregroundMark x1="5081" y1="92857" x2="5081" y2="92857"/>
                        <a14:foregroundMark x1="2540" y1="91786" x2="2540" y2="91786"/>
                        <a14:foregroundMark x1="1848" y1="84286" x2="1848" y2="84286"/>
                        <a14:foregroundMark x1="7621" y1="75714" x2="7621" y2="75714"/>
                        <a14:foregroundMark x1="7621" y1="70714" x2="7621" y2="69286"/>
                        <a14:foregroundMark x1="7621" y1="68214" x2="7621" y2="68214"/>
                        <a14:foregroundMark x1="7621" y1="63929" x2="7621" y2="63929"/>
                        <a14:foregroundMark x1="7621" y1="62857" x2="7621" y2="62857"/>
                        <a14:foregroundMark x1="7621" y1="61786" x2="7621" y2="61786"/>
                        <a14:foregroundMark x1="7621" y1="61071" x2="7621" y2="61071"/>
                        <a14:foregroundMark x1="7621" y1="58929" x2="7621" y2="57500"/>
                        <a14:foregroundMark x1="8083" y1="82500" x2="8083" y2="82500"/>
                        <a14:backgroundMark x1="4388" y1="8929" x2="4388" y2="8929"/>
                        <a14:backgroundMark x1="43649" y1="11429" x2="43649" y2="11429"/>
                        <a14:backgroundMark x1="38799" y1="10357" x2="38799" y2="10357"/>
                        <a14:backgroundMark x1="49654" y1="16786" x2="49654" y2="16786"/>
                      </a14:backgroundRemoval>
                    </a14:imgEffect>
                  </a14:imgLayer>
                </a14:imgProps>
              </a:ext>
              <a:ext uri="{28A0092B-C50C-407E-A947-70E740481C1C}">
                <a14:useLocalDpi xmlns:a14="http://schemas.microsoft.com/office/drawing/2010/main" val="0"/>
              </a:ext>
            </a:extLst>
          </a:blip>
          <a:srcRect t="4137" b="7210"/>
          <a:stretch/>
        </p:blipFill>
        <p:spPr bwMode="auto">
          <a:xfrm>
            <a:off x="2547014" y="4657896"/>
            <a:ext cx="2547014" cy="1460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ágenes, fotos de stock y vectores sobre Pencils+pencil+color+ ..."/>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97500" l="0" r="100000">
                        <a14:foregroundMark x1="6928" y1="45357" x2="6928" y2="45357"/>
                        <a14:foregroundMark x1="10624" y1="54643" x2="10624" y2="54643"/>
                        <a14:foregroundMark x1="7621" y1="65714" x2="7621" y2="65714"/>
                        <a14:foregroundMark x1="7852" y1="29286" x2="7852" y2="29286"/>
                        <a14:foregroundMark x1="2540" y1="26071" x2="2540" y2="26071"/>
                        <a14:foregroundMark x1="2079" y1="16429" x2="2079" y2="16429"/>
                        <a14:foregroundMark x1="2540" y1="49643" x2="2540" y2="49643"/>
                        <a14:foregroundMark x1="2540" y1="58929" x2="2540" y2="58929"/>
                        <a14:foregroundMark x1="8776" y1="85000" x2="8776" y2="85000"/>
                        <a14:foregroundMark x1="13626" y1="36429" x2="13626" y2="36429"/>
                        <a14:foregroundMark x1="13626" y1="27143" x2="13626" y2="27143"/>
                        <a14:foregroundMark x1="7159" y1="21429" x2="7159" y2="21429"/>
                        <a14:foregroundMark x1="7852" y1="23571" x2="7852" y2="23571"/>
                        <a14:foregroundMark x1="12933" y1="29643" x2="12933" y2="29643"/>
                        <a14:foregroundMark x1="13164" y1="24286" x2="13164" y2="24286"/>
                        <a14:foregroundMark x1="7621" y1="18929" x2="7621" y2="18929"/>
                        <a14:foregroundMark x1="15473" y1="38929" x2="15473" y2="38929"/>
                        <a14:foregroundMark x1="11316" y1="34643" x2="11316" y2="34643"/>
                        <a14:foregroundMark x1="3695" y1="68214" x2="3695" y2="68929"/>
                        <a14:foregroundMark x1="7621" y1="53214" x2="7621" y2="53214"/>
                        <a14:foregroundMark x1="9469" y1="48571" x2="9469" y2="48571"/>
                        <a14:foregroundMark x1="13857" y1="52143" x2="13857" y2="52143"/>
                        <a14:foregroundMark x1="13857" y1="66429" x2="13857" y2="66429"/>
                        <a14:foregroundMark x1="9469" y1="77500" x2="9469" y2="77500"/>
                        <a14:foregroundMark x1="6928" y1="87857" x2="6928" y2="87857"/>
                        <a14:foregroundMark x1="5543" y1="37857" x2="5543" y2="37857"/>
                        <a14:foregroundMark x1="7852" y1="37857" x2="7852" y2="37857"/>
                        <a14:foregroundMark x1="10162" y1="40000" x2="10162" y2="40000"/>
                        <a14:foregroundMark x1="10393" y1="42500" x2="10393" y2="42500"/>
                        <a14:foregroundMark x1="12702" y1="42857" x2="12702" y2="42857"/>
                        <a14:foregroundMark x1="13857" y1="43214" x2="13857" y2="43214"/>
                        <a14:foregroundMark x1="15012" y1="45357" x2="15012" y2="46429"/>
                        <a14:foregroundMark x1="15012" y1="48571" x2="15012" y2="50000"/>
                        <a14:foregroundMark x1="15012" y1="52500" x2="15012" y2="54643"/>
                        <a14:foregroundMark x1="15012" y1="57143" x2="15012" y2="57143"/>
                        <a14:foregroundMark x1="15012" y1="61786" x2="15012" y2="61786"/>
                        <a14:foregroundMark x1="14781" y1="65357" x2="14550" y2="68214"/>
                        <a14:foregroundMark x1="15012" y1="71071" x2="15012" y2="71786"/>
                        <a14:foregroundMark x1="15473" y1="74643" x2="15473" y2="74643"/>
                        <a14:foregroundMark x1="15473" y1="79643" x2="15473" y2="79643"/>
                        <a14:foregroundMark x1="15473" y1="82500" x2="15473" y2="82500"/>
                        <a14:foregroundMark x1="15473" y1="86071" x2="15473" y2="86071"/>
                        <a14:foregroundMark x1="11547" y1="92143" x2="11547" y2="92143"/>
                        <a14:foregroundMark x1="9469" y1="92857" x2="9469" y2="92857"/>
                        <a14:foregroundMark x1="7159" y1="92857" x2="7159" y2="92857"/>
                        <a14:foregroundMark x1="5081" y1="92857" x2="5081" y2="92857"/>
                        <a14:foregroundMark x1="2540" y1="91786" x2="2540" y2="91786"/>
                        <a14:foregroundMark x1="1848" y1="84286" x2="1848" y2="84286"/>
                        <a14:foregroundMark x1="7621" y1="75714" x2="7621" y2="75714"/>
                        <a14:foregroundMark x1="7621" y1="70714" x2="7621" y2="69286"/>
                        <a14:foregroundMark x1="7621" y1="68214" x2="7621" y2="68214"/>
                        <a14:foregroundMark x1="7621" y1="63929" x2="7621" y2="63929"/>
                        <a14:foregroundMark x1="7621" y1="62857" x2="7621" y2="62857"/>
                        <a14:foregroundMark x1="7621" y1="61786" x2="7621" y2="61786"/>
                        <a14:foregroundMark x1="7621" y1="61071" x2="7621" y2="61071"/>
                        <a14:foregroundMark x1="7621" y1="58929" x2="7621" y2="57500"/>
                        <a14:foregroundMark x1="8083" y1="82500" x2="8083" y2="82500"/>
                        <a14:backgroundMark x1="4388" y1="8929" x2="4388" y2="8929"/>
                        <a14:backgroundMark x1="43649" y1="11429" x2="43649" y2="11429"/>
                        <a14:backgroundMark x1="38799" y1="10357" x2="38799" y2="10357"/>
                        <a14:backgroundMark x1="49654" y1="16786" x2="49654" y2="16786"/>
                      </a14:backgroundRemoval>
                    </a14:imgEffect>
                  </a14:imgLayer>
                </a14:imgProps>
              </a:ext>
              <a:ext uri="{28A0092B-C50C-407E-A947-70E740481C1C}">
                <a14:useLocalDpi xmlns:a14="http://schemas.microsoft.com/office/drawing/2010/main" val="0"/>
              </a:ext>
            </a:extLst>
          </a:blip>
          <a:srcRect t="4137" b="7210"/>
          <a:stretch/>
        </p:blipFill>
        <p:spPr bwMode="auto">
          <a:xfrm>
            <a:off x="5094028" y="4658213"/>
            <a:ext cx="2547014" cy="14601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ágenes, fotos de stock y vectores sobre Pencils+pencil+color+ ..."/>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97500" l="0" r="100000">
                        <a14:foregroundMark x1="6928" y1="45357" x2="6928" y2="45357"/>
                        <a14:foregroundMark x1="10624" y1="54643" x2="10624" y2="54643"/>
                        <a14:foregroundMark x1="7621" y1="65714" x2="7621" y2="65714"/>
                        <a14:foregroundMark x1="7852" y1="29286" x2="7852" y2="29286"/>
                        <a14:foregroundMark x1="2540" y1="26071" x2="2540" y2="26071"/>
                        <a14:foregroundMark x1="2079" y1="16429" x2="2079" y2="16429"/>
                        <a14:foregroundMark x1="2540" y1="49643" x2="2540" y2="49643"/>
                        <a14:foregroundMark x1="2540" y1="58929" x2="2540" y2="58929"/>
                        <a14:foregroundMark x1="8776" y1="85000" x2="8776" y2="85000"/>
                        <a14:foregroundMark x1="13626" y1="36429" x2="13626" y2="36429"/>
                        <a14:foregroundMark x1="13626" y1="27143" x2="13626" y2="27143"/>
                        <a14:foregroundMark x1="7159" y1="21429" x2="7159" y2="21429"/>
                        <a14:foregroundMark x1="7852" y1="23571" x2="7852" y2="23571"/>
                        <a14:foregroundMark x1="12933" y1="29643" x2="12933" y2="29643"/>
                        <a14:foregroundMark x1="13164" y1="24286" x2="13164" y2="24286"/>
                        <a14:foregroundMark x1="7621" y1="18929" x2="7621" y2="18929"/>
                        <a14:foregroundMark x1="15473" y1="38929" x2="15473" y2="38929"/>
                        <a14:foregroundMark x1="11316" y1="34643" x2="11316" y2="34643"/>
                        <a14:foregroundMark x1="3695" y1="68214" x2="3695" y2="68929"/>
                        <a14:foregroundMark x1="7621" y1="53214" x2="7621" y2="53214"/>
                        <a14:foregroundMark x1="9469" y1="48571" x2="9469" y2="48571"/>
                        <a14:foregroundMark x1="13857" y1="52143" x2="13857" y2="52143"/>
                        <a14:foregroundMark x1="13857" y1="66429" x2="13857" y2="66429"/>
                        <a14:foregroundMark x1="9469" y1="77500" x2="9469" y2="77500"/>
                        <a14:foregroundMark x1="6928" y1="87857" x2="6928" y2="87857"/>
                        <a14:foregroundMark x1="5543" y1="37857" x2="5543" y2="37857"/>
                        <a14:foregroundMark x1="7852" y1="37857" x2="7852" y2="37857"/>
                        <a14:foregroundMark x1="10162" y1="40000" x2="10162" y2="40000"/>
                        <a14:foregroundMark x1="10393" y1="42500" x2="10393" y2="42500"/>
                        <a14:foregroundMark x1="12702" y1="42857" x2="12702" y2="42857"/>
                        <a14:foregroundMark x1="13857" y1="43214" x2="13857" y2="43214"/>
                        <a14:foregroundMark x1="15012" y1="45357" x2="15012" y2="46429"/>
                        <a14:foregroundMark x1="15012" y1="48571" x2="15012" y2="50000"/>
                        <a14:foregroundMark x1="15012" y1="52500" x2="15012" y2="54643"/>
                        <a14:foregroundMark x1="15012" y1="57143" x2="15012" y2="57143"/>
                        <a14:foregroundMark x1="15012" y1="61786" x2="15012" y2="61786"/>
                        <a14:foregroundMark x1="14781" y1="65357" x2="14550" y2="68214"/>
                        <a14:foregroundMark x1="15012" y1="71071" x2="15012" y2="71786"/>
                        <a14:foregroundMark x1="15473" y1="74643" x2="15473" y2="74643"/>
                        <a14:foregroundMark x1="15473" y1="79643" x2="15473" y2="79643"/>
                        <a14:foregroundMark x1="15473" y1="82500" x2="15473" y2="82500"/>
                        <a14:foregroundMark x1="15473" y1="86071" x2="15473" y2="86071"/>
                        <a14:foregroundMark x1="11547" y1="92143" x2="11547" y2="92143"/>
                        <a14:foregroundMark x1="9469" y1="92857" x2="9469" y2="92857"/>
                        <a14:foregroundMark x1="7159" y1="92857" x2="7159" y2="92857"/>
                        <a14:foregroundMark x1="5081" y1="92857" x2="5081" y2="92857"/>
                        <a14:foregroundMark x1="2540" y1="91786" x2="2540" y2="91786"/>
                        <a14:foregroundMark x1="1848" y1="84286" x2="1848" y2="84286"/>
                        <a14:foregroundMark x1="7621" y1="75714" x2="7621" y2="75714"/>
                        <a14:foregroundMark x1="7621" y1="70714" x2="7621" y2="69286"/>
                        <a14:foregroundMark x1="7621" y1="68214" x2="7621" y2="68214"/>
                        <a14:foregroundMark x1="7621" y1="63929" x2="7621" y2="63929"/>
                        <a14:foregroundMark x1="7621" y1="62857" x2="7621" y2="62857"/>
                        <a14:foregroundMark x1="7621" y1="61786" x2="7621" y2="61786"/>
                        <a14:foregroundMark x1="7621" y1="61071" x2="7621" y2="61071"/>
                        <a14:foregroundMark x1="7621" y1="58929" x2="7621" y2="57500"/>
                        <a14:foregroundMark x1="8083" y1="82500" x2="8083" y2="82500"/>
                        <a14:backgroundMark x1="4388" y1="8929" x2="4388" y2="8929"/>
                        <a14:backgroundMark x1="43649" y1="11429" x2="43649" y2="11429"/>
                        <a14:backgroundMark x1="38799" y1="10357" x2="38799" y2="10357"/>
                        <a14:backgroundMark x1="49654" y1="16786" x2="49654" y2="16786"/>
                      </a14:backgroundRemoval>
                    </a14:imgEffect>
                  </a14:imgLayer>
                </a14:imgProps>
              </a:ext>
              <a:ext uri="{28A0092B-C50C-407E-A947-70E740481C1C}">
                <a14:useLocalDpi xmlns:a14="http://schemas.microsoft.com/office/drawing/2010/main" val="0"/>
              </a:ext>
            </a:extLst>
          </a:blip>
          <a:srcRect t="4137" b="7210"/>
          <a:stretch/>
        </p:blipFill>
        <p:spPr bwMode="auto">
          <a:xfrm>
            <a:off x="7641042" y="4658212"/>
            <a:ext cx="2547014" cy="14601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ágenes, fotos de stock y vectores sobre Pencils+pencil+color+ ..."/>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97500" l="0" r="100000">
                        <a14:foregroundMark x1="6928" y1="45357" x2="6928" y2="45357"/>
                        <a14:foregroundMark x1="10624" y1="54643" x2="10624" y2="54643"/>
                        <a14:foregroundMark x1="7621" y1="65714" x2="7621" y2="65714"/>
                        <a14:foregroundMark x1="7852" y1="29286" x2="7852" y2="29286"/>
                        <a14:foregroundMark x1="2540" y1="26071" x2="2540" y2="26071"/>
                        <a14:foregroundMark x1="2079" y1="16429" x2="2079" y2="16429"/>
                        <a14:foregroundMark x1="2540" y1="49643" x2="2540" y2="49643"/>
                        <a14:foregroundMark x1="2540" y1="58929" x2="2540" y2="58929"/>
                        <a14:foregroundMark x1="8776" y1="85000" x2="8776" y2="85000"/>
                        <a14:foregroundMark x1="13626" y1="36429" x2="13626" y2="36429"/>
                        <a14:foregroundMark x1="13626" y1="27143" x2="13626" y2="27143"/>
                        <a14:foregroundMark x1="7159" y1="21429" x2="7159" y2="21429"/>
                        <a14:foregroundMark x1="7852" y1="23571" x2="7852" y2="23571"/>
                        <a14:foregroundMark x1="12933" y1="29643" x2="12933" y2="29643"/>
                        <a14:foregroundMark x1="13164" y1="24286" x2="13164" y2="24286"/>
                        <a14:foregroundMark x1="7621" y1="18929" x2="7621" y2="18929"/>
                        <a14:foregroundMark x1="15473" y1="38929" x2="15473" y2="38929"/>
                        <a14:foregroundMark x1="11316" y1="34643" x2="11316" y2="34643"/>
                        <a14:foregroundMark x1="3695" y1="68214" x2="3695" y2="68929"/>
                        <a14:foregroundMark x1="7621" y1="53214" x2="7621" y2="53214"/>
                        <a14:foregroundMark x1="9469" y1="48571" x2="9469" y2="48571"/>
                        <a14:foregroundMark x1="13857" y1="52143" x2="13857" y2="52143"/>
                        <a14:foregroundMark x1="13857" y1="66429" x2="13857" y2="66429"/>
                        <a14:foregroundMark x1="9469" y1="77500" x2="9469" y2="77500"/>
                        <a14:foregroundMark x1="6928" y1="87857" x2="6928" y2="87857"/>
                        <a14:foregroundMark x1="5543" y1="37857" x2="5543" y2="37857"/>
                        <a14:foregroundMark x1="7852" y1="37857" x2="7852" y2="37857"/>
                        <a14:foregroundMark x1="10162" y1="40000" x2="10162" y2="40000"/>
                        <a14:foregroundMark x1="10393" y1="42500" x2="10393" y2="42500"/>
                        <a14:foregroundMark x1="12702" y1="42857" x2="12702" y2="42857"/>
                        <a14:foregroundMark x1="13857" y1="43214" x2="13857" y2="43214"/>
                        <a14:foregroundMark x1="15012" y1="45357" x2="15012" y2="46429"/>
                        <a14:foregroundMark x1="15012" y1="48571" x2="15012" y2="50000"/>
                        <a14:foregroundMark x1="15012" y1="52500" x2="15012" y2="54643"/>
                        <a14:foregroundMark x1="15012" y1="57143" x2="15012" y2="57143"/>
                        <a14:foregroundMark x1="15012" y1="61786" x2="15012" y2="61786"/>
                        <a14:foregroundMark x1="14781" y1="65357" x2="14550" y2="68214"/>
                        <a14:foregroundMark x1="15012" y1="71071" x2="15012" y2="71786"/>
                        <a14:foregroundMark x1="15473" y1="74643" x2="15473" y2="74643"/>
                        <a14:foregroundMark x1="15473" y1="79643" x2="15473" y2="79643"/>
                        <a14:foregroundMark x1="15473" y1="82500" x2="15473" y2="82500"/>
                        <a14:foregroundMark x1="15473" y1="86071" x2="15473" y2="86071"/>
                        <a14:foregroundMark x1="11547" y1="92143" x2="11547" y2="92143"/>
                        <a14:foregroundMark x1="9469" y1="92857" x2="9469" y2="92857"/>
                        <a14:foregroundMark x1="7159" y1="92857" x2="7159" y2="92857"/>
                        <a14:foregroundMark x1="5081" y1="92857" x2="5081" y2="92857"/>
                        <a14:foregroundMark x1="2540" y1="91786" x2="2540" y2="91786"/>
                        <a14:foregroundMark x1="1848" y1="84286" x2="1848" y2="84286"/>
                        <a14:foregroundMark x1="7621" y1="75714" x2="7621" y2="75714"/>
                        <a14:foregroundMark x1="7621" y1="70714" x2="7621" y2="69286"/>
                        <a14:foregroundMark x1="7621" y1="68214" x2="7621" y2="68214"/>
                        <a14:foregroundMark x1="7621" y1="63929" x2="7621" y2="63929"/>
                        <a14:foregroundMark x1="7621" y1="62857" x2="7621" y2="62857"/>
                        <a14:foregroundMark x1="7621" y1="61786" x2="7621" y2="61786"/>
                        <a14:foregroundMark x1="7621" y1="61071" x2="7621" y2="61071"/>
                        <a14:foregroundMark x1="7621" y1="58929" x2="7621" y2="57500"/>
                        <a14:foregroundMark x1="8083" y1="82500" x2="8083" y2="82500"/>
                        <a14:backgroundMark x1="4388" y1="8929" x2="4388" y2="8929"/>
                        <a14:backgroundMark x1="43649" y1="11429" x2="43649" y2="11429"/>
                        <a14:backgroundMark x1="38799" y1="10357" x2="38799" y2="10357"/>
                        <a14:backgroundMark x1="49654" y1="16786" x2="49654" y2="16786"/>
                      </a14:backgroundRemoval>
                    </a14:imgEffect>
                  </a14:imgLayer>
                </a14:imgProps>
              </a:ext>
              <a:ext uri="{28A0092B-C50C-407E-A947-70E740481C1C}">
                <a14:useLocalDpi xmlns:a14="http://schemas.microsoft.com/office/drawing/2010/main" val="0"/>
              </a:ext>
            </a:extLst>
          </a:blip>
          <a:srcRect t="4137" r="22541" b="7210"/>
          <a:stretch/>
        </p:blipFill>
        <p:spPr bwMode="auto">
          <a:xfrm>
            <a:off x="10214746" y="4657896"/>
            <a:ext cx="1972900" cy="146014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6"/>
          <a:stretch>
            <a:fillRect/>
          </a:stretch>
        </p:blipFill>
        <p:spPr>
          <a:xfrm rot="845721">
            <a:off x="6352997" y="739759"/>
            <a:ext cx="3034980" cy="3723240"/>
          </a:xfrm>
          <a:prstGeom prst="rect">
            <a:avLst/>
          </a:prstGeom>
          <a:ln w="28575">
            <a:solidFill>
              <a:schemeClr val="tx1"/>
            </a:solidFill>
          </a:ln>
        </p:spPr>
      </p:pic>
    </p:spTree>
    <p:extLst>
      <p:ext uri="{BB962C8B-B14F-4D97-AF65-F5344CB8AC3E}">
        <p14:creationId xmlns:p14="http://schemas.microsoft.com/office/powerpoint/2010/main" val="199664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err="1" smtClean="0"/>
              <a:t>Future</a:t>
            </a:r>
            <a:r>
              <a:rPr lang="es-CO" dirty="0" smtClean="0"/>
              <a:t> Simple – </a:t>
            </a:r>
            <a:r>
              <a:rPr lang="es-CO" dirty="0" err="1" smtClean="0"/>
              <a:t>Will</a:t>
            </a:r>
            <a:r>
              <a:rPr lang="es-CO" dirty="0" smtClean="0"/>
              <a:t/>
            </a:r>
            <a:br>
              <a:rPr lang="es-CO" dirty="0" smtClean="0"/>
            </a:br>
            <a:r>
              <a:rPr lang="es-CO" dirty="0" err="1" smtClean="0"/>
              <a:t>Wh</a:t>
            </a:r>
            <a:r>
              <a:rPr lang="es-CO" dirty="0" smtClean="0"/>
              <a:t> </a:t>
            </a:r>
            <a:r>
              <a:rPr lang="es-CO" dirty="0" err="1" smtClean="0"/>
              <a:t>Questions</a:t>
            </a:r>
            <a:endParaRPr lang="es-CO" dirty="0"/>
          </a:p>
        </p:txBody>
      </p:sp>
      <p:sp>
        <p:nvSpPr>
          <p:cNvPr id="3" name="Marcador de contenido 2"/>
          <p:cNvSpPr>
            <a:spLocks noGrp="1"/>
          </p:cNvSpPr>
          <p:nvPr>
            <p:ph idx="1"/>
          </p:nvPr>
        </p:nvSpPr>
        <p:spPr>
          <a:xfrm>
            <a:off x="418011" y="1972492"/>
            <a:ext cx="11773989" cy="4127862"/>
          </a:xfrm>
        </p:spPr>
        <p:txBody>
          <a:bodyPr>
            <a:normAutofit/>
          </a:bodyPr>
          <a:lstStyle/>
          <a:p>
            <a:r>
              <a:rPr lang="es-CO" sz="2400" dirty="0" err="1" smtClean="0"/>
              <a:t>Go</a:t>
            </a:r>
            <a:r>
              <a:rPr lang="es-CO" sz="2400" dirty="0" smtClean="0"/>
              <a:t> to </a:t>
            </a:r>
            <a:r>
              <a:rPr lang="es-CO" sz="2400" dirty="0" err="1" smtClean="0"/>
              <a:t>the</a:t>
            </a:r>
            <a:r>
              <a:rPr lang="es-CO" sz="2400" dirty="0" smtClean="0"/>
              <a:t> </a:t>
            </a:r>
            <a:r>
              <a:rPr lang="es-CO" sz="2400" dirty="0" err="1" smtClean="0"/>
              <a:t>following</a:t>
            </a:r>
            <a:r>
              <a:rPr lang="es-CO" sz="2400" dirty="0" smtClean="0"/>
              <a:t> link and </a:t>
            </a:r>
            <a:r>
              <a:rPr lang="es-CO" sz="2400" dirty="0" err="1" smtClean="0"/>
              <a:t>watch</a:t>
            </a:r>
            <a:r>
              <a:rPr lang="es-CO" sz="2400" dirty="0" smtClean="0"/>
              <a:t> </a:t>
            </a:r>
            <a:r>
              <a:rPr lang="es-CO" sz="2400" dirty="0" err="1" smtClean="0"/>
              <a:t>the</a:t>
            </a:r>
            <a:r>
              <a:rPr lang="es-CO" sz="2400" dirty="0" smtClean="0"/>
              <a:t> video: </a:t>
            </a:r>
            <a:r>
              <a:rPr lang="en-US" sz="2400" u="sng" dirty="0">
                <a:hlinkClick r:id="rId2"/>
              </a:rPr>
              <a:t>https://</a:t>
            </a:r>
            <a:r>
              <a:rPr lang="en-US" sz="2400" u="sng" dirty="0" smtClean="0">
                <a:hlinkClick r:id="rId2"/>
              </a:rPr>
              <a:t>www.youtube.com/watch?v=0V3BZm0OflU</a:t>
            </a:r>
            <a:endParaRPr lang="en-US" sz="2400" u="sng" dirty="0" smtClean="0"/>
          </a:p>
          <a:p>
            <a:r>
              <a:rPr lang="en-US" sz="2400" dirty="0" smtClean="0"/>
              <a:t>Open the file called “English Future Simple Will WH Questions”. You find it in Phidias or </a:t>
            </a:r>
            <a:r>
              <a:rPr lang="en-US" sz="2400" dirty="0" err="1" smtClean="0"/>
              <a:t>Weebly</a:t>
            </a:r>
            <a:r>
              <a:rPr lang="en-US" sz="2400" dirty="0" smtClean="0"/>
              <a:t>.</a:t>
            </a:r>
          </a:p>
          <a:p>
            <a:r>
              <a:rPr lang="en-US" sz="2400" dirty="0" smtClean="0"/>
              <a:t>Copy it in your English notebook, making sure that you memorize the formula. </a:t>
            </a:r>
          </a:p>
          <a:p>
            <a:r>
              <a:rPr lang="en-US" sz="2400" dirty="0" smtClean="0"/>
              <a:t>Complete the Practice part by following the two examples and using the formula.</a:t>
            </a:r>
          </a:p>
          <a:p>
            <a:r>
              <a:rPr lang="en-US" sz="2400" dirty="0" smtClean="0"/>
              <a:t>Correct your work by opening the document called “Future Simple WH Questions Practice Answers”. You will find it in </a:t>
            </a:r>
            <a:r>
              <a:rPr lang="en-US" sz="2400" dirty="0" err="1" smtClean="0"/>
              <a:t>Weebly</a:t>
            </a:r>
            <a:r>
              <a:rPr lang="en-US" sz="2400" dirty="0" smtClean="0"/>
              <a:t>/English/Term </a:t>
            </a:r>
            <a:r>
              <a:rPr lang="en-US" sz="2400" dirty="0"/>
              <a:t>III </a:t>
            </a:r>
            <a:r>
              <a:rPr lang="en-US" sz="2400" dirty="0">
                <a:hlinkClick r:id="rId3"/>
              </a:rPr>
              <a:t>https://</a:t>
            </a:r>
            <a:r>
              <a:rPr lang="en-US" sz="2400" dirty="0" smtClean="0">
                <a:hlinkClick r:id="rId3"/>
              </a:rPr>
              <a:t>thirdgradecampestre.weebly.com</a:t>
            </a:r>
            <a:r>
              <a:rPr lang="en-US" sz="2400" dirty="0" smtClean="0"/>
              <a:t> </a:t>
            </a:r>
          </a:p>
          <a:p>
            <a:endParaRPr lang="es-CO" dirty="0"/>
          </a:p>
        </p:txBody>
      </p:sp>
    </p:spTree>
    <p:extLst>
      <p:ext uri="{BB962C8B-B14F-4D97-AF65-F5344CB8AC3E}">
        <p14:creationId xmlns:p14="http://schemas.microsoft.com/office/powerpoint/2010/main" val="766811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err="1"/>
              <a:t>Future</a:t>
            </a:r>
            <a:r>
              <a:rPr lang="es-CO" dirty="0"/>
              <a:t> Simple – </a:t>
            </a:r>
            <a:r>
              <a:rPr lang="es-CO" dirty="0" err="1"/>
              <a:t>Will</a:t>
            </a:r>
            <a:r>
              <a:rPr lang="es-CO" dirty="0"/>
              <a:t/>
            </a:r>
            <a:br>
              <a:rPr lang="es-CO" dirty="0"/>
            </a:br>
            <a:r>
              <a:rPr lang="es-CO" dirty="0" err="1"/>
              <a:t>Wh</a:t>
            </a:r>
            <a:r>
              <a:rPr lang="es-CO" dirty="0"/>
              <a:t> </a:t>
            </a:r>
            <a:r>
              <a:rPr lang="es-CO" dirty="0" err="1"/>
              <a:t>Questions</a:t>
            </a:r>
            <a:endParaRPr lang="es-CO" dirty="0"/>
          </a:p>
        </p:txBody>
      </p:sp>
      <p:sp>
        <p:nvSpPr>
          <p:cNvPr id="3" name="Marcador de contenido 2"/>
          <p:cNvSpPr>
            <a:spLocks noGrp="1"/>
          </p:cNvSpPr>
          <p:nvPr>
            <p:ph idx="1"/>
          </p:nvPr>
        </p:nvSpPr>
        <p:spPr>
          <a:xfrm>
            <a:off x="1451578" y="1853754"/>
            <a:ext cx="9603275" cy="4110748"/>
          </a:xfrm>
        </p:spPr>
        <p:txBody>
          <a:bodyPr>
            <a:normAutofit fontScale="92500" lnSpcReduction="20000"/>
          </a:bodyPr>
          <a:lstStyle/>
          <a:p>
            <a:r>
              <a:rPr lang="es-CO" sz="2200" dirty="0" err="1" smtClean="0"/>
              <a:t>Watch</a:t>
            </a:r>
            <a:r>
              <a:rPr lang="es-CO" sz="2200" dirty="0" smtClean="0"/>
              <a:t> </a:t>
            </a:r>
            <a:r>
              <a:rPr lang="es-CO" sz="2200" dirty="0" err="1" smtClean="0"/>
              <a:t>the</a:t>
            </a:r>
            <a:r>
              <a:rPr lang="es-CO" sz="2200" dirty="0" smtClean="0"/>
              <a:t> </a:t>
            </a:r>
            <a:r>
              <a:rPr lang="es-CO" sz="2200" dirty="0" err="1" smtClean="0"/>
              <a:t>following</a:t>
            </a:r>
            <a:r>
              <a:rPr lang="es-CO" sz="2200" dirty="0" smtClean="0"/>
              <a:t> video to </a:t>
            </a:r>
            <a:r>
              <a:rPr lang="es-CO" sz="2200" dirty="0" err="1" smtClean="0"/>
              <a:t>review</a:t>
            </a:r>
            <a:r>
              <a:rPr lang="es-CO" sz="2200" dirty="0" smtClean="0"/>
              <a:t>: </a:t>
            </a:r>
            <a:r>
              <a:rPr lang="en-US" sz="2200" u="sng" dirty="0">
                <a:hlinkClick r:id="rId2"/>
              </a:rPr>
              <a:t>https://www.youtube.com/watch?v=PsqEArI0SW4</a:t>
            </a:r>
            <a:r>
              <a:rPr lang="en-US" sz="2200" dirty="0"/>
              <a:t> </a:t>
            </a:r>
            <a:endParaRPr lang="en-US" sz="2200" dirty="0" smtClean="0"/>
          </a:p>
          <a:p>
            <a:r>
              <a:rPr lang="en-US" sz="2200" dirty="0" smtClean="0"/>
              <a:t>Go to </a:t>
            </a:r>
            <a:r>
              <a:rPr lang="en-US" sz="2200" dirty="0" smtClean="0">
                <a:hlinkClick r:id="rId3"/>
              </a:rPr>
              <a:t>www.quizalize.com</a:t>
            </a:r>
            <a:endParaRPr lang="en-US" sz="2200" dirty="0" smtClean="0"/>
          </a:p>
          <a:p>
            <a:r>
              <a:rPr lang="es-CO" sz="2600" u="sng" dirty="0" err="1">
                <a:effectLst>
                  <a:outerShdw blurRad="38100" dist="38100" dir="2700000" algn="tl">
                    <a:srgbClr val="000000">
                      <a:alpha val="43137"/>
                    </a:srgbClr>
                  </a:outerShdw>
                </a:effectLst>
              </a:rPr>
              <a:t>Class</a:t>
            </a:r>
            <a:r>
              <a:rPr lang="es-CO" sz="2600" u="sng" dirty="0">
                <a:effectLst>
                  <a:outerShdw blurRad="38100" dist="38100" dir="2700000" algn="tl">
                    <a:srgbClr val="000000">
                      <a:alpha val="43137"/>
                    </a:srgbClr>
                  </a:outerShdw>
                </a:effectLst>
              </a:rPr>
              <a:t> </a:t>
            </a:r>
            <a:r>
              <a:rPr lang="es-CO" sz="2600" u="sng" dirty="0" err="1">
                <a:effectLst>
                  <a:outerShdw blurRad="38100" dist="38100" dir="2700000" algn="tl">
                    <a:srgbClr val="000000">
                      <a:alpha val="43137"/>
                    </a:srgbClr>
                  </a:outerShdw>
                </a:effectLst>
              </a:rPr>
              <a:t>Code</a:t>
            </a:r>
            <a:r>
              <a:rPr lang="es-CO" sz="2600" u="sng" dirty="0">
                <a:effectLst>
                  <a:outerShdw blurRad="38100" dist="38100" dir="2700000" algn="tl">
                    <a:srgbClr val="000000">
                      <a:alpha val="43137"/>
                    </a:srgbClr>
                  </a:outerShdw>
                </a:effectLst>
              </a:rPr>
              <a:t>:</a:t>
            </a:r>
          </a:p>
          <a:p>
            <a:pPr lvl="1"/>
            <a:r>
              <a:rPr lang="es-CO" sz="2600" b="1" dirty="0">
                <a:solidFill>
                  <a:schemeClr val="accent4">
                    <a:lumMod val="50000"/>
                  </a:schemeClr>
                </a:solidFill>
              </a:rPr>
              <a:t>3A: wku8689</a:t>
            </a:r>
          </a:p>
          <a:p>
            <a:pPr lvl="1"/>
            <a:r>
              <a:rPr lang="es-CO" sz="2600" b="1" dirty="0">
                <a:solidFill>
                  <a:schemeClr val="accent3">
                    <a:lumMod val="75000"/>
                  </a:schemeClr>
                </a:solidFill>
              </a:rPr>
              <a:t>3B: zub2429</a:t>
            </a:r>
          </a:p>
          <a:p>
            <a:pPr lvl="1"/>
            <a:r>
              <a:rPr lang="es-CO" sz="2600" b="1" dirty="0">
                <a:solidFill>
                  <a:schemeClr val="accent1">
                    <a:lumMod val="75000"/>
                  </a:schemeClr>
                </a:solidFill>
              </a:rPr>
              <a:t>3C: kqb4781</a:t>
            </a:r>
          </a:p>
          <a:p>
            <a:r>
              <a:rPr lang="en-US" sz="2200" dirty="0" smtClean="0"/>
              <a:t>Solve the following quiz: </a:t>
            </a:r>
          </a:p>
          <a:p>
            <a:r>
              <a:rPr lang="en-US" sz="2200" dirty="0" smtClean="0"/>
              <a:t>Read each question carefully. </a:t>
            </a:r>
          </a:p>
          <a:p>
            <a:r>
              <a:rPr lang="en-US" sz="2200" dirty="0" smtClean="0"/>
              <a:t>We will be </a:t>
            </a:r>
            <a:r>
              <a:rPr lang="en-US" sz="2200" u="sng" dirty="0" smtClean="0">
                <a:solidFill>
                  <a:schemeClr val="accent5">
                    <a:lumMod val="50000"/>
                  </a:schemeClr>
                </a:solidFill>
                <a:effectLst>
                  <a:outerShdw blurRad="38100" dist="38100" dir="2700000" algn="tl">
                    <a:srgbClr val="000000">
                      <a:alpha val="43137"/>
                    </a:srgbClr>
                  </a:outerShdw>
                </a:effectLst>
              </a:rPr>
              <a:t>grading IM2</a:t>
            </a:r>
            <a:r>
              <a:rPr lang="en-US" sz="2200" dirty="0" smtClean="0"/>
              <a:t>.</a:t>
            </a:r>
          </a:p>
          <a:p>
            <a:endParaRPr lang="es-CO" dirty="0"/>
          </a:p>
        </p:txBody>
      </p:sp>
      <p:pic>
        <p:nvPicPr>
          <p:cNvPr id="4" name="Imagen 3"/>
          <p:cNvPicPr>
            <a:picLocks noChangeAspect="1"/>
          </p:cNvPicPr>
          <p:nvPr/>
        </p:nvPicPr>
        <p:blipFill>
          <a:blip r:embed="rId4"/>
          <a:stretch>
            <a:fillRect/>
          </a:stretch>
        </p:blipFill>
        <p:spPr>
          <a:xfrm>
            <a:off x="5301941" y="3249914"/>
            <a:ext cx="2405145" cy="1770284"/>
          </a:xfrm>
          <a:prstGeom prst="rect">
            <a:avLst/>
          </a:prstGeom>
        </p:spPr>
      </p:pic>
      <p:sp>
        <p:nvSpPr>
          <p:cNvPr id="5" name="Flecha derecha 4"/>
          <p:cNvSpPr/>
          <p:nvPr/>
        </p:nvSpPr>
        <p:spPr>
          <a:xfrm rot="20180976">
            <a:off x="4253777" y="4138880"/>
            <a:ext cx="1078750" cy="732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54945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CO" dirty="0" err="1" smtClean="0"/>
              <a:t>Class</a:t>
            </a:r>
            <a:r>
              <a:rPr lang="es-CO" dirty="0" smtClean="0"/>
              <a:t> 2: </a:t>
            </a:r>
            <a:r>
              <a:rPr lang="es-CO" sz="3600" dirty="0" smtClean="0"/>
              <a:t>“A </a:t>
            </a:r>
            <a:r>
              <a:rPr lang="es-CO" sz="3600" dirty="0" err="1" smtClean="0"/>
              <a:t>Week</a:t>
            </a:r>
            <a:r>
              <a:rPr lang="es-CO" sz="3600" dirty="0" smtClean="0"/>
              <a:t> in </a:t>
            </a:r>
            <a:r>
              <a:rPr lang="es-CO" sz="3600" dirty="0" err="1" smtClean="0"/>
              <a:t>the</a:t>
            </a:r>
            <a:r>
              <a:rPr lang="es-CO" sz="3600" dirty="0" smtClean="0"/>
              <a:t> Woods” </a:t>
            </a:r>
            <a:r>
              <a:rPr lang="es-CO" sz="3600" dirty="0" err="1" smtClean="0"/>
              <a:t>Chapters</a:t>
            </a:r>
            <a:r>
              <a:rPr lang="es-CO" sz="3600" dirty="0" smtClean="0"/>
              <a:t> 10 and 11</a:t>
            </a:r>
            <a:endParaRPr lang="es-CO" sz="3600" dirty="0"/>
          </a:p>
        </p:txBody>
      </p:sp>
      <p:sp>
        <p:nvSpPr>
          <p:cNvPr id="5" name="Subtítulo 4"/>
          <p:cNvSpPr>
            <a:spLocks noGrp="1"/>
          </p:cNvSpPr>
          <p:nvPr>
            <p:ph type="subTitle" idx="1"/>
          </p:nvPr>
        </p:nvSpPr>
        <p:spPr/>
        <p:txBody>
          <a:bodyPr/>
          <a:lstStyle/>
          <a:p>
            <a:r>
              <a:rPr lang="es-CO" dirty="0" err="1" smtClean="0"/>
              <a:t>Tuesday</a:t>
            </a:r>
            <a:r>
              <a:rPr lang="es-CO" dirty="0" smtClean="0"/>
              <a:t> </a:t>
            </a:r>
            <a:r>
              <a:rPr lang="es-CO" dirty="0" err="1" smtClean="0"/>
              <a:t>April</a:t>
            </a:r>
            <a:r>
              <a:rPr lang="es-CO" dirty="0" smtClean="0"/>
              <a:t> 21</a:t>
            </a:r>
            <a:endParaRPr lang="es-CO" dirty="0"/>
          </a:p>
        </p:txBody>
      </p:sp>
    </p:spTree>
    <p:extLst>
      <p:ext uri="{BB962C8B-B14F-4D97-AF65-F5344CB8AC3E}">
        <p14:creationId xmlns:p14="http://schemas.microsoft.com/office/powerpoint/2010/main" val="969127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err="1" smtClean="0"/>
              <a:t>What</a:t>
            </a:r>
            <a:r>
              <a:rPr lang="es-CO" dirty="0" smtClean="0"/>
              <a:t> do </a:t>
            </a:r>
            <a:r>
              <a:rPr lang="es-CO" dirty="0" err="1" smtClean="0"/>
              <a:t>you</a:t>
            </a:r>
            <a:r>
              <a:rPr lang="es-CO" dirty="0" smtClean="0"/>
              <a:t> </a:t>
            </a:r>
            <a:r>
              <a:rPr lang="es-CO" dirty="0" err="1" smtClean="0"/>
              <a:t>need</a:t>
            </a:r>
            <a:r>
              <a:rPr lang="es-CO" dirty="0" smtClean="0"/>
              <a:t>?</a:t>
            </a:r>
            <a:endParaRPr lang="es-CO" dirty="0"/>
          </a:p>
        </p:txBody>
      </p:sp>
      <p:sp>
        <p:nvSpPr>
          <p:cNvPr id="3" name="Marcador de contenido 2"/>
          <p:cNvSpPr>
            <a:spLocks noGrp="1"/>
          </p:cNvSpPr>
          <p:nvPr>
            <p:ph idx="1"/>
          </p:nvPr>
        </p:nvSpPr>
        <p:spPr>
          <a:xfrm>
            <a:off x="733122" y="2090201"/>
            <a:ext cx="9603275" cy="3450613"/>
          </a:xfrm>
        </p:spPr>
        <p:txBody>
          <a:bodyPr/>
          <a:lstStyle/>
          <a:p>
            <a:r>
              <a:rPr lang="es-CO" dirty="0" smtClean="0"/>
              <a:t>A </a:t>
            </a:r>
            <a:r>
              <a:rPr lang="es-CO" dirty="0" err="1" smtClean="0"/>
              <a:t>Week</a:t>
            </a:r>
            <a:r>
              <a:rPr lang="es-CO" dirty="0" smtClean="0"/>
              <a:t> in </a:t>
            </a:r>
            <a:r>
              <a:rPr lang="es-CO" dirty="0" err="1" smtClean="0"/>
              <a:t>the</a:t>
            </a:r>
            <a:r>
              <a:rPr lang="es-CO" dirty="0" smtClean="0"/>
              <a:t> Woods </a:t>
            </a:r>
            <a:r>
              <a:rPr lang="es-CO" dirty="0" err="1" smtClean="0"/>
              <a:t>Chapter</a:t>
            </a:r>
            <a:r>
              <a:rPr lang="es-CO" dirty="0" smtClean="0"/>
              <a:t> 10 </a:t>
            </a:r>
            <a:r>
              <a:rPr lang="es-CO" dirty="0" err="1" smtClean="0"/>
              <a:t>Summary</a:t>
            </a:r>
            <a:r>
              <a:rPr lang="es-CO" dirty="0" smtClean="0"/>
              <a:t>.</a:t>
            </a:r>
          </a:p>
          <a:p>
            <a:pPr marL="0" indent="0">
              <a:buNone/>
            </a:pPr>
            <a:endParaRPr lang="es-CO" dirty="0" smtClean="0"/>
          </a:p>
          <a:p>
            <a:r>
              <a:rPr lang="es-CO" dirty="0" smtClean="0"/>
              <a:t>A </a:t>
            </a:r>
            <a:r>
              <a:rPr lang="es-CO" dirty="0" err="1" smtClean="0"/>
              <a:t>Week</a:t>
            </a:r>
            <a:r>
              <a:rPr lang="es-CO" dirty="0" smtClean="0"/>
              <a:t> in </a:t>
            </a:r>
            <a:r>
              <a:rPr lang="es-CO" dirty="0" err="1" smtClean="0"/>
              <a:t>the</a:t>
            </a:r>
            <a:r>
              <a:rPr lang="es-CO" dirty="0" smtClean="0"/>
              <a:t> Woods </a:t>
            </a:r>
            <a:r>
              <a:rPr lang="es-CO" dirty="0" err="1" smtClean="0"/>
              <a:t>Chapter</a:t>
            </a:r>
            <a:r>
              <a:rPr lang="es-CO" dirty="0" smtClean="0"/>
              <a:t> 11 </a:t>
            </a:r>
            <a:r>
              <a:rPr lang="es-CO" dirty="0" err="1" smtClean="0"/>
              <a:t>Summary</a:t>
            </a:r>
            <a:r>
              <a:rPr lang="es-CO" dirty="0" smtClean="0"/>
              <a:t>.</a:t>
            </a:r>
          </a:p>
          <a:p>
            <a:pPr marL="0" indent="0">
              <a:buNone/>
            </a:pPr>
            <a:endParaRPr lang="es-CO" dirty="0" smtClean="0"/>
          </a:p>
          <a:p>
            <a:r>
              <a:rPr lang="es-CO" dirty="0" smtClean="0"/>
              <a:t>A </a:t>
            </a:r>
            <a:r>
              <a:rPr lang="es-CO" dirty="0" err="1" smtClean="0"/>
              <a:t>Week</a:t>
            </a:r>
            <a:r>
              <a:rPr lang="es-CO" dirty="0" smtClean="0"/>
              <a:t> in </a:t>
            </a:r>
            <a:r>
              <a:rPr lang="es-CO" dirty="0" err="1" smtClean="0"/>
              <a:t>the</a:t>
            </a:r>
            <a:r>
              <a:rPr lang="es-CO" dirty="0" smtClean="0"/>
              <a:t> Woods </a:t>
            </a:r>
            <a:r>
              <a:rPr lang="es-CO" dirty="0" err="1" smtClean="0"/>
              <a:t>Chapters</a:t>
            </a:r>
            <a:r>
              <a:rPr lang="es-CO" dirty="0" smtClean="0"/>
              <a:t> 10 – 12 </a:t>
            </a:r>
            <a:r>
              <a:rPr lang="es-CO" dirty="0" err="1" smtClean="0"/>
              <a:t>Worksheet</a:t>
            </a:r>
            <a:r>
              <a:rPr lang="es-CO" dirty="0" smtClean="0"/>
              <a:t>.</a:t>
            </a:r>
          </a:p>
          <a:p>
            <a:pPr marL="0" indent="0">
              <a:buNone/>
            </a:pPr>
            <a:endParaRPr lang="es-CO" dirty="0" smtClean="0"/>
          </a:p>
          <a:p>
            <a:r>
              <a:rPr lang="es-CO" dirty="0" smtClean="0"/>
              <a:t>Pen </a:t>
            </a:r>
            <a:r>
              <a:rPr lang="es-CO" dirty="0" err="1" smtClean="0"/>
              <a:t>or</a:t>
            </a:r>
            <a:r>
              <a:rPr lang="es-CO" dirty="0" smtClean="0"/>
              <a:t> </a:t>
            </a:r>
            <a:r>
              <a:rPr lang="es-CO" dirty="0" err="1" smtClean="0"/>
              <a:t>pencil</a:t>
            </a:r>
            <a:r>
              <a:rPr lang="es-CO" dirty="0" smtClean="0"/>
              <a:t>.</a:t>
            </a:r>
          </a:p>
          <a:p>
            <a:endParaRPr lang="es-CO" dirty="0"/>
          </a:p>
        </p:txBody>
      </p:sp>
      <p:pic>
        <p:nvPicPr>
          <p:cNvPr id="4" name="Imagen 3"/>
          <p:cNvPicPr>
            <a:picLocks noChangeAspect="1"/>
          </p:cNvPicPr>
          <p:nvPr/>
        </p:nvPicPr>
        <p:blipFill>
          <a:blip r:embed="rId2"/>
          <a:stretch>
            <a:fillRect/>
          </a:stretch>
        </p:blipFill>
        <p:spPr>
          <a:xfrm>
            <a:off x="6804389" y="3815507"/>
            <a:ext cx="2884784" cy="2097490"/>
          </a:xfrm>
          <a:prstGeom prst="rect">
            <a:avLst/>
          </a:prstGeom>
          <a:ln w="28575">
            <a:solidFill>
              <a:schemeClr val="tx1"/>
            </a:solidFill>
          </a:ln>
        </p:spPr>
      </p:pic>
      <p:pic>
        <p:nvPicPr>
          <p:cNvPr id="5" name="Imagen 4"/>
          <p:cNvPicPr>
            <a:picLocks noChangeAspect="1"/>
          </p:cNvPicPr>
          <p:nvPr/>
        </p:nvPicPr>
        <p:blipFill>
          <a:blip r:embed="rId3"/>
          <a:stretch>
            <a:fillRect/>
          </a:stretch>
        </p:blipFill>
        <p:spPr>
          <a:xfrm>
            <a:off x="7095104" y="101678"/>
            <a:ext cx="2164553" cy="2824337"/>
          </a:xfrm>
          <a:prstGeom prst="rect">
            <a:avLst/>
          </a:prstGeom>
          <a:ln w="28575">
            <a:solidFill>
              <a:schemeClr val="tx1"/>
            </a:solidFill>
          </a:ln>
        </p:spPr>
      </p:pic>
      <p:pic>
        <p:nvPicPr>
          <p:cNvPr id="6" name="Imagen 5"/>
          <p:cNvPicPr>
            <a:picLocks noChangeAspect="1"/>
          </p:cNvPicPr>
          <p:nvPr/>
        </p:nvPicPr>
        <p:blipFill>
          <a:blip r:embed="rId4"/>
          <a:stretch>
            <a:fillRect/>
          </a:stretch>
        </p:blipFill>
        <p:spPr>
          <a:xfrm>
            <a:off x="9545132" y="1040966"/>
            <a:ext cx="2381600" cy="3031127"/>
          </a:xfrm>
          <a:prstGeom prst="rect">
            <a:avLst/>
          </a:prstGeom>
          <a:ln w="28575">
            <a:solidFill>
              <a:schemeClr val="tx1"/>
            </a:solidFill>
          </a:ln>
        </p:spPr>
      </p:pic>
    </p:spTree>
    <p:extLst>
      <p:ext uri="{BB962C8B-B14F-4D97-AF65-F5344CB8AC3E}">
        <p14:creationId xmlns:p14="http://schemas.microsoft.com/office/powerpoint/2010/main" val="3160291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0336" y="519445"/>
            <a:ext cx="9603275" cy="1049235"/>
          </a:xfrm>
        </p:spPr>
        <p:txBody>
          <a:bodyPr/>
          <a:lstStyle/>
          <a:p>
            <a:r>
              <a:rPr lang="es-CO" dirty="0" smtClean="0"/>
              <a:t>A </a:t>
            </a:r>
            <a:r>
              <a:rPr lang="es-CO" dirty="0" err="1" smtClean="0"/>
              <a:t>Week</a:t>
            </a:r>
            <a:r>
              <a:rPr lang="es-CO" dirty="0" smtClean="0"/>
              <a:t> in </a:t>
            </a:r>
            <a:r>
              <a:rPr lang="es-CO" dirty="0" err="1" smtClean="0"/>
              <a:t>the</a:t>
            </a:r>
            <a:r>
              <a:rPr lang="es-CO" dirty="0" smtClean="0"/>
              <a:t> Woods </a:t>
            </a:r>
            <a:r>
              <a:rPr lang="es-CO" dirty="0" err="1" smtClean="0"/>
              <a:t>Chapters</a:t>
            </a:r>
            <a:r>
              <a:rPr lang="es-CO" dirty="0" smtClean="0"/>
              <a:t> 10 and 11</a:t>
            </a:r>
            <a:endParaRPr lang="es-CO" dirty="0"/>
          </a:p>
        </p:txBody>
      </p:sp>
      <p:sp>
        <p:nvSpPr>
          <p:cNvPr id="3" name="Marcador de contenido 2"/>
          <p:cNvSpPr>
            <a:spLocks noGrp="1"/>
          </p:cNvSpPr>
          <p:nvPr>
            <p:ph idx="1"/>
          </p:nvPr>
        </p:nvSpPr>
        <p:spPr>
          <a:xfrm>
            <a:off x="168901" y="1853754"/>
            <a:ext cx="9889499" cy="4207412"/>
          </a:xfrm>
        </p:spPr>
        <p:txBody>
          <a:bodyPr>
            <a:normAutofit lnSpcReduction="10000"/>
          </a:bodyPr>
          <a:lstStyle/>
          <a:p>
            <a:r>
              <a:rPr lang="en-US" sz="2400" dirty="0" smtClean="0"/>
              <a:t>Review </a:t>
            </a:r>
            <a:r>
              <a:rPr lang="en-US" sz="2400" dirty="0"/>
              <a:t>the notes </a:t>
            </a:r>
            <a:r>
              <a:rPr lang="en-US" sz="2400" dirty="0" smtClean="0"/>
              <a:t>and summaries you have for </a:t>
            </a:r>
            <a:r>
              <a:rPr lang="en-US" sz="2400" dirty="0"/>
              <a:t>chapter 1-9.</a:t>
            </a:r>
            <a:endParaRPr lang="es-CO" sz="2400" dirty="0"/>
          </a:p>
          <a:p>
            <a:r>
              <a:rPr lang="en-US" sz="2400" dirty="0" smtClean="0"/>
              <a:t>Read </a:t>
            </a:r>
            <a:r>
              <a:rPr lang="en-US" sz="2400" dirty="0"/>
              <a:t>the </a:t>
            </a:r>
            <a:r>
              <a:rPr lang="en-US" sz="2400" dirty="0" smtClean="0"/>
              <a:t>summary </a:t>
            </a:r>
            <a:r>
              <a:rPr lang="en-US" sz="2400" dirty="0"/>
              <a:t>of chapters 10 </a:t>
            </a:r>
            <a:endParaRPr lang="en-US" sz="2400" dirty="0" smtClean="0"/>
          </a:p>
          <a:p>
            <a:r>
              <a:rPr lang="en-US" sz="2400" dirty="0" smtClean="0"/>
              <a:t>Fill </a:t>
            </a:r>
            <a:r>
              <a:rPr lang="en-US" sz="2400" dirty="0"/>
              <a:t>out </a:t>
            </a:r>
            <a:r>
              <a:rPr lang="en-US" sz="2400" dirty="0" smtClean="0"/>
              <a:t>the part that corresponds to chapter 10. </a:t>
            </a:r>
          </a:p>
          <a:p>
            <a:r>
              <a:rPr lang="en-US" sz="2400" dirty="0"/>
              <a:t>Read the summary of chapters </a:t>
            </a:r>
            <a:r>
              <a:rPr lang="en-US" sz="2400" dirty="0" smtClean="0"/>
              <a:t>11. </a:t>
            </a:r>
            <a:endParaRPr lang="en-US" sz="2400" dirty="0"/>
          </a:p>
          <a:p>
            <a:r>
              <a:rPr lang="en-US" sz="2400" dirty="0"/>
              <a:t>Fill out the part that corresponds to chapter </a:t>
            </a:r>
            <a:r>
              <a:rPr lang="en-US" sz="2400" dirty="0" smtClean="0"/>
              <a:t>11. </a:t>
            </a:r>
            <a:endParaRPr lang="es-CO" sz="2400" dirty="0"/>
          </a:p>
          <a:p>
            <a:r>
              <a:rPr lang="en-US" sz="2400" b="1" dirty="0" smtClean="0"/>
              <a:t>Check your work: </a:t>
            </a:r>
            <a:r>
              <a:rPr lang="en-US" sz="2400" dirty="0" smtClean="0"/>
              <a:t>compare </a:t>
            </a:r>
            <a:r>
              <a:rPr lang="en-US" sz="2400" dirty="0"/>
              <a:t>and contrast </a:t>
            </a:r>
            <a:r>
              <a:rPr lang="en-US" sz="2400" dirty="0" smtClean="0"/>
              <a:t>your </a:t>
            </a:r>
            <a:r>
              <a:rPr lang="en-US" sz="2400" dirty="0"/>
              <a:t>work with the answers </a:t>
            </a:r>
            <a:r>
              <a:rPr lang="en-US" sz="2400" dirty="0" smtClean="0"/>
              <a:t>you find </a:t>
            </a:r>
            <a:r>
              <a:rPr lang="en-US" sz="2400" dirty="0"/>
              <a:t>in </a:t>
            </a:r>
            <a:r>
              <a:rPr lang="en-US" sz="2400" dirty="0" err="1"/>
              <a:t>Weebly</a:t>
            </a:r>
            <a:r>
              <a:rPr lang="en-US" sz="2400" dirty="0"/>
              <a:t>. </a:t>
            </a:r>
            <a:r>
              <a:rPr lang="en-US" sz="2400" dirty="0" smtClean="0"/>
              <a:t>Correct your </a:t>
            </a:r>
            <a:r>
              <a:rPr lang="en-US" sz="2400" dirty="0"/>
              <a:t>work if </a:t>
            </a:r>
            <a:r>
              <a:rPr lang="es-CO" sz="2400" dirty="0" err="1" smtClean="0"/>
              <a:t>you</a:t>
            </a:r>
            <a:r>
              <a:rPr lang="es-CO" sz="2400" dirty="0" smtClean="0"/>
              <a:t> </a:t>
            </a:r>
            <a:r>
              <a:rPr lang="es-CO" sz="2400" dirty="0" err="1" smtClean="0"/>
              <a:t>need</a:t>
            </a:r>
            <a:r>
              <a:rPr lang="es-CO" sz="2400" dirty="0" smtClean="0"/>
              <a:t> to. </a:t>
            </a:r>
            <a:r>
              <a:rPr lang="en-US" sz="2400" dirty="0" smtClean="0">
                <a:hlinkClick r:id="rId2"/>
              </a:rPr>
              <a:t>https</a:t>
            </a:r>
            <a:r>
              <a:rPr lang="en-US" sz="2400" dirty="0">
                <a:hlinkClick r:id="rId2"/>
              </a:rPr>
              <a:t>://thirdgradecampestre.weebly.com</a:t>
            </a:r>
            <a:r>
              <a:rPr lang="en-US" sz="2400" dirty="0"/>
              <a:t> </a:t>
            </a:r>
            <a:r>
              <a:rPr lang="en-US" sz="2400" dirty="0" err="1">
                <a:solidFill>
                  <a:schemeClr val="accent2">
                    <a:lumMod val="50000"/>
                  </a:schemeClr>
                </a:solidFill>
              </a:rPr>
              <a:t>Weebly</a:t>
            </a:r>
            <a:r>
              <a:rPr lang="en-US" sz="2400" dirty="0">
                <a:solidFill>
                  <a:schemeClr val="accent2">
                    <a:lumMod val="50000"/>
                  </a:schemeClr>
                </a:solidFill>
              </a:rPr>
              <a:t>/English/Term III </a:t>
            </a:r>
            <a:endParaRPr lang="es-CO" sz="2400" dirty="0">
              <a:solidFill>
                <a:schemeClr val="accent2">
                  <a:lumMod val="50000"/>
                </a:schemeClr>
              </a:solidFill>
            </a:endParaRPr>
          </a:p>
          <a:p>
            <a:endParaRPr lang="es-CO" dirty="0"/>
          </a:p>
        </p:txBody>
      </p:sp>
      <p:pic>
        <p:nvPicPr>
          <p:cNvPr id="4" name="Imagen 3"/>
          <p:cNvPicPr>
            <a:picLocks noChangeAspect="1"/>
          </p:cNvPicPr>
          <p:nvPr/>
        </p:nvPicPr>
        <p:blipFill>
          <a:blip r:embed="rId3"/>
          <a:stretch>
            <a:fillRect/>
          </a:stretch>
        </p:blipFill>
        <p:spPr>
          <a:xfrm>
            <a:off x="7772399" y="1435947"/>
            <a:ext cx="4380412" cy="3184943"/>
          </a:xfrm>
          <a:prstGeom prst="rect">
            <a:avLst/>
          </a:prstGeom>
          <a:ln w="28575">
            <a:solidFill>
              <a:schemeClr val="tx1"/>
            </a:solidFill>
          </a:ln>
        </p:spPr>
      </p:pic>
      <p:sp>
        <p:nvSpPr>
          <p:cNvPr id="5" name="Elipse 4"/>
          <p:cNvSpPr/>
          <p:nvPr/>
        </p:nvSpPr>
        <p:spPr>
          <a:xfrm>
            <a:off x="7772398" y="1711234"/>
            <a:ext cx="1515293" cy="3030583"/>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Flecha derecha 5"/>
          <p:cNvSpPr/>
          <p:nvPr/>
        </p:nvSpPr>
        <p:spPr>
          <a:xfrm rot="21001889">
            <a:off x="6456677" y="2833528"/>
            <a:ext cx="1280158" cy="522514"/>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Elipse 6"/>
          <p:cNvSpPr/>
          <p:nvPr/>
        </p:nvSpPr>
        <p:spPr>
          <a:xfrm>
            <a:off x="9191896" y="1724297"/>
            <a:ext cx="1541417" cy="3030583"/>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derecha 7"/>
          <p:cNvSpPr/>
          <p:nvPr/>
        </p:nvSpPr>
        <p:spPr>
          <a:xfrm rot="21051328">
            <a:off x="6536343" y="3870396"/>
            <a:ext cx="2717074" cy="64861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860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CO" dirty="0" err="1" smtClean="0"/>
              <a:t>Class</a:t>
            </a:r>
            <a:r>
              <a:rPr lang="es-CO" dirty="0" smtClean="0"/>
              <a:t> 3: </a:t>
            </a:r>
            <a:r>
              <a:rPr lang="es-CO" sz="3600" dirty="0" err="1" smtClean="0"/>
              <a:t>Narrative</a:t>
            </a:r>
            <a:r>
              <a:rPr lang="es-CO" sz="3600" dirty="0" smtClean="0"/>
              <a:t> </a:t>
            </a:r>
            <a:r>
              <a:rPr lang="es-CO" sz="3600" dirty="0" err="1" smtClean="0"/>
              <a:t>text</a:t>
            </a:r>
            <a:r>
              <a:rPr lang="es-CO" sz="3600" dirty="0" smtClean="0"/>
              <a:t>, </a:t>
            </a:r>
            <a:r>
              <a:rPr lang="es-CO" sz="3600" dirty="0" err="1" smtClean="0"/>
              <a:t>Plot</a:t>
            </a:r>
            <a:endParaRPr lang="es-CO" sz="3600" dirty="0"/>
          </a:p>
        </p:txBody>
      </p:sp>
      <p:sp>
        <p:nvSpPr>
          <p:cNvPr id="5" name="Subtítulo 4"/>
          <p:cNvSpPr>
            <a:spLocks noGrp="1"/>
          </p:cNvSpPr>
          <p:nvPr>
            <p:ph type="subTitle" idx="1"/>
          </p:nvPr>
        </p:nvSpPr>
        <p:spPr/>
        <p:txBody>
          <a:bodyPr/>
          <a:lstStyle/>
          <a:p>
            <a:r>
              <a:rPr lang="es-CO" dirty="0" err="1" smtClean="0"/>
              <a:t>Wednesday</a:t>
            </a:r>
            <a:r>
              <a:rPr lang="es-CO" dirty="0" smtClean="0"/>
              <a:t> </a:t>
            </a:r>
            <a:r>
              <a:rPr lang="es-CO" dirty="0" err="1" smtClean="0"/>
              <a:t>April</a:t>
            </a:r>
            <a:r>
              <a:rPr lang="es-CO" dirty="0" smtClean="0"/>
              <a:t> 22</a:t>
            </a:r>
            <a:endParaRPr lang="es-CO" dirty="0"/>
          </a:p>
        </p:txBody>
      </p:sp>
    </p:spTree>
    <p:extLst>
      <p:ext uri="{BB962C8B-B14F-4D97-AF65-F5344CB8AC3E}">
        <p14:creationId xmlns:p14="http://schemas.microsoft.com/office/powerpoint/2010/main" val="1822512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TM10001114[[fn=Galería]]</Template>
  <TotalTime>2791</TotalTime>
  <Words>820</Words>
  <Application>Microsoft Office PowerPoint</Application>
  <PresentationFormat>Panorámica</PresentationFormat>
  <Paragraphs>100</Paragraphs>
  <Slides>19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19</vt:i4>
      </vt:variant>
    </vt:vector>
  </HeadingPairs>
  <TitlesOfParts>
    <vt:vector size="22" baseType="lpstr">
      <vt:lpstr>Arial</vt:lpstr>
      <vt:lpstr>Gill Sans MT</vt:lpstr>
      <vt:lpstr>Gallery</vt:lpstr>
      <vt:lpstr>Week 6</vt:lpstr>
      <vt:lpstr>Class 1:Simple Future – Will        WH Questions</vt:lpstr>
      <vt:lpstr>What do you need?</vt:lpstr>
      <vt:lpstr>Future Simple – Will Wh Questions</vt:lpstr>
      <vt:lpstr>Future Simple – Will Wh Questions</vt:lpstr>
      <vt:lpstr>Class 2: “A Week in the Woods” Chapters 10 and 11</vt:lpstr>
      <vt:lpstr>What do you need?</vt:lpstr>
      <vt:lpstr>A Week in the Woods Chapters 10 and 11</vt:lpstr>
      <vt:lpstr>Class 3: Narrative text, Plot</vt:lpstr>
      <vt:lpstr>What do you need?</vt:lpstr>
      <vt:lpstr>plot</vt:lpstr>
      <vt:lpstr>Class 4</vt:lpstr>
      <vt:lpstr>What do you need?</vt:lpstr>
      <vt:lpstr>Class 5</vt:lpstr>
      <vt:lpstr>What do you need?</vt:lpstr>
      <vt:lpstr>Metacognition Worksheet - Entregable</vt:lpstr>
      <vt:lpstr>Raz-Kids</vt:lpstr>
      <vt:lpstr>The Dragon in the Closet</vt:lpstr>
      <vt:lpstr>Great Job this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6</dc:title>
  <dc:creator>Alejandra Vanegas Ramirez</dc:creator>
  <cp:lastModifiedBy>Alejandra Vanegas Ramirez</cp:lastModifiedBy>
  <cp:revision>19</cp:revision>
  <dcterms:created xsi:type="dcterms:W3CDTF">2020-04-09T22:53:44Z</dcterms:created>
  <dcterms:modified xsi:type="dcterms:W3CDTF">2020-04-11T21:25:38Z</dcterms:modified>
</cp:coreProperties>
</file>