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Fractions with different denominators</a:t>
            </a: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81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7361" y="404949"/>
            <a:ext cx="8255725" cy="1423852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FF0000"/>
                </a:solidFill>
              </a:rPr>
              <a:t>Warm up: Reviewing Multiples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8189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Which of the following numbers are multiples of 2?</a:t>
            </a:r>
          </a:p>
          <a:p>
            <a:pPr marL="0" indent="0">
              <a:buNone/>
            </a:pPr>
            <a:endParaRPr lang="en-GB" sz="4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1451579" y="2704011"/>
            <a:ext cx="85415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13, 10, </a:t>
            </a:r>
            <a:r>
              <a:rPr lang="en-GB" sz="4800" dirty="0" smtClean="0"/>
              <a:t>4</a:t>
            </a:r>
            <a:r>
              <a:rPr lang="en-GB" sz="4800" dirty="0"/>
              <a:t>, 20, 51, </a:t>
            </a:r>
            <a:r>
              <a:rPr lang="en-GB" sz="4800" dirty="0" smtClean="0"/>
              <a:t>94, 22, 17, 6</a:t>
            </a:r>
            <a:endParaRPr lang="en-GB" sz="4800" dirty="0"/>
          </a:p>
          <a:p>
            <a:endParaRPr lang="en-GB" dirty="0"/>
          </a:p>
        </p:txBody>
      </p:sp>
      <p:sp>
        <p:nvSpPr>
          <p:cNvPr id="5" name="CuadroTexto 4"/>
          <p:cNvSpPr txBox="1"/>
          <p:nvPr/>
        </p:nvSpPr>
        <p:spPr>
          <a:xfrm>
            <a:off x="1451579" y="3500846"/>
            <a:ext cx="87635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13, </a:t>
            </a:r>
            <a:r>
              <a:rPr lang="en-GB" sz="5400" dirty="0" smtClean="0">
                <a:solidFill>
                  <a:srgbClr val="FF0000"/>
                </a:solidFill>
              </a:rPr>
              <a:t>10</a:t>
            </a:r>
            <a:r>
              <a:rPr lang="en-GB" sz="5400" dirty="0" smtClean="0"/>
              <a:t>, </a:t>
            </a:r>
            <a:r>
              <a:rPr lang="en-GB" sz="5400" dirty="0" smtClean="0">
                <a:solidFill>
                  <a:srgbClr val="FF0000"/>
                </a:solidFill>
              </a:rPr>
              <a:t>4</a:t>
            </a:r>
            <a:r>
              <a:rPr lang="en-GB" sz="5400" dirty="0">
                <a:solidFill>
                  <a:srgbClr val="FF0000"/>
                </a:solidFill>
              </a:rPr>
              <a:t>, 20, </a:t>
            </a:r>
            <a:r>
              <a:rPr lang="en-GB" sz="5400" dirty="0"/>
              <a:t>51, </a:t>
            </a:r>
            <a:r>
              <a:rPr lang="en-GB" sz="5400" dirty="0">
                <a:solidFill>
                  <a:srgbClr val="FF0000"/>
                </a:solidFill>
              </a:rPr>
              <a:t>94, 22</a:t>
            </a:r>
            <a:r>
              <a:rPr lang="en-GB" sz="5400" dirty="0"/>
              <a:t>, 17, </a:t>
            </a:r>
            <a:r>
              <a:rPr lang="en-GB" sz="5400" dirty="0">
                <a:solidFill>
                  <a:srgbClr val="FF0000"/>
                </a:solidFill>
              </a:rPr>
              <a:t>6</a:t>
            </a:r>
          </a:p>
          <a:p>
            <a:endParaRPr lang="en-GB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451578" y="4478213"/>
            <a:ext cx="9603275" cy="8189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200" dirty="0" smtClean="0"/>
              <a:t>Which number is the </a:t>
            </a:r>
            <a:r>
              <a:rPr lang="en-GB" sz="3200" b="1" dirty="0" smtClean="0"/>
              <a:t>lowest multiple </a:t>
            </a:r>
            <a:r>
              <a:rPr lang="en-GB" sz="3200" dirty="0" smtClean="0"/>
              <a:t>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4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1451577" y="5074158"/>
            <a:ext cx="8763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rgbClr val="FF0000"/>
                </a:solidFill>
              </a:rPr>
              <a:t>4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4793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solidFill>
                  <a:srgbClr val="FF0000"/>
                </a:solidFill>
              </a:rPr>
              <a:t>What are  the multiples of 4 and 8? 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51578" y="1693224"/>
            <a:ext cx="9603275" cy="753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>
                <a:solidFill>
                  <a:srgbClr val="C00000"/>
                </a:solidFill>
              </a:rPr>
              <a:t>Multiples of 4				Multiples of 8</a:t>
            </a:r>
          </a:p>
          <a:p>
            <a:pPr marL="0" indent="0">
              <a:buNone/>
            </a:pPr>
            <a:endParaRPr lang="en-GB" sz="3200" u="sng" dirty="0">
              <a:solidFill>
                <a:srgbClr val="FF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31075" y="2217474"/>
            <a:ext cx="4963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4, 8, 12, 16, 20, 24 </a:t>
            </a:r>
            <a:endParaRPr lang="en-GB" sz="4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6090967" y="2208885"/>
            <a:ext cx="4963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8,16, 24, 32, 40 </a:t>
            </a:r>
            <a:endParaRPr lang="en-GB" sz="4800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1451577" y="3026805"/>
            <a:ext cx="9603275" cy="7535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200" dirty="0" smtClean="0">
                <a:solidFill>
                  <a:srgbClr val="C00000"/>
                </a:solidFill>
              </a:rPr>
              <a:t>What are the </a:t>
            </a:r>
            <a:r>
              <a:rPr lang="en-GB" sz="3200" b="1" dirty="0" smtClean="0">
                <a:solidFill>
                  <a:srgbClr val="C00000"/>
                </a:solidFill>
              </a:rPr>
              <a:t>common multiples </a:t>
            </a:r>
            <a:r>
              <a:rPr lang="en-GB" sz="3200" dirty="0" smtClean="0">
                <a:solidFill>
                  <a:srgbClr val="C00000"/>
                </a:solidFill>
              </a:rPr>
              <a:t>of 4 and 8? </a:t>
            </a:r>
            <a:endParaRPr lang="en-GB" sz="3200" u="sng" dirty="0">
              <a:solidFill>
                <a:srgbClr val="FF0000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402182" y="3529389"/>
            <a:ext cx="64356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8, 16, 24 </a:t>
            </a:r>
            <a:endParaRPr lang="en-GB" sz="4800" dirty="0"/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1643166" y="4212933"/>
            <a:ext cx="9603275" cy="75359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200" dirty="0" smtClean="0">
                <a:solidFill>
                  <a:srgbClr val="C00000"/>
                </a:solidFill>
              </a:rPr>
              <a:t>What is the </a:t>
            </a:r>
            <a:r>
              <a:rPr lang="en-GB" sz="4800" b="1" dirty="0" smtClean="0">
                <a:solidFill>
                  <a:srgbClr val="C00000"/>
                </a:solidFill>
              </a:rPr>
              <a:t>least</a:t>
            </a:r>
            <a:r>
              <a:rPr lang="en-GB" sz="3200" b="1" dirty="0" smtClean="0">
                <a:solidFill>
                  <a:srgbClr val="C00000"/>
                </a:solidFill>
              </a:rPr>
              <a:t> common multiple </a:t>
            </a:r>
            <a:r>
              <a:rPr lang="en-GB" sz="3200" dirty="0" smtClean="0">
                <a:solidFill>
                  <a:srgbClr val="C00000"/>
                </a:solidFill>
              </a:rPr>
              <a:t>of 4 and 8? </a:t>
            </a:r>
            <a:endParaRPr lang="en-GB" sz="3200" u="sng" dirty="0">
              <a:solidFill>
                <a:srgbClr val="FF000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986117" y="4862970"/>
            <a:ext cx="13062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8!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31596638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 build="p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Look at the problem below…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3"/>
                <a:ext cx="2388901" cy="148511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4400" b="0" i="1" smtClean="0">
                            <a:latin typeface="Cambria Math" panose="02040503050406030204" pitchFamily="18" charset="0"/>
                          </a:rPr>
                          <m:t>6 </m:t>
                        </m:r>
                      </m:den>
                    </m:f>
                  </m:oMath>
                </a14:m>
                <a:r>
                  <a:rPr lang="es-MX" sz="4400" dirty="0" smtClean="0"/>
                  <a:t> </a:t>
                </a:r>
                <a:r>
                  <a:rPr lang="en-GB" sz="4400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MX" sz="4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s-MX" sz="4400" dirty="0" smtClean="0"/>
                  <a:t> = ? </a:t>
                </a:r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3"/>
                <a:ext cx="2388901" cy="1485114"/>
              </a:xfrm>
              <a:blipFill>
                <a:blip r:embed="rId2"/>
                <a:stretch>
                  <a:fillRect r="-9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Marcador de contenido 2"/>
          <p:cNvSpPr txBox="1">
            <a:spLocks/>
          </p:cNvSpPr>
          <p:nvPr/>
        </p:nvSpPr>
        <p:spPr>
          <a:xfrm>
            <a:off x="3968356" y="2015733"/>
            <a:ext cx="6847690" cy="14851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MX" sz="3600" dirty="0" smtClean="0">
                <a:solidFill>
                  <a:srgbClr val="FF0000"/>
                </a:solidFill>
              </a:rPr>
              <a:t>Can </a:t>
            </a:r>
            <a:r>
              <a:rPr lang="es-MX" sz="3600" dirty="0" err="1" smtClean="0">
                <a:solidFill>
                  <a:srgbClr val="FF0000"/>
                </a:solidFill>
              </a:rPr>
              <a:t>we</a:t>
            </a:r>
            <a:r>
              <a:rPr lang="es-MX" sz="3600" dirty="0" smtClean="0">
                <a:solidFill>
                  <a:srgbClr val="FF0000"/>
                </a:solidFill>
              </a:rPr>
              <a:t> </a:t>
            </a:r>
            <a:r>
              <a:rPr lang="es-MX" sz="3600" dirty="0" err="1" smtClean="0">
                <a:solidFill>
                  <a:srgbClr val="FF0000"/>
                </a:solidFill>
              </a:rPr>
              <a:t>solve</a:t>
            </a:r>
            <a:r>
              <a:rPr lang="es-MX" sz="3600" dirty="0" smtClean="0">
                <a:solidFill>
                  <a:srgbClr val="FF0000"/>
                </a:solidFill>
              </a:rPr>
              <a:t> </a:t>
            </a:r>
            <a:r>
              <a:rPr lang="es-MX" sz="3600" dirty="0" err="1" smtClean="0">
                <a:solidFill>
                  <a:srgbClr val="FF0000"/>
                </a:solidFill>
              </a:rPr>
              <a:t>this</a:t>
            </a:r>
            <a:r>
              <a:rPr lang="es-MX" sz="3600" dirty="0" smtClean="0">
                <a:solidFill>
                  <a:srgbClr val="FF0000"/>
                </a:solidFill>
              </a:rPr>
              <a:t> </a:t>
            </a:r>
            <a:r>
              <a:rPr lang="es-MX" sz="3600" dirty="0" err="1" smtClean="0">
                <a:solidFill>
                  <a:srgbClr val="FF0000"/>
                </a:solidFill>
              </a:rPr>
              <a:t>operation</a:t>
            </a:r>
            <a:r>
              <a:rPr lang="es-MX" sz="3600" dirty="0" smtClean="0">
                <a:solidFill>
                  <a:srgbClr val="FF0000"/>
                </a:solidFill>
              </a:rPr>
              <a:t>? </a:t>
            </a:r>
            <a:r>
              <a:rPr lang="es-MX" sz="3600" dirty="0" err="1" smtClean="0">
                <a:solidFill>
                  <a:srgbClr val="FF0000"/>
                </a:solidFill>
              </a:rPr>
              <a:t>Why</a:t>
            </a:r>
            <a:r>
              <a:rPr lang="es-MX" sz="3600" dirty="0" smtClean="0">
                <a:solidFill>
                  <a:srgbClr val="FF0000"/>
                </a:solidFill>
              </a:rPr>
              <a:t>/</a:t>
            </a:r>
            <a:r>
              <a:rPr lang="es-MX" sz="3600" dirty="0" err="1" smtClean="0">
                <a:solidFill>
                  <a:srgbClr val="FF0000"/>
                </a:solidFill>
              </a:rPr>
              <a:t>why</a:t>
            </a:r>
            <a:r>
              <a:rPr lang="es-MX" sz="3600" dirty="0" smtClean="0">
                <a:solidFill>
                  <a:srgbClr val="FF0000"/>
                </a:solidFill>
              </a:rPr>
              <a:t> </a:t>
            </a:r>
            <a:r>
              <a:rPr lang="es-MX" sz="3600" dirty="0" err="1" smtClean="0">
                <a:solidFill>
                  <a:srgbClr val="FF0000"/>
                </a:solidFill>
              </a:rPr>
              <a:t>not</a:t>
            </a:r>
            <a:r>
              <a:rPr lang="es-MX" sz="3600" dirty="0" smtClean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351429" y="3500847"/>
            <a:ext cx="9307861" cy="14851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MX" sz="3600" dirty="0" err="1" smtClean="0"/>
              <a:t>What</a:t>
            </a:r>
            <a:r>
              <a:rPr lang="es-MX" sz="3600" dirty="0" smtClean="0"/>
              <a:t> </a:t>
            </a:r>
            <a:r>
              <a:rPr lang="es-MX" sz="3600" dirty="0" err="1" smtClean="0"/>
              <a:t>could</a:t>
            </a:r>
            <a:r>
              <a:rPr lang="es-MX" sz="3600" dirty="0" smtClean="0"/>
              <a:t> </a:t>
            </a:r>
            <a:r>
              <a:rPr lang="es-MX" sz="3600" dirty="0" err="1" smtClean="0"/>
              <a:t>we</a:t>
            </a:r>
            <a:r>
              <a:rPr lang="es-MX" sz="3600" dirty="0" smtClean="0"/>
              <a:t> </a:t>
            </a:r>
            <a:r>
              <a:rPr lang="es-MX" sz="3600" dirty="0" err="1" smtClean="0"/>
              <a:t>change</a:t>
            </a:r>
            <a:r>
              <a:rPr lang="es-MX" sz="3600" dirty="0" smtClean="0"/>
              <a:t> to </a:t>
            </a:r>
            <a:r>
              <a:rPr lang="es-MX" sz="3600" dirty="0" err="1" smtClean="0"/>
              <a:t>help</a:t>
            </a:r>
            <a:r>
              <a:rPr lang="es-MX" sz="3600" dirty="0" smtClean="0"/>
              <a:t> </a:t>
            </a:r>
            <a:r>
              <a:rPr lang="es-MX" sz="3600" dirty="0" err="1" smtClean="0"/>
              <a:t>us</a:t>
            </a:r>
            <a:r>
              <a:rPr lang="es-MX" sz="3600" dirty="0"/>
              <a:t> </a:t>
            </a:r>
            <a:r>
              <a:rPr lang="es-MX" sz="3600" dirty="0" err="1" smtClean="0"/>
              <a:t>solve</a:t>
            </a:r>
            <a:r>
              <a:rPr lang="es-MX" sz="3600" dirty="0" smtClean="0"/>
              <a:t> </a:t>
            </a:r>
            <a:r>
              <a:rPr lang="es-MX" sz="3600" dirty="0" err="1" smtClean="0"/>
              <a:t>the</a:t>
            </a:r>
            <a:r>
              <a:rPr lang="es-MX" sz="3600" dirty="0" smtClean="0"/>
              <a:t> </a:t>
            </a:r>
            <a:r>
              <a:rPr lang="es-MX" sz="3600" dirty="0" err="1" smtClean="0"/>
              <a:t>problem</a:t>
            </a:r>
            <a:r>
              <a:rPr lang="es-MX" sz="3600" dirty="0" smtClean="0"/>
              <a:t>?</a:t>
            </a: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3467613" y="4243404"/>
            <a:ext cx="6847690" cy="14851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MX" sz="3600" dirty="0" smtClean="0">
                <a:solidFill>
                  <a:srgbClr val="FF0000"/>
                </a:solidFill>
              </a:rPr>
              <a:t>THE DENOMINATOR!</a:t>
            </a:r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1239817" y="4985961"/>
            <a:ext cx="9576229" cy="9576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MX" sz="3600" dirty="0" err="1" smtClean="0"/>
              <a:t>But</a:t>
            </a:r>
            <a:r>
              <a:rPr lang="es-MX" sz="3600" dirty="0" smtClean="0"/>
              <a:t> </a:t>
            </a:r>
            <a:r>
              <a:rPr lang="es-MX" sz="3600" dirty="0" err="1" smtClean="0"/>
              <a:t>how</a:t>
            </a:r>
            <a:r>
              <a:rPr lang="es-MX" sz="3600" dirty="0" smtClean="0"/>
              <a:t>…? 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480" y="5098398"/>
            <a:ext cx="2548346" cy="1690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51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 build="p"/>
      <p:bldP spid="7" grpId="0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69591" y="125251"/>
            <a:ext cx="9603275" cy="1049235"/>
          </a:xfrm>
        </p:spPr>
        <p:txBody>
          <a:bodyPr/>
          <a:lstStyle/>
          <a:p>
            <a:r>
              <a:rPr lang="es-MX" b="1" u="sng" dirty="0" err="1" smtClean="0">
                <a:solidFill>
                  <a:srgbClr val="FF0000"/>
                </a:solidFill>
              </a:rPr>
              <a:t>Finding</a:t>
            </a:r>
            <a:r>
              <a:rPr lang="es-MX" b="1" u="sng" dirty="0" smtClean="0">
                <a:solidFill>
                  <a:srgbClr val="FF0000"/>
                </a:solidFill>
              </a:rPr>
              <a:t> </a:t>
            </a:r>
            <a:r>
              <a:rPr lang="es-MX" b="1" u="sng" dirty="0" err="1" smtClean="0">
                <a:solidFill>
                  <a:srgbClr val="FF0000"/>
                </a:solidFill>
              </a:rPr>
              <a:t>the</a:t>
            </a:r>
            <a:r>
              <a:rPr lang="es-MX" b="1" u="sng" dirty="0" smtClean="0">
                <a:solidFill>
                  <a:srgbClr val="FF0000"/>
                </a:solidFill>
              </a:rPr>
              <a:t> </a:t>
            </a:r>
            <a:r>
              <a:rPr lang="es-MX" b="1" u="sng" dirty="0" err="1" smtClean="0">
                <a:solidFill>
                  <a:srgbClr val="FF0000"/>
                </a:solidFill>
              </a:rPr>
              <a:t>Lowest</a:t>
            </a:r>
            <a:r>
              <a:rPr lang="es-MX" b="1" u="sng" dirty="0" smtClean="0">
                <a:solidFill>
                  <a:srgbClr val="FF0000"/>
                </a:solidFill>
              </a:rPr>
              <a:t> </a:t>
            </a:r>
            <a:r>
              <a:rPr lang="es-MX" b="1" u="sng" dirty="0" err="1" smtClean="0">
                <a:solidFill>
                  <a:srgbClr val="FF0000"/>
                </a:solidFill>
              </a:rPr>
              <a:t>common</a:t>
            </a:r>
            <a:r>
              <a:rPr lang="es-MX" b="1" u="sng" dirty="0" smtClean="0">
                <a:solidFill>
                  <a:srgbClr val="FF0000"/>
                </a:solidFill>
              </a:rPr>
              <a:t> </a:t>
            </a:r>
            <a:r>
              <a:rPr lang="es-MX" b="1" u="sng" dirty="0" err="1" smtClean="0">
                <a:solidFill>
                  <a:srgbClr val="FF0000"/>
                </a:solidFill>
              </a:rPr>
              <a:t>denominator</a:t>
            </a:r>
            <a:endParaRPr lang="en-GB" b="1" u="sng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5796" y="938319"/>
            <a:ext cx="11939450" cy="1093228"/>
          </a:xfrm>
        </p:spPr>
        <p:txBody>
          <a:bodyPr/>
          <a:lstStyle/>
          <a:p>
            <a:pPr marL="0" indent="0">
              <a:buNone/>
            </a:pPr>
            <a:r>
              <a:rPr lang="es-MX" sz="2400" dirty="0" err="1" smtClean="0"/>
              <a:t>If</a:t>
            </a:r>
            <a:r>
              <a:rPr lang="es-MX" sz="2400" dirty="0" smtClean="0"/>
              <a:t> </a:t>
            </a:r>
            <a:r>
              <a:rPr lang="es-MX" sz="2400" dirty="0" err="1" smtClean="0"/>
              <a:t>the</a:t>
            </a:r>
            <a:r>
              <a:rPr lang="es-MX" sz="2400" dirty="0" smtClean="0"/>
              <a:t> </a:t>
            </a:r>
            <a:r>
              <a:rPr lang="es-MX" sz="2400" dirty="0" err="1" smtClean="0"/>
              <a:t>denominators</a:t>
            </a:r>
            <a:r>
              <a:rPr lang="es-MX" sz="2400" dirty="0" smtClean="0"/>
              <a:t> are </a:t>
            </a:r>
            <a:r>
              <a:rPr lang="es-MX" sz="2400" dirty="0" err="1" smtClean="0"/>
              <a:t>different</a:t>
            </a:r>
            <a:r>
              <a:rPr lang="es-MX" sz="2400" dirty="0" smtClean="0"/>
              <a:t>, </a:t>
            </a:r>
            <a:r>
              <a:rPr lang="es-MX" sz="2400" dirty="0" err="1" smtClean="0"/>
              <a:t>we</a:t>
            </a:r>
            <a:r>
              <a:rPr lang="es-MX" sz="2400" dirty="0" smtClean="0"/>
              <a:t> </a:t>
            </a:r>
            <a:r>
              <a:rPr lang="es-MX" sz="2400" dirty="0" err="1" smtClean="0"/>
              <a:t>have</a:t>
            </a:r>
            <a:r>
              <a:rPr lang="es-MX" sz="2400" dirty="0" smtClean="0"/>
              <a:t> to </a:t>
            </a:r>
            <a:r>
              <a:rPr lang="es-MX" sz="2400" dirty="0" err="1" smtClean="0"/>
              <a:t>find</a:t>
            </a:r>
            <a:r>
              <a:rPr lang="es-MX" sz="2400" dirty="0" smtClean="0"/>
              <a:t> </a:t>
            </a:r>
            <a:r>
              <a:rPr lang="es-MX" sz="2400" dirty="0" err="1" smtClean="0"/>
              <a:t>the</a:t>
            </a:r>
            <a:r>
              <a:rPr lang="es-MX" sz="2400" dirty="0" smtClean="0"/>
              <a:t> </a:t>
            </a:r>
            <a:r>
              <a:rPr lang="es-MX" sz="2400" dirty="0" err="1" smtClean="0"/>
              <a:t>lowest</a:t>
            </a:r>
            <a:r>
              <a:rPr lang="es-MX" sz="2400" dirty="0" smtClean="0"/>
              <a:t> </a:t>
            </a:r>
            <a:r>
              <a:rPr lang="es-MX" sz="2400" dirty="0" err="1" smtClean="0"/>
              <a:t>common</a:t>
            </a:r>
            <a:r>
              <a:rPr lang="es-MX" sz="2400" dirty="0" smtClean="0"/>
              <a:t> </a:t>
            </a:r>
            <a:r>
              <a:rPr lang="es-MX" sz="2400" dirty="0" err="1" smtClean="0"/>
              <a:t>denominator</a:t>
            </a:r>
            <a:r>
              <a:rPr lang="es-MX" sz="2400" dirty="0" smtClean="0"/>
              <a:t> </a:t>
            </a:r>
            <a:r>
              <a:rPr lang="es-MX" sz="2400" dirty="0" err="1" smtClean="0"/>
              <a:t>for</a:t>
            </a:r>
            <a:r>
              <a:rPr lang="es-MX" sz="2400" dirty="0" smtClean="0"/>
              <a:t> </a:t>
            </a:r>
            <a:r>
              <a:rPr lang="es-MX" sz="2400" dirty="0" err="1" smtClean="0"/>
              <a:t>both</a:t>
            </a:r>
            <a:r>
              <a:rPr lang="es-MX" sz="2400" dirty="0" smtClean="0"/>
              <a:t> </a:t>
            </a:r>
            <a:r>
              <a:rPr lang="es-MX" sz="2400" dirty="0" err="1" smtClean="0"/>
              <a:t>fractions</a:t>
            </a:r>
            <a:r>
              <a:rPr lang="es-MX" sz="2400" dirty="0" smtClean="0"/>
              <a:t> </a:t>
            </a:r>
            <a:r>
              <a:rPr lang="es-MX" sz="2400" dirty="0" err="1" smtClean="0"/>
              <a:t>before</a:t>
            </a:r>
            <a:r>
              <a:rPr lang="es-MX" sz="2400" dirty="0" smtClean="0"/>
              <a:t> </a:t>
            </a:r>
            <a:r>
              <a:rPr lang="es-MX" sz="2400" dirty="0" err="1" smtClean="0"/>
              <a:t>we</a:t>
            </a:r>
            <a:r>
              <a:rPr lang="es-MX" sz="2400" dirty="0" smtClean="0"/>
              <a:t> can </a:t>
            </a:r>
            <a:r>
              <a:rPr lang="es-MX" sz="2400" dirty="0" err="1" smtClean="0"/>
              <a:t>solve</a:t>
            </a:r>
            <a:r>
              <a:rPr lang="es-MX" sz="2400" dirty="0" smtClean="0"/>
              <a:t> </a:t>
            </a:r>
            <a:r>
              <a:rPr lang="es-MX" sz="2400" dirty="0" err="1" smtClean="0"/>
              <a:t>our</a:t>
            </a:r>
            <a:r>
              <a:rPr lang="es-MX" sz="2400" dirty="0" smtClean="0"/>
              <a:t> </a:t>
            </a:r>
            <a:r>
              <a:rPr lang="es-MX" sz="2400" dirty="0" err="1" smtClean="0"/>
              <a:t>operations</a:t>
            </a:r>
            <a:r>
              <a:rPr lang="es-MX" sz="2400" dirty="0" smtClean="0"/>
              <a:t>. </a:t>
            </a:r>
          </a:p>
          <a:p>
            <a:pPr marL="0" indent="0">
              <a:buNone/>
            </a:pPr>
            <a:endParaRPr lang="es-MX" sz="2400" dirty="0" smtClean="0"/>
          </a:p>
          <a:p>
            <a:pPr marL="0" indent="0">
              <a:buNone/>
            </a:pPr>
            <a:endParaRPr lang="es-MX" sz="2400" dirty="0" smtClean="0"/>
          </a:p>
          <a:p>
            <a:pPr marL="0" indent="0">
              <a:buNone/>
            </a:pP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Marcador de contenido 2"/>
              <p:cNvSpPr txBox="1">
                <a:spLocks/>
              </p:cNvSpPr>
              <p:nvPr/>
            </p:nvSpPr>
            <p:spPr>
              <a:xfrm>
                <a:off x="419613" y="2033002"/>
                <a:ext cx="2388901" cy="1485114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800" kern="1200" cap="none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400" kern="1200" cap="none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200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200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4400" i="1" smtClean="0">
                            <a:latin typeface="Cambria Math" panose="02040503050406030204" pitchFamily="18" charset="0"/>
                          </a:rPr>
                          <m:t>6 </m:t>
                        </m:r>
                      </m:den>
                    </m:f>
                  </m:oMath>
                </a14:m>
                <a:r>
                  <a:rPr lang="es-MX" sz="4400" dirty="0" smtClean="0"/>
                  <a:t> </a:t>
                </a:r>
                <a:r>
                  <a:rPr lang="en-GB" sz="4400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440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MX" sz="440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s-MX" sz="4400" dirty="0" smtClean="0"/>
                  <a:t> = ? </a:t>
                </a:r>
              </a:p>
            </p:txBody>
          </p:sp>
        </mc:Choice>
        <mc:Fallback xmlns="">
          <p:sp>
            <p:nvSpPr>
              <p:cNvPr id="4" name="Marcador de conteni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13" y="2033002"/>
                <a:ext cx="2388901" cy="1485114"/>
              </a:xfrm>
              <a:prstGeom prst="rect">
                <a:avLst/>
              </a:prstGeom>
              <a:blipFill>
                <a:blip r:embed="rId2"/>
                <a:stretch>
                  <a:fillRect r="-91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Marcador de contenido 2"/>
          <p:cNvSpPr txBox="1">
            <a:spLocks/>
          </p:cNvSpPr>
          <p:nvPr/>
        </p:nvSpPr>
        <p:spPr>
          <a:xfrm>
            <a:off x="3471965" y="1908980"/>
            <a:ext cx="9576229" cy="9576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1. </a:t>
            </a:r>
            <a:r>
              <a:rPr lang="es-MX" dirty="0" err="1" smtClean="0"/>
              <a:t>First</a:t>
            </a:r>
            <a:r>
              <a:rPr lang="es-MX" dirty="0" smtClean="0"/>
              <a:t>, </a:t>
            </a:r>
            <a:r>
              <a:rPr lang="es-MX" dirty="0" err="1" smtClean="0"/>
              <a:t>we</a:t>
            </a:r>
            <a:r>
              <a:rPr lang="es-MX" dirty="0" smtClean="0"/>
              <a:t> </a:t>
            </a:r>
            <a:r>
              <a:rPr lang="es-MX" dirty="0" err="1" smtClean="0"/>
              <a:t>list</a:t>
            </a:r>
            <a:r>
              <a:rPr lang="es-MX" dirty="0" smtClean="0"/>
              <a:t> </a:t>
            </a:r>
            <a:r>
              <a:rPr lang="es-MX" dirty="0" err="1" smtClean="0"/>
              <a:t>all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multiples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two</a:t>
            </a:r>
            <a:r>
              <a:rPr lang="es-MX" dirty="0" smtClean="0"/>
              <a:t> </a:t>
            </a:r>
            <a:r>
              <a:rPr lang="es-MX" dirty="0" err="1" smtClean="0"/>
              <a:t>denominators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i="1" dirty="0" smtClean="0">
                <a:solidFill>
                  <a:srgbClr val="FF0000"/>
                </a:solidFill>
              </a:rPr>
              <a:t>Top </a:t>
            </a:r>
            <a:r>
              <a:rPr lang="es-MX" i="1" dirty="0" err="1" smtClean="0">
                <a:solidFill>
                  <a:srgbClr val="FF0000"/>
                </a:solidFill>
              </a:rPr>
              <a:t>Tip</a:t>
            </a:r>
            <a:r>
              <a:rPr lang="es-MX" i="1" dirty="0" smtClean="0">
                <a:solidFill>
                  <a:srgbClr val="FF0000"/>
                </a:solidFill>
              </a:rPr>
              <a:t>: </a:t>
            </a:r>
            <a:r>
              <a:rPr lang="es-MX" i="1" dirty="0" err="1" smtClean="0">
                <a:solidFill>
                  <a:srgbClr val="FF0000"/>
                </a:solidFill>
              </a:rPr>
              <a:t>Start</a:t>
            </a:r>
            <a:r>
              <a:rPr lang="es-MX" i="1" dirty="0" smtClean="0">
                <a:solidFill>
                  <a:srgbClr val="FF0000"/>
                </a:solidFill>
              </a:rPr>
              <a:t> </a:t>
            </a:r>
            <a:r>
              <a:rPr lang="es-MX" i="1" dirty="0" err="1" smtClean="0">
                <a:solidFill>
                  <a:srgbClr val="FF0000"/>
                </a:solidFill>
              </a:rPr>
              <a:t>with</a:t>
            </a:r>
            <a:r>
              <a:rPr lang="es-MX" i="1" dirty="0" smtClean="0">
                <a:solidFill>
                  <a:srgbClr val="FF0000"/>
                </a:solidFill>
              </a:rPr>
              <a:t> </a:t>
            </a:r>
            <a:r>
              <a:rPr lang="es-MX" i="1" dirty="0" err="1" smtClean="0">
                <a:solidFill>
                  <a:srgbClr val="FF0000"/>
                </a:solidFill>
              </a:rPr>
              <a:t>the</a:t>
            </a:r>
            <a:r>
              <a:rPr lang="es-MX" i="1" dirty="0" smtClean="0">
                <a:solidFill>
                  <a:srgbClr val="FF0000"/>
                </a:solidFill>
              </a:rPr>
              <a:t> </a:t>
            </a:r>
            <a:r>
              <a:rPr lang="es-MX" i="1" dirty="0" err="1" smtClean="0">
                <a:solidFill>
                  <a:srgbClr val="FF0000"/>
                </a:solidFill>
              </a:rPr>
              <a:t>biggest</a:t>
            </a:r>
            <a:r>
              <a:rPr lang="es-MX" i="1" dirty="0" smtClean="0">
                <a:solidFill>
                  <a:srgbClr val="FF0000"/>
                </a:solidFill>
              </a:rPr>
              <a:t> </a:t>
            </a:r>
            <a:r>
              <a:rPr lang="es-MX" i="1" dirty="0" err="1" smtClean="0">
                <a:solidFill>
                  <a:srgbClr val="FF0000"/>
                </a:solidFill>
              </a:rPr>
              <a:t>number</a:t>
            </a:r>
            <a:r>
              <a:rPr lang="es-MX" i="1" dirty="0" smtClean="0">
                <a:solidFill>
                  <a:srgbClr val="FF0000"/>
                </a:solidFill>
              </a:rPr>
              <a:t> </a:t>
            </a:r>
            <a:r>
              <a:rPr lang="es-MX" i="1" dirty="0" err="1" smtClean="0">
                <a:solidFill>
                  <a:srgbClr val="FF0000"/>
                </a:solidFill>
              </a:rPr>
              <a:t>first</a:t>
            </a:r>
            <a:r>
              <a:rPr lang="es-MX" i="1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419613" y="3413613"/>
            <a:ext cx="429473" cy="13935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MX" dirty="0" smtClean="0">
                <a:solidFill>
                  <a:srgbClr val="FF0000"/>
                </a:solidFill>
              </a:rPr>
              <a:t>6: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dirty="0" smtClean="0">
                <a:solidFill>
                  <a:srgbClr val="FF0000"/>
                </a:solidFill>
              </a:rPr>
              <a:t>4:  </a:t>
            </a:r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849086" y="3412158"/>
            <a:ext cx="2521131" cy="9576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6, 12, 18, 24, 30</a:t>
            </a:r>
          </a:p>
          <a:p>
            <a:pPr marL="0" indent="0">
              <a:buNone/>
            </a:pPr>
            <a:r>
              <a:rPr lang="es-MX" dirty="0" smtClean="0"/>
              <a:t>4, 8, 12, 16, 20, 24, 28</a:t>
            </a:r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3471965" y="2766041"/>
            <a:ext cx="9576229" cy="9576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 startAt="2"/>
            </a:pPr>
            <a:r>
              <a:rPr lang="es-MX" dirty="0" err="1" smtClean="0"/>
              <a:t>Circle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lowest</a:t>
            </a:r>
            <a:r>
              <a:rPr lang="es-MX" dirty="0" smtClean="0"/>
              <a:t> </a:t>
            </a:r>
            <a:r>
              <a:rPr lang="es-MX" dirty="0" err="1" smtClean="0"/>
              <a:t>common</a:t>
            </a:r>
            <a:r>
              <a:rPr lang="es-MX" dirty="0" smtClean="0"/>
              <a:t> </a:t>
            </a:r>
            <a:r>
              <a:rPr lang="es-MX" dirty="0" err="1" smtClean="0"/>
              <a:t>multiple</a:t>
            </a:r>
            <a:endParaRPr lang="es-MX" dirty="0" smtClean="0"/>
          </a:p>
          <a:p>
            <a:pPr marL="0" indent="0">
              <a:buNone/>
            </a:pPr>
            <a:endParaRPr lang="es-MX" i="1" dirty="0" smtClean="0">
              <a:solidFill>
                <a:srgbClr val="FF0000"/>
              </a:solidFill>
            </a:endParaRPr>
          </a:p>
        </p:txBody>
      </p:sp>
      <p:sp>
        <p:nvSpPr>
          <p:cNvPr id="10" name="Anillo 9"/>
          <p:cNvSpPr/>
          <p:nvPr/>
        </p:nvSpPr>
        <p:spPr>
          <a:xfrm>
            <a:off x="1278559" y="3890977"/>
            <a:ext cx="524117" cy="535577"/>
          </a:xfrm>
          <a:prstGeom prst="donut">
            <a:avLst>
              <a:gd name="adj" fmla="val 6163"/>
            </a:avLst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Anillo 10"/>
          <p:cNvSpPr/>
          <p:nvPr/>
        </p:nvSpPr>
        <p:spPr>
          <a:xfrm>
            <a:off x="1067375" y="3436758"/>
            <a:ext cx="524117" cy="535577"/>
          </a:xfrm>
          <a:prstGeom prst="donut">
            <a:avLst>
              <a:gd name="adj" fmla="val 6163"/>
            </a:avLst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3471964" y="3206898"/>
            <a:ext cx="8563282" cy="13284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 startAt="3"/>
            </a:pPr>
            <a:r>
              <a:rPr lang="es-MX" dirty="0" err="1" smtClean="0"/>
              <a:t>Multiply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denominators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number</a:t>
            </a:r>
            <a:r>
              <a:rPr lang="es-MX" dirty="0" smtClean="0"/>
              <a:t> </a:t>
            </a:r>
            <a:r>
              <a:rPr lang="es-MX" dirty="0" err="1" smtClean="0"/>
              <a:t>needed</a:t>
            </a:r>
            <a:r>
              <a:rPr lang="es-MX" dirty="0" smtClean="0"/>
              <a:t> to </a:t>
            </a:r>
            <a:r>
              <a:rPr lang="es-MX" dirty="0" err="1" smtClean="0"/>
              <a:t>reach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lowest</a:t>
            </a:r>
            <a:r>
              <a:rPr lang="es-MX" dirty="0" smtClean="0"/>
              <a:t> </a:t>
            </a:r>
            <a:r>
              <a:rPr lang="es-MX" dirty="0" err="1" smtClean="0"/>
              <a:t>common</a:t>
            </a:r>
            <a:r>
              <a:rPr lang="es-MX" dirty="0" smtClean="0"/>
              <a:t> </a:t>
            </a:r>
            <a:r>
              <a:rPr lang="es-MX" dirty="0" err="1" smtClean="0"/>
              <a:t>multiple</a:t>
            </a:r>
            <a:r>
              <a:rPr lang="es-MX" dirty="0" smtClean="0"/>
              <a:t>. </a:t>
            </a:r>
            <a:r>
              <a:rPr lang="es-MX" i="1" dirty="0" err="1" smtClean="0">
                <a:solidFill>
                  <a:srgbClr val="FF0000"/>
                </a:solidFill>
              </a:rPr>
              <a:t>Eg</a:t>
            </a:r>
            <a:r>
              <a:rPr lang="es-MX" i="1" dirty="0" smtClean="0">
                <a:solidFill>
                  <a:srgbClr val="FF0000"/>
                </a:solidFill>
              </a:rPr>
              <a:t>: 6 x 2   and 4x 3</a:t>
            </a:r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3370217" y="3972335"/>
            <a:ext cx="8543109" cy="13190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4. </a:t>
            </a:r>
            <a:r>
              <a:rPr lang="es-MX" dirty="0" err="1" smtClean="0"/>
              <a:t>Multiply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numerators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b="1" dirty="0" err="1" smtClean="0"/>
              <a:t>the</a:t>
            </a:r>
            <a:r>
              <a:rPr lang="es-MX" b="1" dirty="0" smtClean="0"/>
              <a:t> </a:t>
            </a:r>
            <a:r>
              <a:rPr lang="es-MX" b="1" dirty="0" err="1" smtClean="0"/>
              <a:t>same</a:t>
            </a:r>
            <a:r>
              <a:rPr lang="es-MX" b="1" dirty="0" smtClean="0"/>
              <a:t> </a:t>
            </a:r>
            <a:r>
              <a:rPr lang="es-MX" b="1" dirty="0" err="1" smtClean="0"/>
              <a:t>number</a:t>
            </a:r>
            <a:r>
              <a:rPr lang="es-MX" b="1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used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denominator</a:t>
            </a:r>
            <a:r>
              <a:rPr lang="es-MX" dirty="0" smtClean="0"/>
              <a:t>. </a:t>
            </a:r>
            <a:r>
              <a:rPr lang="es-MX" i="1" dirty="0" err="1" smtClean="0">
                <a:solidFill>
                  <a:srgbClr val="FF0000"/>
                </a:solidFill>
              </a:rPr>
              <a:t>Eg</a:t>
            </a:r>
            <a:r>
              <a:rPr lang="es-MX" i="1" dirty="0" smtClean="0">
                <a:solidFill>
                  <a:srgbClr val="FF0000"/>
                </a:solidFill>
              </a:rPr>
              <a:t>. 4x 2    and 2 x 3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49086" y="2259874"/>
            <a:ext cx="16067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x</a:t>
            </a:r>
            <a:r>
              <a:rPr lang="en-GB" dirty="0" smtClean="0">
                <a:solidFill>
                  <a:srgbClr val="FF0000"/>
                </a:solidFill>
              </a:rPr>
              <a:t>2		x3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15" name="CuadroTexto 14"/>
          <p:cNvSpPr txBox="1"/>
          <p:nvPr/>
        </p:nvSpPr>
        <p:spPr>
          <a:xfrm>
            <a:off x="849086" y="1661747"/>
            <a:ext cx="16067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x</a:t>
            </a:r>
            <a:r>
              <a:rPr lang="en-GB" dirty="0" smtClean="0">
                <a:solidFill>
                  <a:srgbClr val="FF0000"/>
                </a:solidFill>
              </a:rPr>
              <a:t>2		x3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18" name="Marcador de contenido 2"/>
          <p:cNvSpPr txBox="1">
            <a:spLocks/>
          </p:cNvSpPr>
          <p:nvPr/>
        </p:nvSpPr>
        <p:spPr>
          <a:xfrm>
            <a:off x="3370216" y="4807132"/>
            <a:ext cx="8543109" cy="6683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5.  </a:t>
            </a:r>
            <a:r>
              <a:rPr lang="es-MX" dirty="0" err="1" smtClean="0"/>
              <a:t>Now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new </a:t>
            </a:r>
            <a:r>
              <a:rPr lang="es-MX" dirty="0" err="1" smtClean="0"/>
              <a:t>fractions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same</a:t>
            </a:r>
            <a:r>
              <a:rPr lang="es-MX" dirty="0" smtClean="0"/>
              <a:t> </a:t>
            </a:r>
            <a:r>
              <a:rPr lang="es-MX" dirty="0" err="1" smtClean="0"/>
              <a:t>denominator</a:t>
            </a:r>
            <a:r>
              <a:rPr lang="es-MX" dirty="0" smtClean="0"/>
              <a:t>, </a:t>
            </a:r>
            <a:r>
              <a:rPr lang="es-MX" dirty="0" err="1" smtClean="0"/>
              <a:t>you</a:t>
            </a:r>
            <a:r>
              <a:rPr lang="es-MX" dirty="0" smtClean="0"/>
              <a:t> can complete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operation</a:t>
            </a:r>
            <a:r>
              <a:rPr lang="es-MX" dirty="0" smtClean="0"/>
              <a:t>! </a:t>
            </a:r>
            <a:endParaRPr lang="es-MX" i="1" dirty="0" smtClean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Marcador de contenido 2"/>
              <p:cNvSpPr txBox="1">
                <a:spLocks/>
              </p:cNvSpPr>
              <p:nvPr/>
            </p:nvSpPr>
            <p:spPr>
              <a:xfrm>
                <a:off x="346165" y="4631871"/>
                <a:ext cx="3259183" cy="1485114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 fontScale="77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800" kern="1200" cap="none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400" kern="1200" cap="none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200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200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GB" sz="360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s-MX" sz="3600" dirty="0" smtClean="0"/>
                  <a:t> </a:t>
                </a:r>
                <a:r>
                  <a:rPr lang="en-GB" sz="3600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s-MX" sz="36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s-MX" sz="3600" dirty="0" smtClean="0"/>
                  <a:t> or1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s-MX" sz="3600" dirty="0" smtClean="0"/>
                  <a:t>   </a:t>
                </a:r>
              </a:p>
            </p:txBody>
          </p:sp>
        </mc:Choice>
        <mc:Fallback>
          <p:sp>
            <p:nvSpPr>
              <p:cNvPr id="19" name="Marcador de conteni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165" y="4631871"/>
                <a:ext cx="3259183" cy="14851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Imagen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31232">
            <a:off x="9823382" y="1653707"/>
            <a:ext cx="2020374" cy="1601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49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/>
      <p:bldP spid="13" grpId="0"/>
      <p:bldP spid="14" grpId="0"/>
      <p:bldP spid="15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9249" y="1026589"/>
            <a:ext cx="2767724" cy="736898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Practice…</a:t>
            </a:r>
            <a:endParaRPr lang="en-GB" sz="3600" dirty="0">
              <a:solidFill>
                <a:srgbClr val="FF0000"/>
              </a:solidFill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73" y="187190"/>
            <a:ext cx="2952204" cy="1640113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613955" y="2116182"/>
                <a:ext cx="3696788" cy="25506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6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6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66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6600" dirty="0"/>
                  <a:t> </a:t>
                </a:r>
                <a:r>
                  <a:rPr lang="en-GB" sz="6600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6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6600" dirty="0"/>
                  <a:t> </a:t>
                </a:r>
              </a:p>
              <a:p>
                <a:r>
                  <a:rPr lang="en-GB" sz="6600" dirty="0" smtClean="0"/>
                  <a:t> </a:t>
                </a:r>
                <a:endParaRPr lang="en-GB" sz="6600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955" y="2116182"/>
                <a:ext cx="3696788" cy="2550635"/>
              </a:xfrm>
              <a:prstGeom prst="rect">
                <a:avLst/>
              </a:prstGeom>
              <a:blipFill>
                <a:blip r:embed="rId3"/>
                <a:stretch>
                  <a:fillRect t="-7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3644537" y="2116182"/>
            <a:ext cx="7576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6:</a:t>
            </a:r>
          </a:p>
          <a:p>
            <a:endParaRPr lang="en-GB" sz="3200" dirty="0">
              <a:solidFill>
                <a:srgbClr val="FF0000"/>
              </a:solidFill>
            </a:endParaRPr>
          </a:p>
          <a:p>
            <a:r>
              <a:rPr lang="en-GB" sz="3200" dirty="0" smtClean="0">
                <a:solidFill>
                  <a:srgbClr val="FF0000"/>
                </a:solidFill>
              </a:rPr>
              <a:t>3: 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245428" y="2116182"/>
            <a:ext cx="32787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6, 12, 18</a:t>
            </a:r>
          </a:p>
          <a:p>
            <a:endParaRPr lang="en-GB" sz="3200" dirty="0"/>
          </a:p>
          <a:p>
            <a:r>
              <a:rPr lang="en-GB" sz="3200" dirty="0" smtClean="0"/>
              <a:t>3, 6, 9, 12, 15</a:t>
            </a:r>
            <a:endParaRPr lang="en-GB" sz="3200" dirty="0"/>
          </a:p>
        </p:txBody>
      </p:sp>
      <p:sp>
        <p:nvSpPr>
          <p:cNvPr id="10" name="Anillo 9"/>
          <p:cNvSpPr/>
          <p:nvPr/>
        </p:nvSpPr>
        <p:spPr>
          <a:xfrm>
            <a:off x="4245428" y="2179998"/>
            <a:ext cx="524117" cy="535577"/>
          </a:xfrm>
          <a:prstGeom prst="donut">
            <a:avLst>
              <a:gd name="adj" fmla="val 6163"/>
            </a:avLst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Anillo 10"/>
          <p:cNvSpPr/>
          <p:nvPr/>
        </p:nvSpPr>
        <p:spPr>
          <a:xfrm>
            <a:off x="4649575" y="3123710"/>
            <a:ext cx="524117" cy="535577"/>
          </a:xfrm>
          <a:prstGeom prst="donut">
            <a:avLst>
              <a:gd name="adj" fmla="val 6163"/>
            </a:avLst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535979" y="3101067"/>
            <a:ext cx="27411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	x1			x2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543913" y="2135017"/>
            <a:ext cx="27411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	x1			x2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4" name="Flecha curvada hacia la derecha 13"/>
          <p:cNvSpPr/>
          <p:nvPr/>
        </p:nvSpPr>
        <p:spPr>
          <a:xfrm>
            <a:off x="431274" y="3857218"/>
            <a:ext cx="2031075" cy="165686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2659092" y="3772774"/>
                <a:ext cx="2110453" cy="25506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6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6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66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6600" dirty="0"/>
                  <a:t> </a:t>
                </a:r>
                <a:r>
                  <a:rPr lang="en-GB" sz="6600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6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6600" dirty="0"/>
                  <a:t> </a:t>
                </a:r>
              </a:p>
              <a:p>
                <a:r>
                  <a:rPr lang="en-GB" sz="6600" dirty="0" smtClean="0"/>
                  <a:t> </a:t>
                </a:r>
                <a:endParaRPr lang="en-GB" sz="6600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9092" y="3772774"/>
                <a:ext cx="2110453" cy="2550635"/>
              </a:xfrm>
              <a:prstGeom prst="rect">
                <a:avLst/>
              </a:prstGeom>
              <a:blipFill>
                <a:blip r:embed="rId4"/>
                <a:stretch>
                  <a:fillRect t="-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4769545" y="3857218"/>
                <a:ext cx="1586335" cy="2640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6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66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6600" dirty="0"/>
              </a:p>
              <a:p>
                <a:r>
                  <a:rPr lang="en-GB" sz="6600" dirty="0" smtClean="0"/>
                  <a:t> </a:t>
                </a:r>
                <a:endParaRPr lang="en-GB" sz="6600" dirty="0"/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9545" y="3857218"/>
                <a:ext cx="1586335" cy="2640531"/>
              </a:xfrm>
              <a:prstGeom prst="rect">
                <a:avLst/>
              </a:prstGeom>
              <a:blipFill>
                <a:blip r:embed="rId5"/>
                <a:stretch>
                  <a:fillRect l="-26054" t="-11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6479177" y="3974721"/>
                <a:ext cx="2312126" cy="2548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6600" dirty="0" smtClean="0">
                    <a:solidFill>
                      <a:srgbClr val="FF0000"/>
                    </a:solidFill>
                  </a:rPr>
                  <a:t>=</a:t>
                </a:r>
                <a:r>
                  <a:rPr lang="en-GB" sz="6600" dirty="0" smtClean="0"/>
                  <a:t>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66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6600" dirty="0"/>
              </a:p>
              <a:p>
                <a:r>
                  <a:rPr lang="en-GB" sz="6600" dirty="0" smtClean="0"/>
                  <a:t> </a:t>
                </a:r>
                <a:endParaRPr lang="en-GB" sz="6600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9177" y="3974721"/>
                <a:ext cx="2312126" cy="2548518"/>
              </a:xfrm>
              <a:prstGeom prst="rect">
                <a:avLst/>
              </a:prstGeom>
              <a:blipFill>
                <a:blip r:embed="rId6"/>
                <a:stretch>
                  <a:fillRect l="-18206" t="-7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Imagen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333" y="4026315"/>
            <a:ext cx="1931701" cy="148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30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10" grpId="0" animBg="1"/>
      <p:bldP spid="11" grpId="0" animBg="1"/>
      <p:bldP spid="12" grpId="0"/>
      <p:bldP spid="13" grpId="0"/>
      <p:bldP spid="14" grpId="0" animBg="1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8" y="582450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es-MX" sz="6000" dirty="0" err="1" smtClean="0">
                <a:solidFill>
                  <a:srgbClr val="FF0000"/>
                </a:solidFill>
              </a:rPr>
              <a:t>Wrap</a:t>
            </a:r>
            <a:r>
              <a:rPr lang="es-MX" sz="6000" dirty="0" smtClean="0">
                <a:solidFill>
                  <a:srgbClr val="FF0000"/>
                </a:solidFill>
              </a:rPr>
              <a:t> up: </a:t>
            </a:r>
            <a:r>
              <a:rPr lang="es-MX" dirty="0" smtClean="0"/>
              <a:t/>
            </a:r>
            <a:br>
              <a:rPr lang="es-MX" dirty="0" smtClean="0"/>
            </a:b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MX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With</a:t>
                </a:r>
                <a:r>
                  <a:rPr lang="es-MX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 </a:t>
                </a:r>
                <a:r>
                  <a:rPr lang="es-MX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partner</a:t>
                </a:r>
                <a:r>
                  <a:rPr lang="es-MX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s-MX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solve</a:t>
                </a:r>
                <a:r>
                  <a:rPr lang="es-MX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s-MX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</a:t>
                </a:r>
                <a:r>
                  <a:rPr lang="es-MX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s-MX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problem</a:t>
                </a:r>
                <a:r>
                  <a:rPr lang="es-MX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as </a:t>
                </a:r>
                <a:r>
                  <a:rPr lang="es-MX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fast</a:t>
                </a:r>
                <a:r>
                  <a:rPr lang="es-MX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as </a:t>
                </a:r>
                <a:r>
                  <a:rPr lang="es-MX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you</a:t>
                </a:r>
                <a:r>
                  <a:rPr lang="es-MX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can in </a:t>
                </a:r>
                <a:r>
                  <a:rPr lang="es-MX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</a:t>
                </a:r>
                <a:r>
                  <a:rPr lang="es-MX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back of a notebook: </a:t>
                </a:r>
              </a:p>
              <a:p>
                <a:pPr marL="0" indent="0">
                  <a:buNone/>
                </a:pPr>
                <a:r>
                  <a:rPr lang="es-MX" sz="2800" dirty="0" smtClean="0">
                    <a:latin typeface="Arial Black" panose="020B0A04020102020204" pitchFamily="34" charset="0"/>
                  </a:rPr>
                  <a:t>Santiago has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 smtClean="0">
                    <a:latin typeface="Arial Black" panose="020B0A04020102020204" pitchFamily="34" charset="0"/>
                  </a:rPr>
                  <a:t> of a chocolate cake, and </a:t>
                </a:r>
                <a:r>
                  <a:rPr lang="en-GB" sz="2800" dirty="0" err="1" smtClean="0">
                    <a:latin typeface="Arial Black" panose="020B0A04020102020204" pitchFamily="34" charset="0"/>
                  </a:rPr>
                  <a:t>Jeronimo</a:t>
                </a:r>
                <a:r>
                  <a:rPr lang="en-GB" sz="2800" dirty="0" smtClean="0">
                    <a:latin typeface="Arial Black" panose="020B0A04020102020204" pitchFamily="34" charset="0"/>
                  </a:rPr>
                  <a:t> has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800" dirty="0" smtClean="0">
                    <a:latin typeface="Arial Black" panose="020B0A04020102020204" pitchFamily="34" charset="0"/>
                  </a:rPr>
                  <a:t> of a chocolate cake. How much cake do they have in total?</a:t>
                </a:r>
                <a:endParaRPr lang="en-GB" sz="2800" dirty="0">
                  <a:latin typeface="Arial Black" panose="020B0A04020102020204" pitchFamily="34" charset="0"/>
                </a:endParaRPr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0" t="-1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344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1709</TotalTime>
  <Words>349</Words>
  <Application>Microsoft Office PowerPoint</Application>
  <PresentationFormat>Panorámica</PresentationFormat>
  <Paragraphs>62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Cambria Math</vt:lpstr>
      <vt:lpstr>Gill Sans MT</vt:lpstr>
      <vt:lpstr>Gallery</vt:lpstr>
      <vt:lpstr>Fractions with different denominators</vt:lpstr>
      <vt:lpstr>Warm up: Reviewing Multiples</vt:lpstr>
      <vt:lpstr>What are  the multiples of 4 and 8? </vt:lpstr>
      <vt:lpstr>Look at the problem below…</vt:lpstr>
      <vt:lpstr>Finding the Lowest common denominator</vt:lpstr>
      <vt:lpstr>Practice…</vt:lpstr>
      <vt:lpstr>Wrap up: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 with different denominators</dc:title>
  <dc:creator>elenarosamorrice@outlook.com</dc:creator>
  <cp:lastModifiedBy>elenarosamorrice@outlook.com</cp:lastModifiedBy>
  <cp:revision>13</cp:revision>
  <dcterms:created xsi:type="dcterms:W3CDTF">2020-01-28T13:35:43Z</dcterms:created>
  <dcterms:modified xsi:type="dcterms:W3CDTF">2020-02-06T19:02:54Z</dcterms:modified>
</cp:coreProperties>
</file>