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9" r:id="rId13"/>
    <p:sldId id="270" r:id="rId14"/>
    <p:sldId id="272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3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336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06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35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670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95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22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69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1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4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1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80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84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36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6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36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53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1858F06-C69D-4043-8B24-AA373C796124}" type="datetimeFigureOut">
              <a:rPr lang="es-CO" smtClean="0"/>
              <a:t>22/03/2020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B597392-0F7C-4646-8BDE-A9413174AF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365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english.org/Images/young-learners-sample-papers-2018-vol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hirdgradecampestr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 err="1" smtClean="0"/>
              <a:t>Flyers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err="1" smtClean="0"/>
              <a:t>Class</a:t>
            </a:r>
            <a:r>
              <a:rPr lang="es-CO" dirty="0" smtClean="0"/>
              <a:t> 4 – </a:t>
            </a:r>
            <a:r>
              <a:rPr lang="es-CO" dirty="0" err="1" smtClean="0"/>
              <a:t>Week</a:t>
            </a:r>
            <a:r>
              <a:rPr lang="es-CO" dirty="0" smtClean="0"/>
              <a:t> 3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Thursday</a:t>
            </a:r>
            <a:r>
              <a:rPr lang="es-CO" dirty="0" smtClean="0"/>
              <a:t> </a:t>
            </a:r>
            <a:r>
              <a:rPr lang="es-CO" dirty="0" err="1" smtClean="0"/>
              <a:t>April</a:t>
            </a:r>
            <a:r>
              <a:rPr lang="es-CO" dirty="0" smtClean="0"/>
              <a:t> 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49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 err="1" smtClean="0"/>
              <a:t>You</a:t>
            </a:r>
            <a:r>
              <a:rPr lang="es-CO" sz="3600" dirty="0" smtClean="0"/>
              <a:t> can use </a:t>
            </a:r>
            <a:r>
              <a:rPr lang="es-CO" sz="3600" dirty="0" err="1" smtClean="0"/>
              <a:t>these</a:t>
            </a:r>
            <a:r>
              <a:rPr lang="es-CO" sz="3600" dirty="0" smtClean="0"/>
              <a:t> </a:t>
            </a:r>
            <a:r>
              <a:rPr lang="es-CO" sz="3600" dirty="0" err="1" smtClean="0"/>
              <a:t>sentences</a:t>
            </a:r>
            <a:r>
              <a:rPr lang="es-CO" sz="3600" dirty="0" smtClean="0"/>
              <a:t> to describe </a:t>
            </a:r>
            <a:r>
              <a:rPr lang="es-CO" sz="3600" dirty="0" err="1" smtClean="0"/>
              <a:t>objects</a:t>
            </a:r>
            <a:r>
              <a:rPr lang="es-CO" sz="3600" dirty="0" smtClean="0"/>
              <a:t>: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37858"/>
          </a:xfrm>
        </p:spPr>
        <p:txBody>
          <a:bodyPr>
            <a:normAutofit/>
          </a:bodyPr>
          <a:lstStyle/>
          <a:p>
            <a:r>
              <a:rPr lang="es-CO" sz="2800" i="1" dirty="0" err="1" smtClean="0"/>
              <a:t>You</a:t>
            </a:r>
            <a:r>
              <a:rPr lang="es-CO" sz="2800" i="1" dirty="0" smtClean="0"/>
              <a:t> </a:t>
            </a:r>
            <a:r>
              <a:rPr lang="es-CO" sz="2800" i="1" dirty="0"/>
              <a:t>can …… </a:t>
            </a:r>
            <a:r>
              <a:rPr lang="es-CO" sz="2800" i="1" dirty="0" err="1"/>
              <a:t>with</a:t>
            </a:r>
            <a:r>
              <a:rPr lang="es-CO" sz="2800" i="1" dirty="0"/>
              <a:t> </a:t>
            </a:r>
            <a:r>
              <a:rPr lang="es-CO" sz="2800" i="1" dirty="0" err="1"/>
              <a:t>this</a:t>
            </a:r>
            <a:r>
              <a:rPr lang="es-CO" sz="2800" i="1" dirty="0"/>
              <a:t>/</a:t>
            </a:r>
            <a:r>
              <a:rPr lang="es-CO" sz="2800" i="1" dirty="0" err="1"/>
              <a:t>these</a:t>
            </a:r>
            <a:r>
              <a:rPr lang="es-CO" sz="2800" i="1" dirty="0"/>
              <a:t> </a:t>
            </a:r>
            <a:endParaRPr lang="es-CO" sz="2800" dirty="0"/>
          </a:p>
          <a:p>
            <a:r>
              <a:rPr lang="es-CO" sz="2800" i="1" dirty="0" err="1" smtClean="0"/>
              <a:t>It’s</a:t>
            </a:r>
            <a:r>
              <a:rPr lang="es-CO" sz="2800" i="1" dirty="0" smtClean="0"/>
              <a:t>/</a:t>
            </a:r>
            <a:r>
              <a:rPr lang="es-CO" sz="2800" i="1" dirty="0" err="1" smtClean="0"/>
              <a:t>They’re</a:t>
            </a:r>
            <a:r>
              <a:rPr lang="es-CO" sz="2800" i="1" dirty="0" smtClean="0"/>
              <a:t> </a:t>
            </a:r>
            <a:r>
              <a:rPr lang="es-CO" sz="2800" i="1" dirty="0" err="1"/>
              <a:t>made</a:t>
            </a:r>
            <a:r>
              <a:rPr lang="es-CO" sz="2800" i="1" dirty="0"/>
              <a:t> of …… </a:t>
            </a:r>
            <a:endParaRPr lang="es-CO" sz="2800" dirty="0"/>
          </a:p>
          <a:p>
            <a:r>
              <a:rPr lang="es-CO" sz="2800" i="1" dirty="0" err="1" smtClean="0"/>
              <a:t>It’s</a:t>
            </a:r>
            <a:r>
              <a:rPr lang="es-CO" sz="2800" i="1" dirty="0" smtClean="0"/>
              <a:t>/</a:t>
            </a:r>
            <a:r>
              <a:rPr lang="es-CO" sz="2800" i="1" dirty="0" err="1" smtClean="0"/>
              <a:t>They’re</a:t>
            </a:r>
            <a:r>
              <a:rPr lang="es-CO" sz="2800" i="1" dirty="0" smtClean="0"/>
              <a:t> </a:t>
            </a:r>
            <a:r>
              <a:rPr lang="es-CO" sz="2800" i="1" dirty="0" err="1"/>
              <a:t>often</a:t>
            </a:r>
            <a:r>
              <a:rPr lang="es-CO" sz="2800" i="1" dirty="0"/>
              <a:t>/</a:t>
            </a:r>
            <a:r>
              <a:rPr lang="es-CO" sz="2800" i="1" dirty="0" err="1"/>
              <a:t>very</a:t>
            </a:r>
            <a:r>
              <a:rPr lang="es-CO" sz="2800" i="1" dirty="0"/>
              <a:t> (+ </a:t>
            </a:r>
            <a:r>
              <a:rPr lang="es-CO" sz="2800" i="1" dirty="0" err="1"/>
              <a:t>adjective</a:t>
            </a:r>
            <a:r>
              <a:rPr lang="es-CO" sz="2800" i="1" dirty="0"/>
              <a:t>) </a:t>
            </a:r>
            <a:endParaRPr lang="es-CO" sz="2800" dirty="0"/>
          </a:p>
          <a:p>
            <a:r>
              <a:rPr lang="en-US" sz="2800" i="1" dirty="0" smtClean="0"/>
              <a:t>They’re </a:t>
            </a:r>
            <a:r>
              <a:rPr lang="en-US" sz="2800" i="1" dirty="0"/>
              <a:t>like / They look like …….</a:t>
            </a:r>
            <a:endParaRPr lang="en-US" sz="2800" dirty="0"/>
          </a:p>
          <a:p>
            <a:r>
              <a:rPr lang="es-CO" sz="2800" i="1" dirty="0" err="1" smtClean="0"/>
              <a:t>You</a:t>
            </a:r>
            <a:r>
              <a:rPr lang="es-CO" sz="2800" i="1" dirty="0" smtClean="0"/>
              <a:t> </a:t>
            </a:r>
            <a:r>
              <a:rPr lang="es-CO" sz="2800" i="1" dirty="0" err="1"/>
              <a:t>find</a:t>
            </a:r>
            <a:r>
              <a:rPr lang="es-CO" sz="2800" i="1" dirty="0"/>
              <a:t> </a:t>
            </a:r>
            <a:r>
              <a:rPr lang="es-CO" sz="2800" i="1" dirty="0" err="1"/>
              <a:t>this</a:t>
            </a:r>
            <a:r>
              <a:rPr lang="es-CO" sz="2800" i="1" dirty="0"/>
              <a:t> in/at …</a:t>
            </a:r>
            <a:r>
              <a:rPr lang="es-CO" sz="2800" dirty="0"/>
              <a:t>…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65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338" y="28303"/>
            <a:ext cx="9905998" cy="1905000"/>
          </a:xfrm>
        </p:spPr>
        <p:txBody>
          <a:bodyPr>
            <a:normAutofit/>
          </a:bodyPr>
          <a:lstStyle/>
          <a:p>
            <a:r>
              <a:rPr lang="es-CO" sz="5400" dirty="0" err="1" smtClean="0"/>
              <a:t>Step</a:t>
            </a:r>
            <a:r>
              <a:rPr lang="es-CO" sz="5400" dirty="0" smtClean="0"/>
              <a:t> 2:</a:t>
            </a: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514" y="1933303"/>
            <a:ext cx="10724605" cy="4193177"/>
          </a:xfrm>
        </p:spPr>
        <p:txBody>
          <a:bodyPr>
            <a:normAutofit/>
          </a:bodyPr>
          <a:lstStyle/>
          <a:p>
            <a:r>
              <a:rPr lang="es-CO" sz="2800" dirty="0" err="1" smtClean="0"/>
              <a:t>Click</a:t>
            </a:r>
            <a:r>
              <a:rPr lang="es-CO" sz="2800" dirty="0" smtClean="0"/>
              <a:t> </a:t>
            </a:r>
            <a:r>
              <a:rPr lang="es-CO" sz="2800" dirty="0" err="1" smtClean="0"/>
              <a:t>on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following</a:t>
            </a:r>
            <a:r>
              <a:rPr lang="es-CO" sz="2800" dirty="0" smtClean="0"/>
              <a:t> link: </a:t>
            </a:r>
            <a:r>
              <a:rPr lang="es-CO" sz="2800" dirty="0">
                <a:hlinkClick r:id="rId2"/>
              </a:rPr>
              <a:t>https://www.cambridgeenglish.org/Images/young-learners-sample-papers-2018-vol1.pdf</a:t>
            </a:r>
            <a:endParaRPr lang="es-CO" sz="2800" dirty="0" smtClean="0"/>
          </a:p>
          <a:p>
            <a:r>
              <a:rPr lang="es-CO" sz="2800" dirty="0" err="1" smtClean="0"/>
              <a:t>Download</a:t>
            </a:r>
            <a:r>
              <a:rPr lang="es-CO" sz="2800" dirty="0" smtClean="0"/>
              <a:t> and </a:t>
            </a:r>
            <a:r>
              <a:rPr lang="es-CO" sz="2800" dirty="0" err="1" smtClean="0"/>
              <a:t>print</a:t>
            </a:r>
            <a:r>
              <a:rPr lang="es-CO" sz="2800" dirty="0" smtClean="0"/>
              <a:t> page 77. </a:t>
            </a:r>
          </a:p>
          <a:p>
            <a:r>
              <a:rPr lang="es-CO" sz="2800" dirty="0" err="1" smtClean="0"/>
              <a:t>Check</a:t>
            </a:r>
            <a:r>
              <a:rPr lang="es-CO" sz="2800" dirty="0" smtClean="0"/>
              <a:t> </a:t>
            </a:r>
            <a:r>
              <a:rPr lang="es-CO" sz="2800" dirty="0" err="1" smtClean="0"/>
              <a:t>that</a:t>
            </a:r>
            <a:r>
              <a:rPr lang="es-CO" sz="2800" dirty="0" smtClean="0"/>
              <a:t> </a:t>
            </a:r>
            <a:r>
              <a:rPr lang="es-CO" sz="2800" dirty="0" err="1" smtClean="0"/>
              <a:t>it</a:t>
            </a:r>
            <a:r>
              <a:rPr lang="es-CO" sz="2800" dirty="0" smtClean="0"/>
              <a:t> </a:t>
            </a:r>
            <a:r>
              <a:rPr lang="es-CO" sz="2800" dirty="0" err="1" smtClean="0"/>
              <a:t>is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same</a:t>
            </a:r>
            <a:r>
              <a:rPr lang="es-CO" sz="2800" dirty="0" smtClean="0"/>
              <a:t> </a:t>
            </a:r>
            <a:r>
              <a:rPr lang="es-CO" sz="2800" dirty="0" err="1" smtClean="0"/>
              <a:t>one</a:t>
            </a:r>
            <a:r>
              <a:rPr lang="es-CO" sz="2800" dirty="0" smtClean="0"/>
              <a:t> as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one</a:t>
            </a:r>
            <a:r>
              <a:rPr lang="es-CO" sz="2800" dirty="0" smtClean="0"/>
              <a:t> in </a:t>
            </a:r>
            <a:r>
              <a:rPr lang="es-CO" sz="2800" dirty="0" err="1" smtClean="0"/>
              <a:t>slide</a:t>
            </a:r>
            <a:r>
              <a:rPr lang="es-CO" sz="2800" dirty="0" smtClean="0"/>
              <a:t> #15.</a:t>
            </a:r>
          </a:p>
          <a:p>
            <a:r>
              <a:rPr lang="es-CO" sz="2800" dirty="0" smtClean="0"/>
              <a:t>Complete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paper</a:t>
            </a:r>
            <a:r>
              <a:rPr lang="es-CO" sz="2800" dirty="0" smtClean="0"/>
              <a:t>. </a:t>
            </a:r>
            <a:r>
              <a:rPr lang="es-CO" sz="2800" dirty="0" err="1" smtClean="0"/>
              <a:t>Follow</a:t>
            </a:r>
            <a:r>
              <a:rPr lang="es-CO" sz="2800" dirty="0" smtClean="0"/>
              <a:t>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instructions</a:t>
            </a:r>
            <a:r>
              <a:rPr lang="es-CO" sz="2800" dirty="0" smtClean="0"/>
              <a:t> and </a:t>
            </a:r>
            <a:r>
              <a:rPr lang="es-CO" sz="2800" dirty="0" err="1" smtClean="0"/>
              <a:t>the</a:t>
            </a:r>
            <a:r>
              <a:rPr lang="es-CO" sz="2800" dirty="0" smtClean="0"/>
              <a:t> </a:t>
            </a:r>
            <a:r>
              <a:rPr lang="es-CO" sz="2800" dirty="0" err="1" smtClean="0"/>
              <a:t>example</a:t>
            </a:r>
            <a:r>
              <a:rPr lang="es-CO" sz="2800" dirty="0" smtClean="0"/>
              <a:t> (</a:t>
            </a:r>
            <a:r>
              <a:rPr lang="es-CO" sz="2800" dirty="0" err="1" smtClean="0"/>
              <a:t>an</a:t>
            </a:r>
            <a:r>
              <a:rPr lang="es-CO" sz="2800" dirty="0" smtClean="0"/>
              <a:t> </a:t>
            </a:r>
            <a:r>
              <a:rPr lang="es-CO" sz="2800" dirty="0" err="1" smtClean="0"/>
              <a:t>austronaut</a:t>
            </a:r>
            <a:r>
              <a:rPr lang="es-CO" sz="2800" dirty="0" smtClean="0"/>
              <a:t>, </a:t>
            </a:r>
            <a:r>
              <a:rPr lang="es-CO" sz="2800" dirty="0" err="1" smtClean="0"/>
              <a:t>not</a:t>
            </a:r>
            <a:r>
              <a:rPr lang="es-CO" sz="2800" dirty="0" smtClean="0"/>
              <a:t> </a:t>
            </a:r>
            <a:r>
              <a:rPr lang="es-CO" sz="2800" dirty="0" err="1" smtClean="0"/>
              <a:t>astronaut</a:t>
            </a:r>
            <a:r>
              <a:rPr lang="es-CO" sz="2800" dirty="0" smtClean="0"/>
              <a:t>)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690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282" y="-239486"/>
            <a:ext cx="9905998" cy="1905000"/>
          </a:xfrm>
        </p:spPr>
        <p:txBody>
          <a:bodyPr>
            <a:normAutofit/>
          </a:bodyPr>
          <a:lstStyle/>
          <a:p>
            <a:r>
              <a:rPr lang="es-CO" sz="5400" dirty="0" err="1" smtClean="0"/>
              <a:t>Step</a:t>
            </a:r>
            <a:r>
              <a:rPr lang="es-CO" sz="5400" dirty="0" smtClean="0"/>
              <a:t> 3:</a:t>
            </a: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760" y="1175657"/>
            <a:ext cx="11586754" cy="5421086"/>
          </a:xfrm>
        </p:spPr>
        <p:txBody>
          <a:bodyPr>
            <a:normAutofit/>
          </a:bodyPr>
          <a:lstStyle/>
          <a:p>
            <a:r>
              <a:rPr lang="es-CO" sz="3200" dirty="0" err="1" smtClean="0"/>
              <a:t>Answer</a:t>
            </a:r>
            <a:r>
              <a:rPr lang="es-CO" sz="3200" dirty="0" smtClean="0"/>
              <a:t> </a:t>
            </a:r>
            <a:r>
              <a:rPr lang="es-CO" sz="3200" dirty="0" err="1" smtClean="0"/>
              <a:t>the</a:t>
            </a:r>
            <a:r>
              <a:rPr lang="es-CO" sz="3200" dirty="0" smtClean="0"/>
              <a:t> </a:t>
            </a:r>
            <a:r>
              <a:rPr lang="es-CO" sz="3200" dirty="0" err="1" smtClean="0"/>
              <a:t>following</a:t>
            </a:r>
            <a:r>
              <a:rPr lang="es-CO" sz="3200" dirty="0" smtClean="0"/>
              <a:t> </a:t>
            </a:r>
            <a:r>
              <a:rPr lang="es-CO" sz="3200" dirty="0" err="1" smtClean="0"/>
              <a:t>questions</a:t>
            </a:r>
            <a:r>
              <a:rPr lang="es-CO" sz="3200" dirty="0" smtClean="0"/>
              <a:t>:</a:t>
            </a:r>
          </a:p>
          <a:p>
            <a:pPr lvl="1"/>
            <a:r>
              <a:rPr lang="en-US" sz="2800" i="1" dirty="0" smtClean="0"/>
              <a:t>How </a:t>
            </a:r>
            <a:r>
              <a:rPr lang="en-US" sz="2800" i="1" dirty="0"/>
              <a:t>many questions are there? </a:t>
            </a:r>
            <a:endParaRPr lang="en-US" sz="2800" dirty="0"/>
          </a:p>
          <a:p>
            <a:pPr lvl="1"/>
            <a:r>
              <a:rPr lang="en-US" sz="2800" i="1" dirty="0" smtClean="0"/>
              <a:t>What </a:t>
            </a:r>
            <a:r>
              <a:rPr lang="en-US" sz="2800" i="1" dirty="0"/>
              <a:t>do you have to do? </a:t>
            </a:r>
            <a:endParaRPr lang="en-US" sz="2800" i="1" dirty="0" smtClean="0"/>
          </a:p>
          <a:p>
            <a:pPr lvl="1"/>
            <a:r>
              <a:rPr lang="en-US" sz="2800" i="1" dirty="0" smtClean="0"/>
              <a:t>How </a:t>
            </a:r>
            <a:r>
              <a:rPr lang="en-US" sz="2800" i="1" dirty="0"/>
              <a:t>many words are there? </a:t>
            </a:r>
            <a:endParaRPr lang="en-US" sz="2800" i="1" dirty="0" smtClean="0"/>
          </a:p>
          <a:p>
            <a:pPr lvl="1"/>
            <a:r>
              <a:rPr lang="en-US" sz="2800" i="1" dirty="0" smtClean="0"/>
              <a:t>How </a:t>
            </a:r>
            <a:r>
              <a:rPr lang="en-US" sz="2800" i="1" dirty="0"/>
              <a:t>are these test questions different from the game you’ve just played? </a:t>
            </a:r>
            <a:endParaRPr lang="es-CO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16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lvl="1"/>
            <a:r>
              <a:rPr lang="en-US" sz="2800" i="1" dirty="0"/>
              <a:t>How many questions are there?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10, plus one example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i="1" dirty="0"/>
              <a:t>What do you have to do?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choose the correct words and write them on the lines – </a:t>
            </a:r>
            <a:r>
              <a:rPr lang="en-US" sz="2800" b="1" dirty="0" smtClean="0">
                <a:solidFill>
                  <a:srgbClr val="FFFF00"/>
                </a:solidFill>
              </a:rPr>
              <a:t>I have to read </a:t>
            </a:r>
            <a:r>
              <a:rPr lang="en-US" sz="2800" b="1" dirty="0">
                <a:solidFill>
                  <a:srgbClr val="FFFF00"/>
                </a:solidFill>
              </a:rPr>
              <a:t>the instructions at the top of the page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i="1" dirty="0"/>
              <a:t>How many words are there?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15, so 5 of them won’t be used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i="1" dirty="0"/>
              <a:t>How are these test questions different from the game you’ve just played?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the words and the definitions are both given – </a:t>
            </a:r>
            <a:r>
              <a:rPr lang="en-US" sz="2800" b="1" dirty="0" smtClean="0">
                <a:solidFill>
                  <a:srgbClr val="FFFF00"/>
                </a:solidFill>
              </a:rPr>
              <a:t>I </a:t>
            </a:r>
            <a:r>
              <a:rPr lang="en-US" sz="2800" b="1" dirty="0">
                <a:solidFill>
                  <a:srgbClr val="FFFF00"/>
                </a:solidFill>
              </a:rPr>
              <a:t>don’t need to guess what </a:t>
            </a:r>
            <a:r>
              <a:rPr lang="en-US" sz="2800" b="1" dirty="0" smtClean="0">
                <a:solidFill>
                  <a:srgbClr val="FFFF00"/>
                </a:solidFill>
              </a:rPr>
              <a:t>I </a:t>
            </a:r>
            <a:r>
              <a:rPr lang="en-US" sz="2800" b="1" dirty="0">
                <a:solidFill>
                  <a:srgbClr val="FFFF00"/>
                </a:solidFill>
              </a:rPr>
              <a:t>think the word is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98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024" y="-200297"/>
            <a:ext cx="9905998" cy="1905000"/>
          </a:xfrm>
        </p:spPr>
        <p:txBody>
          <a:bodyPr>
            <a:normAutofit/>
          </a:bodyPr>
          <a:lstStyle/>
          <a:p>
            <a:r>
              <a:rPr lang="es-CO" sz="6600" dirty="0" err="1" smtClean="0"/>
              <a:t>Step</a:t>
            </a:r>
            <a:r>
              <a:rPr lang="es-CO" sz="6600" dirty="0" smtClean="0"/>
              <a:t> 4</a:t>
            </a:r>
            <a:endParaRPr lang="es-CO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444" y="1658982"/>
            <a:ext cx="11495315" cy="5199018"/>
          </a:xfrm>
        </p:spPr>
        <p:txBody>
          <a:bodyPr>
            <a:normAutofit/>
          </a:bodyPr>
          <a:lstStyle/>
          <a:p>
            <a:r>
              <a:rPr lang="es-CO" sz="3600" dirty="0" smtClean="0"/>
              <a:t>Complete </a:t>
            </a:r>
            <a:r>
              <a:rPr lang="es-CO" sz="3600" dirty="0" err="1" smtClean="0"/>
              <a:t>the</a:t>
            </a:r>
            <a:r>
              <a:rPr lang="es-CO" sz="3600" dirty="0" smtClean="0"/>
              <a:t> </a:t>
            </a:r>
            <a:r>
              <a:rPr lang="es-CO" sz="3600" dirty="0" err="1" smtClean="0"/>
              <a:t>worksheet</a:t>
            </a:r>
            <a:r>
              <a:rPr lang="es-CO" sz="3600" dirty="0" smtClean="0"/>
              <a:t>. </a:t>
            </a:r>
          </a:p>
          <a:p>
            <a:r>
              <a:rPr lang="en-US" sz="3200" dirty="0"/>
              <a:t>Remember to </a:t>
            </a:r>
            <a:r>
              <a:rPr lang="en-US" sz="3200" dirty="0">
                <a:solidFill>
                  <a:srgbClr val="FFC000"/>
                </a:solidFill>
              </a:rPr>
              <a:t>copy the words </a:t>
            </a:r>
            <a:r>
              <a:rPr lang="en-US" sz="4000" b="1" u="sng" dirty="0">
                <a:solidFill>
                  <a:srgbClr val="FFC000"/>
                </a:solidFill>
              </a:rPr>
              <a:t>clearly</a:t>
            </a:r>
            <a:r>
              <a:rPr lang="en-US" sz="4000" u="sng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making sure they are </a:t>
            </a:r>
            <a:r>
              <a:rPr lang="en-US" sz="3200" b="1" dirty="0"/>
              <a:t>easy to read </a:t>
            </a:r>
          </a:p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FFC000"/>
                </a:solidFill>
              </a:rPr>
              <a:t>spelling must be correct</a:t>
            </a:r>
            <a:r>
              <a:rPr lang="en-US" sz="3200" dirty="0"/>
              <a:t>. You have to copy the words exactly as they are given on the page, </a:t>
            </a:r>
            <a:r>
              <a:rPr lang="en-US" sz="3200" dirty="0">
                <a:solidFill>
                  <a:srgbClr val="FF0000"/>
                </a:solidFill>
              </a:rPr>
              <a:t>For example:</a:t>
            </a:r>
          </a:p>
          <a:p>
            <a:pPr lvl="1"/>
            <a:r>
              <a:rPr lang="en-US" sz="2800" b="1" dirty="0"/>
              <a:t>a fridge </a:t>
            </a:r>
            <a:r>
              <a:rPr lang="en-US" sz="2800" dirty="0"/>
              <a:t>(not fridges)</a:t>
            </a:r>
          </a:p>
          <a:p>
            <a:pPr lvl="1"/>
            <a:r>
              <a:rPr lang="en-US" sz="2800" b="1" dirty="0"/>
              <a:t>an apartment </a:t>
            </a:r>
            <a:r>
              <a:rPr lang="en-US" sz="2800" dirty="0"/>
              <a:t>(not apartment)</a:t>
            </a:r>
          </a:p>
          <a:p>
            <a:pPr lvl="1"/>
            <a:r>
              <a:rPr lang="en-US" sz="2800" b="1" dirty="0"/>
              <a:t>cupboards </a:t>
            </a:r>
            <a:r>
              <a:rPr lang="en-US" sz="2800" dirty="0"/>
              <a:t>(not a cupboard). </a:t>
            </a:r>
          </a:p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8694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36" y="91440"/>
            <a:ext cx="4766290" cy="66514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7654834" y="6217920"/>
            <a:ext cx="444137" cy="4049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derecha 5"/>
          <p:cNvSpPr/>
          <p:nvPr/>
        </p:nvSpPr>
        <p:spPr>
          <a:xfrm rot="7930635">
            <a:off x="7878627" y="5273834"/>
            <a:ext cx="1175657" cy="8752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91" y="0"/>
            <a:ext cx="9905998" cy="1905000"/>
          </a:xfrm>
        </p:spPr>
        <p:txBody>
          <a:bodyPr>
            <a:normAutofit/>
          </a:bodyPr>
          <a:lstStyle/>
          <a:p>
            <a:r>
              <a:rPr lang="es-CO" sz="6600" dirty="0" err="1" smtClean="0"/>
              <a:t>Step</a:t>
            </a:r>
            <a:r>
              <a:rPr lang="es-CO" sz="6600" dirty="0" smtClean="0"/>
              <a:t> 5 </a:t>
            </a:r>
            <a:endParaRPr lang="es-CO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6" y="1201783"/>
            <a:ext cx="11808823" cy="5238206"/>
          </a:xfrm>
        </p:spPr>
        <p:txBody>
          <a:bodyPr>
            <a:normAutofit/>
          </a:bodyPr>
          <a:lstStyle/>
          <a:p>
            <a:pPr lvl="0"/>
            <a:r>
              <a:rPr lang="es-CO" sz="3200" dirty="0" err="1" smtClean="0">
                <a:effectLst/>
              </a:rPr>
              <a:t>Go</a:t>
            </a:r>
            <a:r>
              <a:rPr lang="es-CO" sz="3200" dirty="0" smtClean="0">
                <a:effectLst/>
              </a:rPr>
              <a:t> to </a:t>
            </a:r>
            <a:r>
              <a:rPr lang="es-CO" sz="3200" dirty="0" err="1" smtClean="0">
                <a:effectLst/>
              </a:rPr>
              <a:t>Weebly</a:t>
            </a:r>
            <a:r>
              <a:rPr lang="es-CO" sz="3200" dirty="0" smtClean="0">
                <a:effectLst/>
              </a:rPr>
              <a:t>: </a:t>
            </a:r>
            <a:r>
              <a:rPr lang="en-US" sz="3200" b="1" u="sng" dirty="0">
                <a:effectLst/>
                <a:hlinkClick r:id="rId2"/>
              </a:rPr>
              <a:t>https://thirdgradecampestre.weebly.com</a:t>
            </a:r>
            <a:endParaRPr lang="es-CO" sz="3200" dirty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Download the file: “Flyers </a:t>
            </a:r>
            <a:r>
              <a:rPr lang="en-US" sz="3200" dirty="0">
                <a:effectLst/>
              </a:rPr>
              <a:t>Reading and Writing </a:t>
            </a:r>
            <a:r>
              <a:rPr lang="en-US" sz="3200" dirty="0" smtClean="0">
                <a:effectLst/>
              </a:rPr>
              <a:t>1” (English / Term III / Week 3 Worksheets).</a:t>
            </a:r>
          </a:p>
          <a:p>
            <a:pPr lvl="0"/>
            <a:r>
              <a:rPr lang="en-US" sz="3200" dirty="0" smtClean="0">
                <a:effectLst/>
              </a:rPr>
              <a:t>Compare and contrast your work. </a:t>
            </a:r>
          </a:p>
          <a:p>
            <a:pPr lvl="0"/>
            <a:r>
              <a:rPr lang="en-US" sz="3200" dirty="0" smtClean="0">
                <a:effectLst/>
              </a:rPr>
              <a:t>Correct your work if you need to. </a:t>
            </a:r>
            <a:endParaRPr lang="es-CO" sz="3200" dirty="0">
              <a:effectLst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37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 err="1" smtClean="0"/>
              <a:t>Step</a:t>
            </a:r>
            <a:r>
              <a:rPr lang="es-CO" sz="4400" dirty="0" smtClean="0"/>
              <a:t> 1: </a:t>
            </a:r>
            <a:r>
              <a:rPr lang="es-CO" sz="4400" dirty="0" err="1" smtClean="0"/>
              <a:t>Guess</a:t>
            </a:r>
            <a:r>
              <a:rPr lang="es-CO" sz="4400" dirty="0" smtClean="0"/>
              <a:t> </a:t>
            </a:r>
            <a:r>
              <a:rPr lang="es-CO" sz="4400" dirty="0" err="1" smtClean="0"/>
              <a:t>what</a:t>
            </a:r>
            <a:r>
              <a:rPr lang="es-CO" sz="4400" dirty="0" smtClean="0"/>
              <a:t> </a:t>
            </a:r>
            <a:r>
              <a:rPr lang="es-CO" sz="4400" dirty="0" err="1" smtClean="0"/>
              <a:t>this</a:t>
            </a:r>
            <a:r>
              <a:rPr lang="es-CO" sz="4400" dirty="0" smtClean="0"/>
              <a:t> </a:t>
            </a:r>
            <a:r>
              <a:rPr lang="es-CO" sz="4400" dirty="0" err="1" smtClean="0"/>
              <a:t>is</a:t>
            </a:r>
            <a:r>
              <a:rPr lang="es-CO" sz="4400" dirty="0" smtClean="0"/>
              <a:t>: </a:t>
            </a:r>
            <a:endParaRPr lang="es-CO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248988"/>
            <a:ext cx="10144896" cy="38774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them </a:t>
            </a:r>
            <a:endParaRPr lang="en-US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cook them </a:t>
            </a:r>
            <a:endParaRPr lang="en-US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often </a:t>
            </a: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  <a:p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carrots </a:t>
            </a:r>
            <a:r>
              <a:rPr lang="en-US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an example of </a:t>
            </a:r>
            <a:r>
              <a:rPr lang="en-US" sz="36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s-CO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5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dirty="0" smtClean="0"/>
              <a:t>Vegetables!!!!</a:t>
            </a:r>
            <a:endParaRPr lang="es-CO" sz="6600" dirty="0"/>
          </a:p>
        </p:txBody>
      </p:sp>
      <p:pic>
        <p:nvPicPr>
          <p:cNvPr id="1026" name="Picture 2" descr="Image result for vegetab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4" y="2026507"/>
            <a:ext cx="6767738" cy="46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 err="1"/>
              <a:t>Guess</a:t>
            </a:r>
            <a:r>
              <a:rPr lang="es-CO" sz="4400" dirty="0"/>
              <a:t> </a:t>
            </a:r>
            <a:r>
              <a:rPr lang="es-CO" sz="4400" dirty="0" err="1"/>
              <a:t>what</a:t>
            </a:r>
            <a:r>
              <a:rPr lang="es-CO" sz="4400" dirty="0"/>
              <a:t> </a:t>
            </a:r>
            <a:r>
              <a:rPr lang="es-CO" sz="4400" dirty="0" err="1"/>
              <a:t>this</a:t>
            </a:r>
            <a:r>
              <a:rPr lang="es-CO" sz="4400" dirty="0"/>
              <a:t> </a:t>
            </a:r>
            <a:r>
              <a:rPr lang="es-CO" sz="4400" dirty="0" err="1"/>
              <a:t>is</a:t>
            </a:r>
            <a:r>
              <a:rPr lang="es-CO" sz="4400" dirty="0"/>
              <a:t>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You </a:t>
            </a:r>
            <a:r>
              <a:rPr lang="en-US" sz="3200" dirty="0"/>
              <a:t>can cut with </a:t>
            </a:r>
            <a:r>
              <a:rPr lang="en-US" sz="3200" dirty="0" smtClean="0"/>
              <a:t>this.</a:t>
            </a:r>
          </a:p>
          <a:p>
            <a:r>
              <a:rPr lang="en-US" sz="3200" dirty="0" smtClean="0"/>
              <a:t>You </a:t>
            </a:r>
            <a:r>
              <a:rPr lang="en-US" sz="3200" dirty="0"/>
              <a:t>find this in the </a:t>
            </a:r>
            <a:r>
              <a:rPr lang="en-US" sz="3200" dirty="0" smtClean="0"/>
              <a:t>kitchen. </a:t>
            </a:r>
          </a:p>
          <a:p>
            <a:r>
              <a:rPr lang="en-US" sz="3200" dirty="0" smtClean="0"/>
              <a:t>You </a:t>
            </a:r>
            <a:r>
              <a:rPr lang="en-US" sz="3200" dirty="0"/>
              <a:t>use it to eat food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2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Knife!!!</a:t>
            </a:r>
            <a:endParaRPr lang="en-US" sz="8000" dirty="0"/>
          </a:p>
        </p:txBody>
      </p:sp>
      <p:pic>
        <p:nvPicPr>
          <p:cNvPr id="2050" name="Picture 2" descr="Image result for kn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7" b="32916"/>
          <a:stretch/>
        </p:blipFill>
        <p:spPr bwMode="auto">
          <a:xfrm rot="19378393">
            <a:off x="1735312" y="2642148"/>
            <a:ext cx="8192733" cy="16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 err="1"/>
              <a:t>Guess</a:t>
            </a:r>
            <a:r>
              <a:rPr lang="es-CO" sz="4400" dirty="0"/>
              <a:t> </a:t>
            </a:r>
            <a:r>
              <a:rPr lang="es-CO" sz="4400" dirty="0" err="1"/>
              <a:t>what</a:t>
            </a:r>
            <a:r>
              <a:rPr lang="es-CO" sz="4400" dirty="0"/>
              <a:t> </a:t>
            </a:r>
            <a:r>
              <a:rPr lang="es-CO" sz="4400" dirty="0" err="1"/>
              <a:t>this</a:t>
            </a:r>
            <a:r>
              <a:rPr lang="es-CO" sz="4400" dirty="0"/>
              <a:t> </a:t>
            </a:r>
            <a:r>
              <a:rPr lang="es-CO" sz="4400" dirty="0" err="1"/>
              <a:t>is</a:t>
            </a:r>
            <a:r>
              <a:rPr lang="es-CO" sz="4400" dirty="0"/>
              <a:t>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It’s </a:t>
            </a:r>
            <a:r>
              <a:rPr lang="en-US" sz="3200" dirty="0"/>
              <a:t>a </a:t>
            </a:r>
            <a:r>
              <a:rPr lang="en-US" sz="3200" dirty="0" smtClean="0"/>
              <a:t>sport.</a:t>
            </a:r>
          </a:p>
          <a:p>
            <a:r>
              <a:rPr lang="en-US" sz="3200" dirty="0" smtClean="0"/>
              <a:t>There </a:t>
            </a:r>
            <a:r>
              <a:rPr lang="en-US" sz="3200" dirty="0"/>
              <a:t>are eleven people in a </a:t>
            </a:r>
            <a:r>
              <a:rPr lang="en-US" sz="3200" dirty="0" smtClean="0"/>
              <a:t>team.</a:t>
            </a:r>
          </a:p>
          <a:p>
            <a:r>
              <a:rPr lang="en-US" sz="3200" dirty="0" smtClean="0"/>
              <a:t>Messi plays it.</a:t>
            </a:r>
            <a:endParaRPr lang="en-US" sz="32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3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516" y="0"/>
            <a:ext cx="9905998" cy="1905000"/>
          </a:xfrm>
        </p:spPr>
        <p:txBody>
          <a:bodyPr>
            <a:normAutofit/>
          </a:bodyPr>
          <a:lstStyle/>
          <a:p>
            <a:r>
              <a:rPr lang="es-CO" sz="6000" dirty="0" err="1" smtClean="0"/>
              <a:t>Football</a:t>
            </a:r>
            <a:r>
              <a:rPr lang="es-CO" sz="6000" dirty="0" smtClean="0"/>
              <a:t>!!!</a:t>
            </a:r>
            <a:endParaRPr lang="es-CO" sz="6000" dirty="0"/>
          </a:p>
        </p:txBody>
      </p:sp>
      <p:pic>
        <p:nvPicPr>
          <p:cNvPr id="3074" name="Picture 2" descr="Image result for David beckham socc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1534"/>
          <a:stretch/>
        </p:blipFill>
        <p:spPr bwMode="auto">
          <a:xfrm>
            <a:off x="0" y="1850663"/>
            <a:ext cx="6439236" cy="47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c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552485"/>
            <a:ext cx="5439779" cy="30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c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5" y="3749644"/>
            <a:ext cx="4708259" cy="26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2040" y="250371"/>
            <a:ext cx="9905998" cy="1905000"/>
          </a:xfrm>
        </p:spPr>
        <p:txBody>
          <a:bodyPr>
            <a:normAutofit/>
          </a:bodyPr>
          <a:lstStyle/>
          <a:p>
            <a:r>
              <a:rPr lang="es-CO" sz="4400" dirty="0" err="1"/>
              <a:t>Guess</a:t>
            </a:r>
            <a:r>
              <a:rPr lang="es-CO" sz="4400" dirty="0"/>
              <a:t> </a:t>
            </a:r>
            <a:r>
              <a:rPr lang="es-CO" sz="4400" dirty="0" err="1"/>
              <a:t>what</a:t>
            </a:r>
            <a:r>
              <a:rPr lang="es-CO" sz="4400" dirty="0"/>
              <a:t> </a:t>
            </a:r>
            <a:r>
              <a:rPr lang="es-CO" sz="4400" dirty="0" err="1"/>
              <a:t>this</a:t>
            </a:r>
            <a:r>
              <a:rPr lang="es-CO" sz="4400" dirty="0"/>
              <a:t> </a:t>
            </a:r>
            <a:r>
              <a:rPr lang="es-CO" sz="4400" dirty="0" err="1"/>
              <a:t>is</a:t>
            </a:r>
            <a:r>
              <a:rPr lang="es-CO" sz="4400" dirty="0"/>
              <a:t>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394" y="2155371"/>
            <a:ext cx="10659291" cy="3997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wear them on our </a:t>
            </a:r>
            <a:r>
              <a:rPr lang="en-US" sz="2800" dirty="0" smtClean="0"/>
              <a:t>legs.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are often </a:t>
            </a:r>
            <a:r>
              <a:rPr lang="en-US" sz="2800" dirty="0" smtClean="0"/>
              <a:t>blue.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are like </a:t>
            </a:r>
            <a:r>
              <a:rPr lang="en-US" sz="2800" dirty="0" smtClean="0"/>
              <a:t>trousers.</a:t>
            </a:r>
          </a:p>
          <a:p>
            <a:r>
              <a:rPr lang="en-US" sz="2800" dirty="0" smtClean="0"/>
              <a:t>They are comfortable clothes.</a:t>
            </a:r>
          </a:p>
          <a:p>
            <a:r>
              <a:rPr lang="en-US" sz="2800" dirty="0" smtClean="0"/>
              <a:t>They are very popular.</a:t>
            </a:r>
          </a:p>
          <a:p>
            <a:r>
              <a:rPr lang="en-US" sz="2800" dirty="0" smtClean="0"/>
              <a:t>You find them and see them everywhere.</a:t>
            </a:r>
            <a:endParaRPr lang="en-US" sz="2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1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9569" y="0"/>
            <a:ext cx="9905998" cy="1905000"/>
          </a:xfrm>
        </p:spPr>
        <p:txBody>
          <a:bodyPr>
            <a:normAutofit/>
          </a:bodyPr>
          <a:lstStyle/>
          <a:p>
            <a:r>
              <a:rPr lang="es-CO" sz="6600" dirty="0" err="1" smtClean="0"/>
              <a:t>Jeans</a:t>
            </a:r>
            <a:r>
              <a:rPr lang="es-CO" sz="6600" dirty="0" smtClean="0"/>
              <a:t>!!!!</a:t>
            </a:r>
            <a:endParaRPr lang="es-CO" sz="6600" dirty="0"/>
          </a:p>
        </p:txBody>
      </p:sp>
      <p:pic>
        <p:nvPicPr>
          <p:cNvPr id="4098" name="Picture 2" descr="Image result for jea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7"/>
          <a:stretch/>
        </p:blipFill>
        <p:spPr bwMode="auto">
          <a:xfrm>
            <a:off x="7723514" y="2131841"/>
            <a:ext cx="4215937" cy="33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je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0" y="1578429"/>
            <a:ext cx="715518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87</TotalTime>
  <Words>455</Words>
  <Application>Microsoft Office PowerPoint</Application>
  <PresentationFormat>Panorámica</PresentationFormat>
  <Paragraphs>62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Malla</vt:lpstr>
      <vt:lpstr>Flyers Class 4 – Week 3</vt:lpstr>
      <vt:lpstr>Step 1: Guess what this is: </vt:lpstr>
      <vt:lpstr>Vegetables!!!!</vt:lpstr>
      <vt:lpstr>Guess what this is: </vt:lpstr>
      <vt:lpstr>Knife!!!</vt:lpstr>
      <vt:lpstr>Guess what this is: </vt:lpstr>
      <vt:lpstr>Football!!!</vt:lpstr>
      <vt:lpstr>Guess what this is: </vt:lpstr>
      <vt:lpstr>Jeans!!!!</vt:lpstr>
      <vt:lpstr>You can use these sentences to describe objects:</vt:lpstr>
      <vt:lpstr>Step 2:</vt:lpstr>
      <vt:lpstr>Step 3:</vt:lpstr>
      <vt:lpstr>Presentación de PowerPoint</vt:lpstr>
      <vt:lpstr>Step 4</vt:lpstr>
      <vt:lpstr>Presentación de PowerPoint</vt:lpstr>
      <vt:lpstr>Step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Class 4 – Week 3</dc:title>
  <dc:creator>Alejandra Vanegas Ramirez</dc:creator>
  <cp:lastModifiedBy>Alejandra Vanegas Ramirez</cp:lastModifiedBy>
  <cp:revision>11</cp:revision>
  <dcterms:created xsi:type="dcterms:W3CDTF">2020-03-23T03:05:07Z</dcterms:created>
  <dcterms:modified xsi:type="dcterms:W3CDTF">2020-03-23T04:32:50Z</dcterms:modified>
</cp:coreProperties>
</file>