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bridgeenglish.org/Images/young-learners-sample-papers-2018-vol1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Flyers</a:t>
            </a:r>
            <a:r>
              <a:rPr lang="es-CO" dirty="0" smtClean="0"/>
              <a:t> Reading and </a:t>
            </a:r>
            <a:r>
              <a:rPr lang="es-CO" dirty="0" err="1" smtClean="0"/>
              <a:t>Writing</a:t>
            </a:r>
            <a:r>
              <a:rPr lang="es-CO" dirty="0" smtClean="0"/>
              <a:t> </a:t>
            </a:r>
            <a:r>
              <a:rPr lang="es-CO" dirty="0" err="1" smtClean="0"/>
              <a:t>Part</a:t>
            </a:r>
            <a:r>
              <a:rPr lang="es-CO" dirty="0" smtClean="0"/>
              <a:t> 4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 smtClean="0"/>
              <a:t>Thursday</a:t>
            </a:r>
            <a:r>
              <a:rPr lang="es-CO" dirty="0" smtClean="0"/>
              <a:t> </a:t>
            </a:r>
            <a:r>
              <a:rPr lang="es-CO" dirty="0" err="1" smtClean="0"/>
              <a:t>May</a:t>
            </a:r>
            <a:r>
              <a:rPr lang="es-CO" dirty="0" smtClean="0"/>
              <a:t> 21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83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Read</a:t>
            </a:r>
            <a:r>
              <a:rPr lang="es-CO" dirty="0" smtClean="0"/>
              <a:t> at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following</a:t>
            </a:r>
            <a:r>
              <a:rPr lang="es-CO" dirty="0" smtClean="0"/>
              <a:t> </a:t>
            </a:r>
            <a:r>
              <a:rPr lang="es-CO" dirty="0" err="1" smtClean="0"/>
              <a:t>sentence</a:t>
            </a:r>
            <a:r>
              <a:rPr lang="es-CO" dirty="0" smtClean="0"/>
              <a:t> and </a:t>
            </a:r>
            <a:r>
              <a:rPr lang="es-CO" dirty="0" err="1" smtClean="0"/>
              <a:t>think</a:t>
            </a:r>
            <a:r>
              <a:rPr lang="es-CO" dirty="0" smtClean="0"/>
              <a:t> </a:t>
            </a:r>
            <a:r>
              <a:rPr lang="es-CO" dirty="0" err="1" smtClean="0"/>
              <a:t>if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verb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correct</a:t>
            </a:r>
            <a:r>
              <a:rPr lang="es-CO" dirty="0" smtClean="0"/>
              <a:t>: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2656" y="2598856"/>
            <a:ext cx="6756110" cy="980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4000" dirty="0" err="1" smtClean="0"/>
              <a:t>Doctors</a:t>
            </a:r>
            <a:r>
              <a:rPr lang="es-CO" sz="4000" dirty="0" smtClean="0"/>
              <a:t> </a:t>
            </a:r>
            <a:r>
              <a:rPr lang="es-CO" sz="4000" dirty="0" err="1" smtClean="0"/>
              <a:t>working</a:t>
            </a:r>
            <a:r>
              <a:rPr lang="es-CO" sz="4000" dirty="0" smtClean="0"/>
              <a:t> in a hospital.</a:t>
            </a:r>
            <a:endParaRPr lang="es-CO" sz="4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747657" y="3732279"/>
            <a:ext cx="92746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CO" sz="3200" b="1" dirty="0" smtClean="0">
                <a:solidFill>
                  <a:srgbClr val="FF0000"/>
                </a:solidFill>
              </a:rPr>
              <a:t>NO</a:t>
            </a:r>
            <a:endParaRPr lang="es-CO" sz="3200" b="1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036422" y="4024667"/>
            <a:ext cx="47287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  <a:p>
            <a:r>
              <a:rPr lang="es-CO" dirty="0"/>
              <a:t> </a:t>
            </a:r>
          </a:p>
          <a:p>
            <a:r>
              <a:rPr lang="en-US" dirty="0" smtClean="0"/>
              <a:t>Working is </a:t>
            </a:r>
            <a:r>
              <a:rPr lang="en-US" dirty="0"/>
              <a:t>the wrong word. It should be </a:t>
            </a:r>
            <a:r>
              <a:rPr lang="en-US" sz="2400" b="1" i="1" dirty="0">
                <a:solidFill>
                  <a:srgbClr val="00B050"/>
                </a:solidFill>
              </a:rPr>
              <a:t>work</a:t>
            </a:r>
            <a:r>
              <a:rPr lang="en-US" sz="2400" dirty="0">
                <a:solidFill>
                  <a:srgbClr val="00B050"/>
                </a:solidFill>
              </a:rPr>
              <a:t>. </a:t>
            </a:r>
            <a:endParaRPr lang="en-US" dirty="0">
              <a:solidFill>
                <a:srgbClr val="00B050"/>
              </a:solidFill>
            </a:endParaRPr>
          </a:p>
          <a:p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2005147" y="4470110"/>
            <a:ext cx="8791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  <a:p>
            <a:r>
              <a:rPr lang="es-CO" dirty="0"/>
              <a:t> </a:t>
            </a:r>
          </a:p>
          <a:p>
            <a:endParaRPr lang="es-CO" dirty="0"/>
          </a:p>
          <a:p>
            <a:r>
              <a:rPr lang="en-US" i="1" dirty="0" smtClean="0"/>
              <a:t>To </a:t>
            </a:r>
            <a:r>
              <a:rPr lang="en-US" i="1" dirty="0"/>
              <a:t>be a sentence, there must be a main verb. </a:t>
            </a:r>
            <a:r>
              <a:rPr lang="en-US" b="1" i="1" dirty="0"/>
              <a:t>Working </a:t>
            </a:r>
            <a:r>
              <a:rPr lang="en-US" i="1" dirty="0"/>
              <a:t>is a participle and needs an auxiliary (are) to be a verb. In this sentence, we are talking about something which is always true, so we use the present simple.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565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1319" y="507492"/>
            <a:ext cx="7729728" cy="1188720"/>
          </a:xfrm>
        </p:spPr>
        <p:txBody>
          <a:bodyPr/>
          <a:lstStyle/>
          <a:p>
            <a:pPr algn="l"/>
            <a:r>
              <a:rPr lang="es-CO" dirty="0" err="1" smtClean="0"/>
              <a:t>Lets</a:t>
            </a:r>
            <a:r>
              <a:rPr lang="es-CO" dirty="0" smtClean="0"/>
              <a:t> try </a:t>
            </a:r>
            <a:r>
              <a:rPr lang="es-CO" dirty="0" err="1" smtClean="0"/>
              <a:t>it</a:t>
            </a:r>
            <a:r>
              <a:rPr lang="es-CO" dirty="0" smtClean="0"/>
              <a:t> </a:t>
            </a:r>
            <a:r>
              <a:rPr lang="es-CO" dirty="0" err="1" smtClean="0"/>
              <a:t>one</a:t>
            </a:r>
            <a:r>
              <a:rPr lang="es-CO" dirty="0" smtClean="0"/>
              <a:t> more time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40110" y="1254034"/>
            <a:ext cx="8537013" cy="2873830"/>
          </a:xfrm>
        </p:spPr>
        <p:txBody>
          <a:bodyPr>
            <a:normAutofit lnSpcReduction="10000"/>
          </a:bodyPr>
          <a:lstStyle/>
          <a:p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n-US" sz="2400" dirty="0" smtClean="0"/>
              <a:t>Find the wrong word in this sentence: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2800" b="1" dirty="0" smtClean="0"/>
              <a:t>There </a:t>
            </a:r>
            <a:r>
              <a:rPr lang="en-US" sz="2800" b="1" dirty="0"/>
              <a:t>are many doctors where want to help you</a:t>
            </a:r>
            <a:r>
              <a:rPr lang="en-US" sz="2800" b="1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The wrong word is:</a:t>
            </a:r>
            <a:r>
              <a:rPr lang="en-US" sz="2800" b="1" dirty="0" smtClean="0"/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?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916246" y="3855504"/>
            <a:ext cx="4208852" cy="1199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O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The wrong word is </a:t>
            </a:r>
            <a:r>
              <a:rPr lang="en-US" sz="3900" b="1" dirty="0" smtClean="0">
                <a:solidFill>
                  <a:srgbClr val="7030A0"/>
                </a:solidFill>
              </a:rPr>
              <a:t>where</a:t>
            </a:r>
            <a:r>
              <a:rPr lang="en-US" sz="2600" b="1" dirty="0" smtClean="0">
                <a:solidFill>
                  <a:schemeClr val="tx1"/>
                </a:solidFill>
              </a:rPr>
              <a:t>.</a:t>
            </a:r>
            <a:endParaRPr lang="en-US" sz="7100" b="1" dirty="0">
              <a:solidFill>
                <a:schemeClr val="tx1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36023" y="5331606"/>
            <a:ext cx="10946674" cy="988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2400" dirty="0"/>
          </a:p>
          <a:p>
            <a:pPr marL="0" indent="0">
              <a:buNone/>
            </a:pPr>
            <a:r>
              <a:rPr lang="en-US" sz="2400" i="1" dirty="0" smtClean="0"/>
              <a:t>The </a:t>
            </a:r>
            <a:r>
              <a:rPr lang="en-US" sz="2400" i="1" dirty="0"/>
              <a:t>relative pronoun should be </a:t>
            </a:r>
            <a:r>
              <a:rPr lang="en-US" sz="2400" b="1" i="1" dirty="0">
                <a:solidFill>
                  <a:srgbClr val="00B050"/>
                </a:solidFill>
              </a:rPr>
              <a:t>who</a:t>
            </a:r>
            <a:r>
              <a:rPr lang="en-US" sz="2400" b="1" i="1" dirty="0"/>
              <a:t> </a:t>
            </a:r>
            <a:r>
              <a:rPr lang="en-US" sz="2400" i="1" dirty="0"/>
              <a:t>not </a:t>
            </a:r>
            <a:r>
              <a:rPr lang="en-US" sz="2400" b="1" i="1" dirty="0">
                <a:solidFill>
                  <a:srgbClr val="FF0000"/>
                </a:solidFill>
              </a:rPr>
              <a:t>where </a:t>
            </a:r>
            <a:r>
              <a:rPr lang="en-US" sz="2400" i="1" dirty="0"/>
              <a:t>– who refers to a person, where to a place.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8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268" y="141732"/>
            <a:ext cx="4339481" cy="942485"/>
          </a:xfrm>
        </p:spPr>
        <p:txBody>
          <a:bodyPr/>
          <a:lstStyle/>
          <a:p>
            <a:r>
              <a:rPr lang="es-CO" dirty="0" err="1" smtClean="0"/>
              <a:t>Part</a:t>
            </a:r>
            <a:r>
              <a:rPr lang="es-CO" dirty="0" smtClean="0"/>
              <a:t> 4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268" y="1220931"/>
            <a:ext cx="7729728" cy="1424505"/>
          </a:xfrm>
        </p:spPr>
        <p:txBody>
          <a:bodyPr/>
          <a:lstStyle/>
          <a:p>
            <a:r>
              <a:rPr lang="es-CO" dirty="0" smtClean="0"/>
              <a:t>In </a:t>
            </a:r>
            <a:r>
              <a:rPr lang="es-CO" dirty="0" err="1" smtClean="0"/>
              <a:t>part</a:t>
            </a:r>
            <a:r>
              <a:rPr lang="es-CO" dirty="0" smtClean="0"/>
              <a:t> 4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will</a:t>
            </a:r>
            <a:r>
              <a:rPr lang="es-CO" dirty="0" smtClean="0"/>
              <a:t> </a:t>
            </a:r>
            <a:r>
              <a:rPr lang="es-CO" b="1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have</a:t>
            </a:r>
            <a:r>
              <a:rPr lang="es-CO" dirty="0" smtClean="0"/>
              <a:t> to </a:t>
            </a:r>
            <a:r>
              <a:rPr lang="es-CO" dirty="0" err="1" smtClean="0"/>
              <a:t>think</a:t>
            </a:r>
            <a:r>
              <a:rPr lang="es-CO" dirty="0" smtClean="0"/>
              <a:t> </a:t>
            </a:r>
            <a:r>
              <a:rPr lang="es-CO" dirty="0" err="1" smtClean="0"/>
              <a:t>about</a:t>
            </a:r>
            <a:r>
              <a:rPr lang="es-CO" dirty="0" smtClean="0"/>
              <a:t> </a:t>
            </a:r>
            <a:r>
              <a:rPr lang="es-CO" dirty="0" err="1" smtClean="0"/>
              <a:t>vocabuary</a:t>
            </a:r>
            <a:r>
              <a:rPr lang="es-CO" dirty="0" smtClean="0"/>
              <a:t>. </a:t>
            </a:r>
          </a:p>
          <a:p>
            <a:pPr marL="0" indent="0">
              <a:buNone/>
            </a:pPr>
            <a:endParaRPr lang="es-CO" sz="900" dirty="0" smtClean="0"/>
          </a:p>
          <a:p>
            <a:r>
              <a:rPr lang="es-CO" dirty="0" smtClean="0"/>
              <a:t>In </a:t>
            </a:r>
            <a:r>
              <a:rPr lang="es-CO" dirty="0" err="1" smtClean="0"/>
              <a:t>this</a:t>
            </a:r>
            <a:r>
              <a:rPr lang="es-CO" dirty="0" smtClean="0"/>
              <a:t> </a:t>
            </a:r>
            <a:r>
              <a:rPr lang="es-CO" dirty="0" err="1" smtClean="0"/>
              <a:t>part</a:t>
            </a:r>
            <a:r>
              <a:rPr lang="es-CO" dirty="0" smtClean="0"/>
              <a:t>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will</a:t>
            </a:r>
            <a:r>
              <a:rPr lang="es-CO" dirty="0" smtClean="0"/>
              <a:t> </a:t>
            </a:r>
            <a:r>
              <a:rPr lang="es-CO" dirty="0" err="1" smtClean="0"/>
              <a:t>have</a:t>
            </a:r>
            <a:r>
              <a:rPr lang="es-CO" dirty="0" smtClean="0"/>
              <a:t> to </a:t>
            </a:r>
            <a:r>
              <a:rPr lang="es-CO" dirty="0" err="1" smtClean="0"/>
              <a:t>think</a:t>
            </a:r>
            <a:r>
              <a:rPr lang="es-CO" dirty="0" smtClean="0"/>
              <a:t> </a:t>
            </a:r>
            <a:r>
              <a:rPr lang="es-CO" dirty="0" err="1" smtClean="0"/>
              <a:t>about</a:t>
            </a:r>
            <a:r>
              <a:rPr lang="es-CO" dirty="0" smtClean="0"/>
              <a:t> </a:t>
            </a:r>
            <a:r>
              <a:rPr lang="es-CO" sz="2400" b="1" dirty="0" err="1" smtClean="0">
                <a:solidFill>
                  <a:srgbClr val="00B050"/>
                </a:solidFill>
              </a:rPr>
              <a:t>grammar</a:t>
            </a:r>
            <a:r>
              <a:rPr lang="es-CO" dirty="0" smtClean="0"/>
              <a:t>.</a:t>
            </a:r>
            <a:endParaRPr lang="es-CO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80268" y="2395122"/>
            <a:ext cx="5090186" cy="1195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err="1" smtClean="0"/>
              <a:t>Take</a:t>
            </a:r>
            <a:r>
              <a:rPr lang="es-CO" dirty="0" smtClean="0"/>
              <a:t> a </a:t>
            </a:r>
            <a:r>
              <a:rPr lang="es-CO" dirty="0" err="1" smtClean="0"/>
              <a:t>good</a:t>
            </a:r>
            <a:r>
              <a:rPr lang="es-CO" dirty="0" smtClean="0"/>
              <a:t> look to page 82. </a:t>
            </a:r>
            <a:r>
              <a:rPr lang="es-CO" dirty="0" err="1" smtClean="0"/>
              <a:t>Now</a:t>
            </a:r>
            <a:r>
              <a:rPr lang="es-CO" dirty="0" smtClean="0"/>
              <a:t> </a:t>
            </a:r>
            <a:r>
              <a:rPr lang="es-CO" dirty="0" err="1" smtClean="0"/>
              <a:t>answer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following</a:t>
            </a:r>
            <a:r>
              <a:rPr lang="es-CO" dirty="0" smtClean="0"/>
              <a:t> </a:t>
            </a:r>
            <a:r>
              <a:rPr lang="es-CO" dirty="0" err="1" smtClean="0"/>
              <a:t>questions</a:t>
            </a:r>
            <a:r>
              <a:rPr lang="es-CO" dirty="0" smtClean="0"/>
              <a:t>: </a:t>
            </a:r>
          </a:p>
          <a:p>
            <a:r>
              <a:rPr lang="es-CO" dirty="0" err="1" smtClean="0"/>
              <a:t>What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title</a:t>
            </a:r>
            <a:r>
              <a:rPr lang="es-CO" dirty="0" smtClean="0"/>
              <a:t>?</a:t>
            </a:r>
            <a:endParaRPr lang="es-CO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52374" y="3907041"/>
            <a:ext cx="3847446" cy="460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err="1" smtClean="0"/>
              <a:t>How</a:t>
            </a:r>
            <a:r>
              <a:rPr lang="es-CO" dirty="0" smtClean="0"/>
              <a:t> </a:t>
            </a:r>
            <a:r>
              <a:rPr lang="es-CO" dirty="0" err="1" smtClean="0"/>
              <a:t>many</a:t>
            </a:r>
            <a:r>
              <a:rPr lang="es-CO" dirty="0" smtClean="0"/>
              <a:t> gaps (</a:t>
            </a:r>
            <a:r>
              <a:rPr lang="es-CO" dirty="0" err="1" smtClean="0"/>
              <a:t>blanks</a:t>
            </a:r>
            <a:r>
              <a:rPr lang="es-CO" dirty="0" smtClean="0"/>
              <a:t>) are </a:t>
            </a:r>
            <a:r>
              <a:rPr lang="es-CO" dirty="0" err="1" smtClean="0"/>
              <a:t>there</a:t>
            </a:r>
            <a:r>
              <a:rPr lang="es-CO" dirty="0" smtClean="0"/>
              <a:t>?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521" y="141732"/>
            <a:ext cx="4350856" cy="657600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459351" y="3502745"/>
            <a:ext cx="3233492" cy="58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b="1" dirty="0" err="1" smtClean="0">
                <a:solidFill>
                  <a:srgbClr val="00B050"/>
                </a:solidFill>
              </a:rPr>
              <a:t>The</a:t>
            </a:r>
            <a:r>
              <a:rPr lang="es-CO" b="1" dirty="0" smtClean="0">
                <a:solidFill>
                  <a:srgbClr val="00B050"/>
                </a:solidFill>
              </a:rPr>
              <a:t> </a:t>
            </a:r>
            <a:r>
              <a:rPr lang="es-CO" b="1" dirty="0" err="1" smtClean="0">
                <a:solidFill>
                  <a:srgbClr val="00B050"/>
                </a:solidFill>
              </a:rPr>
              <a:t>Seasons</a:t>
            </a:r>
            <a:endParaRPr lang="es-CO" b="1" dirty="0">
              <a:solidFill>
                <a:srgbClr val="00B050"/>
              </a:solidFill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431818" y="4270248"/>
            <a:ext cx="3233492" cy="581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b="1" dirty="0" smtClean="0">
                <a:solidFill>
                  <a:srgbClr val="00B050"/>
                </a:solidFill>
              </a:rPr>
              <a:t>10 and 1 </a:t>
            </a:r>
            <a:r>
              <a:rPr lang="es-CO" b="1" dirty="0" err="1" smtClean="0">
                <a:solidFill>
                  <a:srgbClr val="00B050"/>
                </a:solidFill>
              </a:rPr>
              <a:t>example</a:t>
            </a:r>
            <a:endParaRPr lang="es-CO" b="1" dirty="0">
              <a:solidFill>
                <a:srgbClr val="00B050"/>
              </a:solidFill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52374" y="4764347"/>
            <a:ext cx="6777266" cy="2093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err="1" smtClean="0"/>
              <a:t>Now</a:t>
            </a:r>
            <a:r>
              <a:rPr lang="es-CO" dirty="0" smtClean="0"/>
              <a:t> </a:t>
            </a:r>
            <a:r>
              <a:rPr lang="es-CO" dirty="0" err="1" smtClean="0"/>
              <a:t>read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whole</a:t>
            </a:r>
            <a:r>
              <a:rPr lang="es-CO" dirty="0" smtClean="0"/>
              <a:t> page </a:t>
            </a:r>
            <a:r>
              <a:rPr lang="es-CO" dirty="0" err="1" smtClean="0"/>
              <a:t>without</a:t>
            </a:r>
            <a:r>
              <a:rPr lang="es-CO" dirty="0" smtClean="0"/>
              <a:t> </a:t>
            </a:r>
            <a:r>
              <a:rPr lang="es-CO" dirty="0" err="1" smtClean="0"/>
              <a:t>thinking</a:t>
            </a:r>
            <a:r>
              <a:rPr lang="es-CO" dirty="0" smtClean="0"/>
              <a:t> </a:t>
            </a:r>
            <a:r>
              <a:rPr lang="es-CO" dirty="0" err="1" smtClean="0"/>
              <a:t>about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spaces</a:t>
            </a:r>
            <a:r>
              <a:rPr lang="es-CO" dirty="0" smtClean="0"/>
              <a:t>, </a:t>
            </a:r>
            <a:r>
              <a:rPr lang="es-CO" dirty="0" err="1" smtClean="0"/>
              <a:t>but</a:t>
            </a:r>
            <a:r>
              <a:rPr lang="es-CO" dirty="0" smtClean="0"/>
              <a:t> </a:t>
            </a:r>
            <a:r>
              <a:rPr lang="es-CO" dirty="0" err="1" smtClean="0"/>
              <a:t>thinking</a:t>
            </a:r>
            <a:r>
              <a:rPr lang="es-CO" dirty="0" smtClean="0"/>
              <a:t> </a:t>
            </a:r>
            <a:r>
              <a:rPr lang="es-CO" dirty="0" err="1" smtClean="0"/>
              <a:t>on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general </a:t>
            </a:r>
            <a:r>
              <a:rPr lang="es-CO" dirty="0" err="1" smtClean="0"/>
              <a:t>meaning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text</a:t>
            </a:r>
            <a:r>
              <a:rPr lang="es-CO" dirty="0" smtClean="0"/>
              <a:t>.</a:t>
            </a:r>
          </a:p>
          <a:p>
            <a:r>
              <a:rPr lang="es-CO" dirty="0" smtClean="0"/>
              <a:t>In </a:t>
            </a:r>
            <a:r>
              <a:rPr lang="es-CO" dirty="0" err="1" smtClean="0"/>
              <a:t>part</a:t>
            </a:r>
            <a:r>
              <a:rPr lang="es-CO" dirty="0" smtClean="0"/>
              <a:t> 4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will</a:t>
            </a:r>
            <a:r>
              <a:rPr lang="es-CO" dirty="0" smtClean="0"/>
              <a:t> be </a:t>
            </a:r>
            <a:r>
              <a:rPr lang="es-CO" dirty="0" err="1" smtClean="0"/>
              <a:t>working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factual </a:t>
            </a:r>
            <a:r>
              <a:rPr lang="es-CO" dirty="0" err="1" smtClean="0"/>
              <a:t>texts</a:t>
            </a:r>
            <a:r>
              <a:rPr lang="es-CO" dirty="0" smtClean="0"/>
              <a:t>. </a:t>
            </a:r>
          </a:p>
          <a:p>
            <a:r>
              <a:rPr lang="es-CO" dirty="0" err="1" smtClean="0"/>
              <a:t>Download</a:t>
            </a:r>
            <a:r>
              <a:rPr lang="es-CO" dirty="0" smtClean="0"/>
              <a:t> </a:t>
            </a:r>
            <a:r>
              <a:rPr lang="es-CO" dirty="0" err="1" smtClean="0"/>
              <a:t>pages</a:t>
            </a:r>
            <a:r>
              <a:rPr lang="es-CO" dirty="0" smtClean="0"/>
              <a:t> 82 and 83 </a:t>
            </a:r>
            <a:r>
              <a:rPr lang="es-CO" dirty="0" err="1" smtClean="0"/>
              <a:t>here</a:t>
            </a:r>
            <a:r>
              <a:rPr lang="es-CO" dirty="0" smtClean="0"/>
              <a:t>: </a:t>
            </a:r>
            <a:r>
              <a:rPr lang="en-US" u="sng" dirty="0">
                <a:hlinkClick r:id="rId3"/>
              </a:rPr>
              <a:t>https://www.cambridgeenglish.org/Images/young-learners-sample-papers-2018-vol1.pdf</a:t>
            </a:r>
            <a:r>
              <a:rPr lang="en-US" dirty="0"/>
              <a:t> 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4038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890" y="263026"/>
            <a:ext cx="4156601" cy="1188720"/>
          </a:xfrm>
        </p:spPr>
        <p:txBody>
          <a:bodyPr/>
          <a:lstStyle/>
          <a:p>
            <a:r>
              <a:rPr lang="es-CO" dirty="0" err="1"/>
              <a:t>Part</a:t>
            </a:r>
            <a:r>
              <a:rPr lang="es-CO" dirty="0"/>
              <a:t> 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3998" y="2520480"/>
            <a:ext cx="4137008" cy="17380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 think of the possible answers for every blank space. </a:t>
            </a:r>
            <a:endParaRPr lang="en-U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4857" y="0"/>
            <a:ext cx="4502171" cy="680471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5274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953" y="140126"/>
            <a:ext cx="3033196" cy="1188720"/>
          </a:xfrm>
        </p:spPr>
        <p:txBody>
          <a:bodyPr/>
          <a:lstStyle/>
          <a:p>
            <a:r>
              <a:rPr lang="es-CO" smtClean="0"/>
              <a:t>Part</a:t>
            </a:r>
            <a:r>
              <a:rPr lang="es-CO" dirty="0" smtClean="0"/>
              <a:t> 4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953" y="1328846"/>
            <a:ext cx="2850316" cy="194701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In this activity you will have to look at the three possible answers, </a:t>
            </a:r>
            <a:r>
              <a:rPr lang="en-US" sz="2400" dirty="0"/>
              <a:t>in page </a:t>
            </a:r>
            <a:r>
              <a:rPr lang="en-US" sz="2400" dirty="0" smtClean="0"/>
              <a:t>83, for every blank space and try to choose the one that you think fits best. </a:t>
            </a:r>
            <a:endParaRPr lang="en-US" sz="2400" dirty="0"/>
          </a:p>
        </p:txBody>
      </p:sp>
      <p:grpSp>
        <p:nvGrpSpPr>
          <p:cNvPr id="6" name="Grupo 5"/>
          <p:cNvGrpSpPr/>
          <p:nvPr/>
        </p:nvGrpSpPr>
        <p:grpSpPr>
          <a:xfrm>
            <a:off x="3291840" y="0"/>
            <a:ext cx="8763273" cy="6858000"/>
            <a:chOff x="3291840" y="109156"/>
            <a:chExt cx="8763273" cy="6748844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46529" y="109156"/>
              <a:ext cx="4308584" cy="6748844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91840" y="109156"/>
              <a:ext cx="4454689" cy="6732944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7" name="Marcador de contenido 2"/>
          <p:cNvSpPr txBox="1">
            <a:spLocks/>
          </p:cNvSpPr>
          <p:nvPr/>
        </p:nvSpPr>
        <p:spPr>
          <a:xfrm>
            <a:off x="114953" y="3275865"/>
            <a:ext cx="3033196" cy="3315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Lets focus on the example: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Many</a:t>
            </a:r>
            <a:r>
              <a:rPr lang="en-US" dirty="0" smtClean="0"/>
              <a:t> </a:t>
            </a:r>
            <a:r>
              <a:rPr lang="en-US" dirty="0"/>
              <a:t>is a determiner used with countable nouns (plural</a:t>
            </a:r>
            <a:r>
              <a:rPr lang="en-US" dirty="0" smtClean="0"/>
              <a:t>). 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Much</a:t>
            </a:r>
            <a:r>
              <a:rPr lang="en-US" i="1" dirty="0" smtClean="0"/>
              <a:t> </a:t>
            </a:r>
            <a:r>
              <a:rPr lang="en-US" dirty="0"/>
              <a:t>is a determiner used with uncountable nouns (plural), and often in the negative </a:t>
            </a:r>
            <a:r>
              <a:rPr lang="en-US" i="1" dirty="0"/>
              <a:t>(not much money) </a:t>
            </a:r>
            <a:r>
              <a:rPr lang="en-US" dirty="0"/>
              <a:t>and questions </a:t>
            </a:r>
            <a:r>
              <a:rPr lang="en-US" i="1" dirty="0"/>
              <a:t>(Do you have much money</a:t>
            </a:r>
            <a:r>
              <a:rPr lang="en-US" i="1" dirty="0" smtClean="0"/>
              <a:t>?) 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Any </a:t>
            </a:r>
            <a:r>
              <a:rPr lang="en-US" i="1" dirty="0"/>
              <a:t>is a determiner used to talk about one of many, used with plural </a:t>
            </a:r>
            <a:r>
              <a:rPr lang="en-US" i="1" dirty="0" smtClean="0"/>
              <a:t>nouns.</a:t>
            </a:r>
            <a:endParaRPr lang="en-US" dirty="0"/>
          </a:p>
          <a:p>
            <a:endParaRPr lang="en-US" sz="2400" dirty="0"/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692331" y="2704011"/>
            <a:ext cx="3644538" cy="128016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84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4354" y="851419"/>
            <a:ext cx="7729728" cy="1188720"/>
          </a:xfrm>
        </p:spPr>
        <p:txBody>
          <a:bodyPr/>
          <a:lstStyle/>
          <a:p>
            <a:r>
              <a:rPr lang="es-CO" dirty="0" smtClean="0"/>
              <a:t>Complete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activity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6058" y="2560340"/>
            <a:ext cx="9261566" cy="31019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This three questions will help you while you choose the answers: </a:t>
            </a:r>
          </a:p>
          <a:p>
            <a:pPr lvl="1">
              <a:buFont typeface="Wingdings" panose="05000000000000000000" pitchFamily="2" charset="2"/>
              <a:buChar char=""/>
            </a:pPr>
            <a:r>
              <a:rPr lang="en-US" sz="2800" i="1" dirty="0" smtClean="0"/>
              <a:t>Is it singular or plural? 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"/>
            </a:pPr>
            <a:r>
              <a:rPr lang="en-US" sz="2800" i="1" dirty="0" smtClean="0"/>
              <a:t>Past or present? 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"/>
            </a:pPr>
            <a:r>
              <a:rPr lang="en-US" sz="2800" i="1" dirty="0" smtClean="0"/>
              <a:t>A person, thing or place? </a:t>
            </a:r>
            <a:endParaRPr lang="en-US" sz="2800" dirty="0" smtClean="0"/>
          </a:p>
          <a:p>
            <a:endParaRPr lang="en-US" sz="3200" dirty="0"/>
          </a:p>
        </p:txBody>
      </p:sp>
      <p:grpSp>
        <p:nvGrpSpPr>
          <p:cNvPr id="4" name="Grupo 3"/>
          <p:cNvGrpSpPr/>
          <p:nvPr/>
        </p:nvGrpSpPr>
        <p:grpSpPr>
          <a:xfrm>
            <a:off x="7881120" y="3600743"/>
            <a:ext cx="3825513" cy="2899954"/>
            <a:chOff x="3291840" y="125056"/>
            <a:chExt cx="8763273" cy="6748844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46529" y="125056"/>
              <a:ext cx="4308584" cy="6748844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91840" y="125056"/>
              <a:ext cx="4454689" cy="6732944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8881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5425" y="228274"/>
            <a:ext cx="7729728" cy="1188720"/>
          </a:xfrm>
        </p:spPr>
        <p:txBody>
          <a:bodyPr/>
          <a:lstStyle/>
          <a:p>
            <a:r>
              <a:rPr lang="es-CO" dirty="0" err="1" smtClean="0"/>
              <a:t>Check</a:t>
            </a:r>
            <a:r>
              <a:rPr lang="es-CO" dirty="0" smtClean="0"/>
              <a:t> </a:t>
            </a:r>
            <a:r>
              <a:rPr lang="es-CO" dirty="0" err="1" smtClean="0"/>
              <a:t>your</a:t>
            </a:r>
            <a:r>
              <a:rPr lang="es-CO" dirty="0" smtClean="0"/>
              <a:t> </a:t>
            </a:r>
            <a:r>
              <a:rPr lang="es-CO" dirty="0" err="1" smtClean="0"/>
              <a:t>work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6225" y="1672046"/>
            <a:ext cx="9684639" cy="4776379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CO" b="1" i="1" dirty="0" err="1" smtClean="0"/>
              <a:t>Season</a:t>
            </a:r>
            <a:r>
              <a:rPr lang="es-CO" b="1" i="1" dirty="0" smtClean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smtClean="0"/>
              <a:t>singular.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sentence is talking about a general fact, so it needs to be present simple 	</a:t>
            </a:r>
            <a:endParaRPr lang="en-US" dirty="0" smtClean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i="1" dirty="0" smtClean="0"/>
              <a:t>10 </a:t>
            </a:r>
            <a:r>
              <a:rPr lang="en-US" b="1" i="1" dirty="0"/>
              <a:t>o’clock at night </a:t>
            </a:r>
            <a:r>
              <a:rPr lang="en-US" dirty="0"/>
              <a:t>is a specific point in </a:t>
            </a:r>
            <a:r>
              <a:rPr lang="en-US" dirty="0" smtClean="0"/>
              <a:t>time.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sentence is talking about a general fact, so it needs to be present simple. </a:t>
            </a:r>
            <a:r>
              <a:rPr lang="en-US" b="1" i="1" dirty="0"/>
              <a:t>Gets colder </a:t>
            </a:r>
            <a:r>
              <a:rPr lang="en-US" dirty="0"/>
              <a:t>helps us identify the tense too. </a:t>
            </a:r>
            <a:r>
              <a:rPr lang="en-US" b="1" i="1" dirty="0"/>
              <a:t>Trees </a:t>
            </a:r>
            <a:r>
              <a:rPr lang="en-US" dirty="0"/>
              <a:t>is the subject so we use </a:t>
            </a:r>
            <a:r>
              <a:rPr lang="en-US" i="1" dirty="0"/>
              <a:t>lose </a:t>
            </a:r>
            <a:r>
              <a:rPr lang="en-US" dirty="0"/>
              <a:t>not </a:t>
            </a:r>
            <a:r>
              <a:rPr lang="en-US" i="1" dirty="0" smtClean="0"/>
              <a:t>loses.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i="1" dirty="0" smtClean="0"/>
              <a:t>December </a:t>
            </a:r>
            <a:r>
              <a:rPr lang="en-US" dirty="0"/>
              <a:t>refers to time, so we need to use </a:t>
            </a:r>
            <a:r>
              <a:rPr lang="en-US" b="1" i="1" dirty="0"/>
              <a:t>when. </a:t>
            </a:r>
            <a:r>
              <a:rPr lang="en-US" dirty="0"/>
              <a:t>It is followed by the subject </a:t>
            </a:r>
            <a:r>
              <a:rPr lang="en-US" b="1" i="1" dirty="0"/>
              <a:t>it </a:t>
            </a:r>
            <a:r>
              <a:rPr lang="en-US" dirty="0"/>
              <a:t>so we can’t use </a:t>
            </a:r>
            <a:r>
              <a:rPr lang="en-US" b="1" i="1" dirty="0" smtClean="0"/>
              <a:t>which.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i="1" dirty="0" smtClean="0"/>
              <a:t>4 </a:t>
            </a:r>
            <a:r>
              <a:rPr lang="en-US" b="1" i="1" dirty="0"/>
              <a:t>o’clock </a:t>
            </a:r>
            <a:r>
              <a:rPr lang="en-US" dirty="0"/>
              <a:t>is a specific time so we need the preposition </a:t>
            </a:r>
            <a:r>
              <a:rPr lang="en-US" b="1" i="1" dirty="0" smtClean="0"/>
              <a:t>at.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are describing </a:t>
            </a:r>
            <a:r>
              <a:rPr lang="en-US" b="1" dirty="0"/>
              <a:t>the days</a:t>
            </a:r>
            <a:r>
              <a:rPr lang="en-US" dirty="0"/>
              <a:t>, not comparing them, so we need the adjective </a:t>
            </a:r>
            <a:r>
              <a:rPr lang="en-US" b="1" i="1" dirty="0"/>
              <a:t>short</a:t>
            </a:r>
            <a:r>
              <a:rPr lang="en-US" b="1" dirty="0"/>
              <a:t>. </a:t>
            </a:r>
            <a:r>
              <a:rPr lang="en-US" b="1" i="1" dirty="0"/>
              <a:t>The nights are long </a:t>
            </a:r>
            <a:r>
              <a:rPr lang="en-US" dirty="0"/>
              <a:t>also helps us as we need to use the same form of the adjective. </a:t>
            </a:r>
            <a:endParaRPr lang="en-US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i="1" dirty="0" smtClean="0"/>
              <a:t>The </a:t>
            </a:r>
            <a:r>
              <a:rPr lang="en-US" b="1" i="1" dirty="0"/>
              <a:t>plants and flowers </a:t>
            </a:r>
            <a:r>
              <a:rPr lang="en-US" dirty="0"/>
              <a:t>already grew before, so this is a repeated action, so we need to use a</a:t>
            </a:r>
            <a:r>
              <a:rPr lang="en-US" b="1" i="1" dirty="0"/>
              <a:t>gain. </a:t>
            </a:r>
            <a:endParaRPr lang="en-US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word but helps us see thee is contrast. The contrast is with </a:t>
            </a:r>
            <a:r>
              <a:rPr lang="en-US" b="1" i="1" dirty="0"/>
              <a:t>differen</a:t>
            </a:r>
            <a:r>
              <a:rPr lang="en-US" dirty="0"/>
              <a:t>t, so it has to be the </a:t>
            </a:r>
            <a:r>
              <a:rPr lang="en-US" b="1" dirty="0"/>
              <a:t>same. </a:t>
            </a:r>
            <a:r>
              <a:rPr lang="en-US" dirty="0"/>
              <a:t>The definite article </a:t>
            </a:r>
            <a:r>
              <a:rPr lang="en-US" b="1" i="1" dirty="0"/>
              <a:t>the </a:t>
            </a:r>
            <a:r>
              <a:rPr lang="en-US" dirty="0"/>
              <a:t>also helps as </a:t>
            </a:r>
            <a:r>
              <a:rPr lang="en-US" b="1" i="1" dirty="0"/>
              <a:t>same </a:t>
            </a:r>
            <a:r>
              <a:rPr lang="en-US" dirty="0"/>
              <a:t>is always preceded by it. </a:t>
            </a:r>
            <a:endParaRPr lang="en-US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i="1" dirty="0" smtClean="0"/>
              <a:t>Times </a:t>
            </a:r>
            <a:r>
              <a:rPr lang="en-US" b="1" i="1" dirty="0"/>
              <a:t>of the year </a:t>
            </a:r>
            <a:r>
              <a:rPr lang="en-US" dirty="0"/>
              <a:t>is a fixed expression. 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38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773" y="420145"/>
            <a:ext cx="2972059" cy="1188720"/>
          </a:xfrm>
        </p:spPr>
        <p:txBody>
          <a:bodyPr/>
          <a:lstStyle/>
          <a:p>
            <a:r>
              <a:rPr lang="es-CO" dirty="0" err="1" smtClean="0"/>
              <a:t>Check</a:t>
            </a:r>
            <a:r>
              <a:rPr lang="es-CO" dirty="0" smtClean="0"/>
              <a:t> </a:t>
            </a:r>
            <a:r>
              <a:rPr lang="es-CO" dirty="0" err="1" smtClean="0"/>
              <a:t>your</a:t>
            </a:r>
            <a:r>
              <a:rPr lang="es-CO" dirty="0" smtClean="0"/>
              <a:t> </a:t>
            </a:r>
            <a:r>
              <a:rPr lang="es-CO" dirty="0" err="1" smtClean="0"/>
              <a:t>answers</a:t>
            </a:r>
            <a:endParaRPr lang="es-CO" dirty="0"/>
          </a:p>
        </p:txBody>
      </p:sp>
      <p:grpSp>
        <p:nvGrpSpPr>
          <p:cNvPr id="4" name="Grupo 3"/>
          <p:cNvGrpSpPr/>
          <p:nvPr/>
        </p:nvGrpSpPr>
        <p:grpSpPr>
          <a:xfrm>
            <a:off x="3425587" y="68237"/>
            <a:ext cx="8634338" cy="6759531"/>
            <a:chOff x="3291840" y="109156"/>
            <a:chExt cx="8763273" cy="6748844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46529" y="109156"/>
              <a:ext cx="4308584" cy="6748844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91840" y="109156"/>
              <a:ext cx="4454689" cy="6732944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7" name="CuadroTexto 6"/>
          <p:cNvSpPr txBox="1"/>
          <p:nvPr/>
        </p:nvSpPr>
        <p:spPr>
          <a:xfrm>
            <a:off x="6027037" y="5659544"/>
            <a:ext cx="410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of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615113" y="5427305"/>
            <a:ext cx="82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same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00901" y="4760649"/>
            <a:ext cx="82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short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521465" y="5211142"/>
            <a:ext cx="82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again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832188" y="4538975"/>
            <a:ext cx="381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in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213407" y="4097819"/>
            <a:ext cx="82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when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577122" y="3881084"/>
            <a:ext cx="82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lose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300901" y="3664602"/>
            <a:ext cx="82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Ink Free" panose="03080402000500000000" pitchFamily="66" charset="0"/>
              </a:rPr>
              <a:t>U</a:t>
            </a:r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ntil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235934" y="3221619"/>
            <a:ext cx="82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begins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357748" y="2765193"/>
            <a:ext cx="82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Ink Free" panose="03080402000500000000" pitchFamily="66" charset="0"/>
              </a:rPr>
              <a:t>E</a:t>
            </a:r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ach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8403572" y="2833557"/>
            <a:ext cx="421419" cy="26440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Elipse 17"/>
          <p:cNvSpPr/>
          <p:nvPr/>
        </p:nvSpPr>
        <p:spPr>
          <a:xfrm>
            <a:off x="9505267" y="3283983"/>
            <a:ext cx="421419" cy="26440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Elipse 18"/>
          <p:cNvSpPr/>
          <p:nvPr/>
        </p:nvSpPr>
        <p:spPr>
          <a:xfrm>
            <a:off x="8398474" y="3719728"/>
            <a:ext cx="421419" cy="26440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Elipse 19"/>
          <p:cNvSpPr/>
          <p:nvPr/>
        </p:nvSpPr>
        <p:spPr>
          <a:xfrm>
            <a:off x="9481413" y="5311473"/>
            <a:ext cx="421419" cy="18918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Elipse 20"/>
          <p:cNvSpPr/>
          <p:nvPr/>
        </p:nvSpPr>
        <p:spPr>
          <a:xfrm>
            <a:off x="10508125" y="3933546"/>
            <a:ext cx="421419" cy="26440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Elipse 21"/>
          <p:cNvSpPr/>
          <p:nvPr/>
        </p:nvSpPr>
        <p:spPr>
          <a:xfrm>
            <a:off x="9453456" y="4863962"/>
            <a:ext cx="421419" cy="21711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/>
          <p:cNvSpPr/>
          <p:nvPr/>
        </p:nvSpPr>
        <p:spPr>
          <a:xfrm>
            <a:off x="9470371" y="5532461"/>
            <a:ext cx="421419" cy="19859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Elipse 23"/>
          <p:cNvSpPr/>
          <p:nvPr/>
        </p:nvSpPr>
        <p:spPr>
          <a:xfrm>
            <a:off x="8406425" y="5756746"/>
            <a:ext cx="276399" cy="17492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Elipse 24"/>
          <p:cNvSpPr/>
          <p:nvPr/>
        </p:nvSpPr>
        <p:spPr>
          <a:xfrm>
            <a:off x="9463745" y="4172023"/>
            <a:ext cx="421419" cy="26440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Elipse 25"/>
          <p:cNvSpPr/>
          <p:nvPr/>
        </p:nvSpPr>
        <p:spPr>
          <a:xfrm>
            <a:off x="9449609" y="4611855"/>
            <a:ext cx="307997" cy="220716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739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4338</TotalTime>
  <Words>622</Words>
  <Application>Microsoft Office PowerPoint</Application>
  <PresentationFormat>Panorámica</PresentationFormat>
  <Paragraphs>71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Ink Free</vt:lpstr>
      <vt:lpstr>Wingdings</vt:lpstr>
      <vt:lpstr>Parcel</vt:lpstr>
      <vt:lpstr>Flyers Reading and Writing Part 4</vt:lpstr>
      <vt:lpstr>Read at the following sentence and think if the verb is correct:</vt:lpstr>
      <vt:lpstr>Lets try it one more time</vt:lpstr>
      <vt:lpstr>Part 4</vt:lpstr>
      <vt:lpstr>Part 4</vt:lpstr>
      <vt:lpstr>Part 4</vt:lpstr>
      <vt:lpstr>Complete the activity</vt:lpstr>
      <vt:lpstr>Check your work</vt:lpstr>
      <vt:lpstr>Check your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Flyers Reading and Writing Part 4</dc:title>
  <dc:creator>Alejandra Vanegas Ramirez</dc:creator>
  <cp:lastModifiedBy>Alejandra Vanegas Ramirez</cp:lastModifiedBy>
  <cp:revision>14</cp:revision>
  <dcterms:created xsi:type="dcterms:W3CDTF">2020-05-08T16:48:46Z</dcterms:created>
  <dcterms:modified xsi:type="dcterms:W3CDTF">2020-05-11T17:07:12Z</dcterms:modified>
</cp:coreProperties>
</file>