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cambridgeenglish.org/images/flyers-sample-papers-2018-vol1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Flyers – Reading and Writing 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Part 6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9828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4" y="374652"/>
            <a:ext cx="10364451" cy="1596177"/>
          </a:xfrm>
        </p:spPr>
        <p:txBody>
          <a:bodyPr/>
          <a:lstStyle/>
          <a:p>
            <a:r>
              <a:rPr lang="es-CO" dirty="0" err="1" smtClean="0"/>
              <a:t>Lets</a:t>
            </a:r>
            <a:r>
              <a:rPr lang="es-CO" dirty="0" smtClean="0"/>
              <a:t> </a:t>
            </a:r>
            <a:r>
              <a:rPr lang="es-CO" dirty="0" err="1" smtClean="0"/>
              <a:t>play</a:t>
            </a:r>
            <a:r>
              <a:rPr lang="es-CO" dirty="0" smtClean="0"/>
              <a:t> </a:t>
            </a:r>
            <a:r>
              <a:rPr lang="es-CO" dirty="0" err="1" smtClean="0"/>
              <a:t>hangman</a:t>
            </a:r>
            <a:r>
              <a:rPr lang="es-CO" dirty="0" smtClean="0"/>
              <a:t>!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913774" y="2432407"/>
            <a:ext cx="4180740" cy="1682394"/>
          </a:xfrm>
        </p:spPr>
        <p:txBody>
          <a:bodyPr>
            <a:normAutofit/>
          </a:bodyPr>
          <a:lstStyle/>
          <a:p>
            <a:r>
              <a:rPr lang="en-US" dirty="0" smtClean="0"/>
              <a:t>Look at the image. </a:t>
            </a:r>
          </a:p>
          <a:p>
            <a:r>
              <a:rPr lang="en-US" dirty="0" smtClean="0"/>
              <a:t>Try to guess what Word it is.</a:t>
            </a:r>
          </a:p>
          <a:p>
            <a:r>
              <a:rPr lang="en-US" dirty="0" smtClean="0"/>
              <a:t>Count the number of guesses. </a:t>
            </a:r>
          </a:p>
        </p:txBody>
      </p:sp>
      <p:pic>
        <p:nvPicPr>
          <p:cNvPr id="1026" name="Picture 2" descr="Free Printables (With images) | Pictionary word list, Pictionary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0" t="5304" r="7512" b="10738"/>
          <a:stretch/>
        </p:blipFill>
        <p:spPr bwMode="auto">
          <a:xfrm>
            <a:off x="5640663" y="1721742"/>
            <a:ext cx="6797666" cy="4777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ector recto 4"/>
          <p:cNvCxnSpPr/>
          <p:nvPr/>
        </p:nvCxnSpPr>
        <p:spPr>
          <a:xfrm>
            <a:off x="7602583" y="4402183"/>
            <a:ext cx="44413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8116388" y="4402183"/>
            <a:ext cx="44413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9100457" y="4402183"/>
            <a:ext cx="44413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>
            <a:off x="8595359" y="4402183"/>
            <a:ext cx="44413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9609908" y="4402183"/>
            <a:ext cx="44413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10624457" y="4402183"/>
            <a:ext cx="44413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10123714" y="4402183"/>
            <a:ext cx="44413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11121471" y="4402183"/>
            <a:ext cx="44413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>
            <a:off x="7093132" y="4402183"/>
            <a:ext cx="44413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>
            <a:off x="11617860" y="4402183"/>
            <a:ext cx="44413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/>
          <p:cNvSpPr txBox="1"/>
          <p:nvPr/>
        </p:nvSpPr>
        <p:spPr>
          <a:xfrm>
            <a:off x="7015382" y="3905795"/>
            <a:ext cx="574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 smtClean="0">
                <a:solidFill>
                  <a:srgbClr val="0070C0"/>
                </a:solidFill>
                <a:latin typeface="Ink Free" panose="03080402000500000000" pitchFamily="66" charset="0"/>
              </a:rPr>
              <a:t>P</a:t>
            </a:r>
            <a:endParaRPr lang="es-CO" b="1" dirty="0">
              <a:solidFill>
                <a:srgbClr val="0070C0"/>
              </a:solidFill>
              <a:latin typeface="Ink Free" panose="03080402000500000000" pitchFamily="66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10556969" y="3933752"/>
            <a:ext cx="5747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 smtClean="0">
                <a:solidFill>
                  <a:srgbClr val="0070C0"/>
                </a:solidFill>
                <a:latin typeface="Ink Free" panose="03080402000500000000" pitchFamily="66" charset="0"/>
              </a:rPr>
              <a:t>A</a:t>
            </a:r>
            <a:endParaRPr lang="es-CO" b="1" dirty="0">
              <a:solidFill>
                <a:srgbClr val="0070C0"/>
              </a:solidFill>
              <a:latin typeface="Ink Free" panose="03080402000500000000" pitchFamily="66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10049691" y="3977415"/>
            <a:ext cx="5747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 smtClean="0">
                <a:solidFill>
                  <a:srgbClr val="0070C0"/>
                </a:solidFill>
                <a:latin typeface="Ink Free" panose="03080402000500000000" pitchFamily="66" charset="0"/>
              </a:rPr>
              <a:t>R</a:t>
            </a:r>
            <a:endParaRPr lang="es-CO" b="1" dirty="0">
              <a:solidFill>
                <a:srgbClr val="0070C0"/>
              </a:solidFill>
              <a:latin typeface="Ink Free" panose="03080402000500000000" pitchFamily="66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9551126" y="3969237"/>
            <a:ext cx="574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>
                <a:solidFill>
                  <a:srgbClr val="0070C0"/>
                </a:solidFill>
                <a:latin typeface="Ink Free" panose="03080402000500000000" pitchFamily="66" charset="0"/>
              </a:rPr>
              <a:t>G</a:t>
            </a:r>
            <a:endParaRPr lang="es-CO" b="1" dirty="0">
              <a:solidFill>
                <a:srgbClr val="0070C0"/>
              </a:solidFill>
              <a:latin typeface="Ink Free" panose="03080402000500000000" pitchFamily="66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9023946" y="3983521"/>
            <a:ext cx="5747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 smtClean="0">
                <a:solidFill>
                  <a:srgbClr val="0070C0"/>
                </a:solidFill>
                <a:latin typeface="Ink Free" panose="03080402000500000000" pitchFamily="66" charset="0"/>
              </a:rPr>
              <a:t>O</a:t>
            </a:r>
            <a:endParaRPr lang="es-CO" b="1" dirty="0">
              <a:solidFill>
                <a:srgbClr val="0070C0"/>
              </a:solidFill>
              <a:latin typeface="Ink Free" panose="03080402000500000000" pitchFamily="66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8521956" y="3979168"/>
            <a:ext cx="5747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 smtClean="0">
                <a:solidFill>
                  <a:srgbClr val="0070C0"/>
                </a:solidFill>
                <a:latin typeface="Ink Free" panose="03080402000500000000" pitchFamily="66" charset="0"/>
              </a:rPr>
              <a:t>T</a:t>
            </a:r>
            <a:endParaRPr lang="es-CO" b="1" dirty="0">
              <a:solidFill>
                <a:srgbClr val="0070C0"/>
              </a:solidFill>
              <a:latin typeface="Ink Free" panose="03080402000500000000" pitchFamily="66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8057292" y="3983522"/>
            <a:ext cx="5747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 smtClean="0">
                <a:solidFill>
                  <a:srgbClr val="0070C0"/>
                </a:solidFill>
                <a:latin typeface="Ink Free" panose="03080402000500000000" pitchFamily="66" charset="0"/>
              </a:rPr>
              <a:t>O</a:t>
            </a:r>
            <a:endParaRPr lang="es-CO" b="1" dirty="0">
              <a:solidFill>
                <a:srgbClr val="0070C0"/>
              </a:solidFill>
              <a:latin typeface="Ink Free" panose="03080402000500000000" pitchFamily="66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7493724" y="3961102"/>
            <a:ext cx="574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>
                <a:solidFill>
                  <a:srgbClr val="0070C0"/>
                </a:solidFill>
                <a:latin typeface="Ink Free" panose="03080402000500000000" pitchFamily="66" charset="0"/>
              </a:rPr>
              <a:t>H</a:t>
            </a:r>
            <a:endParaRPr lang="es-CO" b="1" dirty="0">
              <a:solidFill>
                <a:srgbClr val="0070C0"/>
              </a:solidFill>
              <a:latin typeface="Ink Free" panose="03080402000500000000" pitchFamily="66" charset="0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11552544" y="3966106"/>
            <a:ext cx="574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>
                <a:solidFill>
                  <a:srgbClr val="0070C0"/>
                </a:solidFill>
                <a:latin typeface="Ink Free" panose="03080402000500000000" pitchFamily="66" charset="0"/>
              </a:rPr>
              <a:t>H</a:t>
            </a:r>
            <a:endParaRPr lang="es-CO" sz="2400" b="1" dirty="0">
              <a:solidFill>
                <a:srgbClr val="0070C0"/>
              </a:solidFill>
              <a:latin typeface="Ink Free" panose="03080402000500000000" pitchFamily="66" charset="0"/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11043093" y="3908850"/>
            <a:ext cx="574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 smtClean="0">
                <a:solidFill>
                  <a:srgbClr val="0070C0"/>
                </a:solidFill>
                <a:latin typeface="Ink Free" panose="03080402000500000000" pitchFamily="66" charset="0"/>
              </a:rPr>
              <a:t>P</a:t>
            </a:r>
            <a:endParaRPr lang="es-CO" sz="3200" b="1" dirty="0">
              <a:solidFill>
                <a:srgbClr val="0070C0"/>
              </a:solidFill>
              <a:latin typeface="Ink Free" panose="03080402000500000000" pitchFamily="66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956854" y="3986684"/>
            <a:ext cx="44283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 err="1" smtClean="0"/>
              <a:t>Now</a:t>
            </a:r>
            <a:r>
              <a:rPr lang="es-CO" sz="2400" dirty="0" smtClean="0"/>
              <a:t> </a:t>
            </a:r>
            <a:r>
              <a:rPr lang="es-CO" sz="2400" dirty="0" err="1" smtClean="0"/>
              <a:t>think</a:t>
            </a:r>
            <a:r>
              <a:rPr lang="es-CO" sz="2400" dirty="0" smtClean="0"/>
              <a:t> </a:t>
            </a:r>
            <a:r>
              <a:rPr lang="es-CO" sz="2400" dirty="0" err="1" smtClean="0"/>
              <a:t>about</a:t>
            </a:r>
            <a:r>
              <a:rPr lang="es-CO" sz="2400" dirty="0" smtClean="0"/>
              <a:t> </a:t>
            </a:r>
            <a:r>
              <a:rPr lang="es-CO" sz="2400" dirty="0" err="1" smtClean="0"/>
              <a:t>words</a:t>
            </a:r>
            <a:r>
              <a:rPr lang="es-CO" sz="2400" dirty="0" smtClean="0"/>
              <a:t> </a:t>
            </a:r>
            <a:r>
              <a:rPr lang="es-CO" sz="2400" dirty="0" err="1" smtClean="0"/>
              <a:t>that</a:t>
            </a:r>
            <a:r>
              <a:rPr lang="es-CO" sz="2400" dirty="0" smtClean="0"/>
              <a:t> are </a:t>
            </a:r>
            <a:r>
              <a:rPr lang="es-CO" sz="2400" dirty="0" err="1" smtClean="0"/>
              <a:t>related</a:t>
            </a:r>
            <a:r>
              <a:rPr lang="es-CO" sz="2400" dirty="0" smtClean="0"/>
              <a:t> to </a:t>
            </a:r>
            <a:r>
              <a:rPr lang="es-CO" sz="2400" dirty="0" err="1" smtClean="0"/>
              <a:t>the</a:t>
            </a:r>
            <a:r>
              <a:rPr lang="es-CO" sz="2400" dirty="0" smtClean="0"/>
              <a:t> </a:t>
            </a:r>
            <a:r>
              <a:rPr lang="es-CO" sz="2400" dirty="0" err="1" smtClean="0"/>
              <a:t>word</a:t>
            </a:r>
            <a:r>
              <a:rPr lang="es-CO" sz="2400" dirty="0" smtClean="0"/>
              <a:t> </a:t>
            </a:r>
            <a:r>
              <a:rPr lang="es-CO" sz="2400" dirty="0" err="1" smtClean="0"/>
              <a:t>photograph</a:t>
            </a:r>
            <a:r>
              <a:rPr lang="es-CO" sz="2400" dirty="0" smtClean="0"/>
              <a:t>.</a:t>
            </a:r>
            <a:endParaRPr lang="es-CO" sz="2400" dirty="0"/>
          </a:p>
        </p:txBody>
      </p:sp>
      <p:sp>
        <p:nvSpPr>
          <p:cNvPr id="27" name="CuadroTexto 26"/>
          <p:cNvSpPr txBox="1"/>
          <p:nvPr/>
        </p:nvSpPr>
        <p:spPr>
          <a:xfrm>
            <a:off x="783771" y="5146766"/>
            <a:ext cx="36967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 err="1" smtClean="0">
                <a:solidFill>
                  <a:srgbClr val="00B050"/>
                </a:solidFill>
              </a:rPr>
              <a:t>Take</a:t>
            </a:r>
            <a:r>
              <a:rPr lang="es-CO" sz="2000" dirty="0" smtClean="0">
                <a:solidFill>
                  <a:srgbClr val="00B050"/>
                </a:solidFill>
              </a:rPr>
              <a:t> a </a:t>
            </a:r>
            <a:r>
              <a:rPr lang="es-CO" sz="2000" dirty="0" err="1" smtClean="0">
                <a:solidFill>
                  <a:srgbClr val="00B050"/>
                </a:solidFill>
              </a:rPr>
              <a:t>photograph</a:t>
            </a:r>
            <a:r>
              <a:rPr lang="es-CO" sz="2000" dirty="0" smtClean="0">
                <a:solidFill>
                  <a:srgbClr val="00B050"/>
                </a:solidFill>
              </a:rPr>
              <a:t> of </a:t>
            </a:r>
            <a:r>
              <a:rPr lang="es-CO" sz="2000" dirty="0" err="1" smtClean="0">
                <a:solidFill>
                  <a:srgbClr val="00B050"/>
                </a:solidFill>
              </a:rPr>
              <a:t>something</a:t>
            </a:r>
            <a:r>
              <a:rPr lang="es-CO" sz="2000" dirty="0" smtClean="0">
                <a:solidFill>
                  <a:srgbClr val="00B050"/>
                </a:solidFill>
              </a:rPr>
              <a:t>.</a:t>
            </a:r>
            <a:endParaRPr lang="es-CO" sz="2000" dirty="0">
              <a:solidFill>
                <a:srgbClr val="00B050"/>
              </a:solidFill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783770" y="5747785"/>
            <a:ext cx="36967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 err="1" smtClean="0">
                <a:solidFill>
                  <a:srgbClr val="00B050"/>
                </a:solidFill>
              </a:rPr>
              <a:t>Take</a:t>
            </a:r>
            <a:r>
              <a:rPr lang="es-CO" sz="2000" dirty="0" smtClean="0">
                <a:solidFill>
                  <a:srgbClr val="00B050"/>
                </a:solidFill>
              </a:rPr>
              <a:t> a </a:t>
            </a:r>
            <a:r>
              <a:rPr lang="es-CO" sz="2000" dirty="0" err="1" smtClean="0">
                <a:solidFill>
                  <a:srgbClr val="00B050"/>
                </a:solidFill>
              </a:rPr>
              <a:t>photograph</a:t>
            </a:r>
            <a:r>
              <a:rPr lang="es-CO" sz="2000" dirty="0" smtClean="0">
                <a:solidFill>
                  <a:srgbClr val="00B050"/>
                </a:solidFill>
              </a:rPr>
              <a:t> of </a:t>
            </a:r>
            <a:r>
              <a:rPr lang="es-CO" sz="2000" dirty="0" err="1" smtClean="0">
                <a:solidFill>
                  <a:srgbClr val="00B050"/>
                </a:solidFill>
              </a:rPr>
              <a:t>someone</a:t>
            </a:r>
            <a:r>
              <a:rPr lang="es-CO" sz="2000" dirty="0" smtClean="0">
                <a:solidFill>
                  <a:srgbClr val="00B050"/>
                </a:solidFill>
              </a:rPr>
              <a:t>.</a:t>
            </a:r>
            <a:endParaRPr lang="es-CO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401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17" grpId="0"/>
      <p:bldP spid="27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3146" y="197001"/>
            <a:ext cx="10364451" cy="1596177"/>
          </a:xfrm>
        </p:spPr>
        <p:txBody>
          <a:bodyPr/>
          <a:lstStyle/>
          <a:p>
            <a:r>
              <a:rPr lang="es-CO" dirty="0" err="1" smtClean="0"/>
              <a:t>Activity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229529" y="1223904"/>
            <a:ext cx="7090651" cy="5634095"/>
          </a:xfrm>
        </p:spPr>
        <p:txBody>
          <a:bodyPr>
            <a:normAutofit/>
          </a:bodyPr>
          <a:lstStyle/>
          <a:p>
            <a:r>
              <a:rPr lang="es-CO" dirty="0" err="1" smtClean="0"/>
              <a:t>Download</a:t>
            </a:r>
            <a:r>
              <a:rPr lang="es-CO" dirty="0" smtClean="0"/>
              <a:t> page </a:t>
            </a:r>
            <a:r>
              <a:rPr lang="es-CO" b="1" dirty="0" smtClean="0">
                <a:solidFill>
                  <a:schemeClr val="accent6">
                    <a:lumMod val="50000"/>
                  </a:schemeClr>
                </a:solidFill>
              </a:rPr>
              <a:t>86</a:t>
            </a:r>
            <a:r>
              <a:rPr lang="es-CO" dirty="0" smtClean="0"/>
              <a:t> </a:t>
            </a:r>
            <a:r>
              <a:rPr lang="es-CO" dirty="0" err="1" smtClean="0"/>
              <a:t>from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following</a:t>
            </a:r>
            <a:r>
              <a:rPr lang="es-CO" dirty="0" smtClean="0"/>
              <a:t> link: </a:t>
            </a:r>
            <a:r>
              <a:rPr lang="es-CO" dirty="0">
                <a:hlinkClick r:id="rId2"/>
              </a:rPr>
              <a:t>https://</a:t>
            </a:r>
            <a:r>
              <a:rPr lang="es-CO" dirty="0" smtClean="0">
                <a:hlinkClick r:id="rId2"/>
              </a:rPr>
              <a:t>www.cambridgeenglish.org/images/flyers-sample-papers-2018-vol1.pdf</a:t>
            </a:r>
            <a:r>
              <a:rPr lang="es-CO" dirty="0" smtClean="0"/>
              <a:t> </a:t>
            </a:r>
          </a:p>
          <a:p>
            <a:r>
              <a:rPr lang="es-CO" dirty="0" err="1" smtClean="0"/>
              <a:t>Answer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following</a:t>
            </a:r>
            <a:r>
              <a:rPr lang="es-CO" dirty="0" smtClean="0"/>
              <a:t> </a:t>
            </a:r>
            <a:r>
              <a:rPr lang="es-CO" dirty="0" err="1" smtClean="0"/>
              <a:t>questions</a:t>
            </a:r>
            <a:r>
              <a:rPr lang="es-CO" dirty="0" smtClean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i="1" dirty="0" smtClean="0"/>
              <a:t>What </a:t>
            </a:r>
            <a:r>
              <a:rPr lang="en-US" i="1" dirty="0"/>
              <a:t>kind of a text is this? 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i="1" dirty="0" smtClean="0"/>
              <a:t>How </a:t>
            </a:r>
            <a:r>
              <a:rPr lang="en-US" i="1" dirty="0"/>
              <a:t>many questions do you have to answer? </a:t>
            </a:r>
            <a:r>
              <a:rPr lang="en-US" dirty="0" smtClean="0"/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i="1" dirty="0" smtClean="0"/>
              <a:t>What </a:t>
            </a:r>
            <a:r>
              <a:rPr lang="en-US" i="1" dirty="0"/>
              <a:t>do you have to do? </a:t>
            </a:r>
            <a:r>
              <a:rPr lang="en-US" dirty="0" smtClean="0"/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i="1" dirty="0" smtClean="0"/>
              <a:t>How </a:t>
            </a:r>
            <a:r>
              <a:rPr lang="en-US" i="1" dirty="0"/>
              <a:t>many words do you write in each space? </a:t>
            </a:r>
            <a:endParaRPr lang="en-US" i="1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i="1" dirty="0" smtClean="0"/>
              <a:t>Are </a:t>
            </a:r>
            <a:r>
              <a:rPr lang="en-US" i="1" dirty="0"/>
              <a:t>there some words to choose </a:t>
            </a:r>
            <a:r>
              <a:rPr lang="en-US" i="1" dirty="0" smtClean="0"/>
              <a:t>from?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endParaRPr lang="en-US" i="1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i="1" dirty="0" smtClean="0"/>
              <a:t>What </a:t>
            </a:r>
            <a:r>
              <a:rPr lang="en-US" i="1" dirty="0"/>
              <a:t>do you think the letter is about? </a:t>
            </a:r>
            <a:endParaRPr lang="en-US" i="1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i="1" dirty="0" smtClean="0"/>
              <a:t>What </a:t>
            </a:r>
            <a:r>
              <a:rPr lang="en-US" i="1" dirty="0"/>
              <a:t>should you do first? </a:t>
            </a:r>
            <a:endParaRPr lang="es-CO" dirty="0" smtClean="0"/>
          </a:p>
          <a:p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/>
          <a:srcRect l="1901"/>
          <a:stretch/>
        </p:blipFill>
        <p:spPr>
          <a:xfrm>
            <a:off x="7994469" y="995090"/>
            <a:ext cx="3827417" cy="5728762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5" name="Flecha derecha 4"/>
          <p:cNvSpPr/>
          <p:nvPr/>
        </p:nvSpPr>
        <p:spPr>
          <a:xfrm>
            <a:off x="6835609" y="2067498"/>
            <a:ext cx="969140" cy="5890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CuadroTexto 5"/>
          <p:cNvSpPr txBox="1"/>
          <p:nvPr/>
        </p:nvSpPr>
        <p:spPr>
          <a:xfrm>
            <a:off x="5282998" y="5109932"/>
            <a:ext cx="24601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 err="1" smtClean="0">
                <a:solidFill>
                  <a:srgbClr val="0070C0"/>
                </a:solidFill>
              </a:rPr>
              <a:t>Taking</a:t>
            </a:r>
            <a:r>
              <a:rPr lang="es-CO" sz="2000" dirty="0" smtClean="0">
                <a:solidFill>
                  <a:srgbClr val="0070C0"/>
                </a:solidFill>
              </a:rPr>
              <a:t> </a:t>
            </a:r>
            <a:r>
              <a:rPr lang="es-CO" sz="2000" dirty="0" err="1" smtClean="0">
                <a:solidFill>
                  <a:srgbClr val="0070C0"/>
                </a:solidFill>
              </a:rPr>
              <a:t>photographs</a:t>
            </a:r>
            <a:r>
              <a:rPr lang="es-CO" sz="2000" dirty="0">
                <a:solidFill>
                  <a:srgbClr val="0070C0"/>
                </a:solidFill>
              </a:rPr>
              <a:t> </a:t>
            </a:r>
            <a:r>
              <a:rPr lang="es-CO" sz="2000" dirty="0" smtClean="0">
                <a:solidFill>
                  <a:srgbClr val="0070C0"/>
                </a:solidFill>
              </a:rPr>
              <a:t>/ A </a:t>
            </a:r>
            <a:r>
              <a:rPr lang="es-CO" sz="2000" dirty="0" err="1" smtClean="0">
                <a:solidFill>
                  <a:srgbClr val="0070C0"/>
                </a:solidFill>
              </a:rPr>
              <a:t>trip</a:t>
            </a:r>
            <a:r>
              <a:rPr lang="es-CO" sz="2000" dirty="0" smtClean="0">
                <a:solidFill>
                  <a:srgbClr val="0070C0"/>
                </a:solidFill>
              </a:rPr>
              <a:t> / </a:t>
            </a:r>
            <a:r>
              <a:rPr lang="es-CO" sz="2000" dirty="0" err="1" smtClean="0">
                <a:solidFill>
                  <a:srgbClr val="0070C0"/>
                </a:solidFill>
              </a:rPr>
              <a:t>Vacations</a:t>
            </a:r>
            <a:endParaRPr lang="es-CO" sz="2000" dirty="0">
              <a:solidFill>
                <a:srgbClr val="0070C0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809066" y="3667064"/>
            <a:ext cx="3226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 err="1" smtClean="0">
                <a:solidFill>
                  <a:srgbClr val="0070C0"/>
                </a:solidFill>
              </a:rPr>
              <a:t>Write</a:t>
            </a:r>
            <a:r>
              <a:rPr lang="es-CO" sz="2000" dirty="0" smtClean="0">
                <a:solidFill>
                  <a:srgbClr val="0070C0"/>
                </a:solidFill>
              </a:rPr>
              <a:t> a </a:t>
            </a:r>
            <a:r>
              <a:rPr lang="es-CO" sz="2000" dirty="0" err="1" smtClean="0">
                <a:solidFill>
                  <a:srgbClr val="0070C0"/>
                </a:solidFill>
              </a:rPr>
              <a:t>word</a:t>
            </a:r>
            <a:r>
              <a:rPr lang="es-CO" sz="2000" dirty="0" smtClean="0">
                <a:solidFill>
                  <a:srgbClr val="0070C0"/>
                </a:solidFill>
              </a:rPr>
              <a:t> in </a:t>
            </a:r>
            <a:r>
              <a:rPr lang="es-CO" sz="2000" dirty="0" err="1" smtClean="0">
                <a:solidFill>
                  <a:srgbClr val="0070C0"/>
                </a:solidFill>
              </a:rPr>
              <a:t>each</a:t>
            </a:r>
            <a:r>
              <a:rPr lang="es-CO" sz="2000" dirty="0" smtClean="0">
                <a:solidFill>
                  <a:srgbClr val="0070C0"/>
                </a:solidFill>
              </a:rPr>
              <a:t> </a:t>
            </a:r>
            <a:r>
              <a:rPr lang="es-CO" sz="2000" dirty="0" err="1" smtClean="0">
                <a:solidFill>
                  <a:srgbClr val="0070C0"/>
                </a:solidFill>
              </a:rPr>
              <a:t>space</a:t>
            </a:r>
            <a:r>
              <a:rPr lang="es-CO" sz="2000" dirty="0" smtClean="0">
                <a:solidFill>
                  <a:srgbClr val="0070C0"/>
                </a:solidFill>
              </a:rPr>
              <a:t>.</a:t>
            </a:r>
            <a:endParaRPr lang="es-CO" sz="2000" dirty="0">
              <a:solidFill>
                <a:srgbClr val="0070C0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943785" y="4755504"/>
            <a:ext cx="51803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 smtClean="0">
                <a:solidFill>
                  <a:srgbClr val="0070C0"/>
                </a:solidFill>
              </a:rPr>
              <a:t>No, </a:t>
            </a:r>
            <a:r>
              <a:rPr lang="es-CO" sz="2000" dirty="0" err="1" smtClean="0">
                <a:solidFill>
                  <a:srgbClr val="0070C0"/>
                </a:solidFill>
              </a:rPr>
              <a:t>you</a:t>
            </a:r>
            <a:r>
              <a:rPr lang="es-CO" sz="2000" dirty="0" smtClean="0">
                <a:solidFill>
                  <a:srgbClr val="0070C0"/>
                </a:solidFill>
              </a:rPr>
              <a:t> </a:t>
            </a:r>
            <a:r>
              <a:rPr lang="es-CO" sz="2000" dirty="0" err="1" smtClean="0">
                <a:solidFill>
                  <a:srgbClr val="0070C0"/>
                </a:solidFill>
              </a:rPr>
              <a:t>have</a:t>
            </a:r>
            <a:r>
              <a:rPr lang="es-CO" sz="2000" dirty="0" smtClean="0">
                <a:solidFill>
                  <a:srgbClr val="0070C0"/>
                </a:solidFill>
              </a:rPr>
              <a:t> to decide </a:t>
            </a:r>
            <a:r>
              <a:rPr lang="es-CO" sz="2000" dirty="0" err="1" smtClean="0">
                <a:solidFill>
                  <a:srgbClr val="0070C0"/>
                </a:solidFill>
              </a:rPr>
              <a:t>on</a:t>
            </a:r>
            <a:r>
              <a:rPr lang="es-CO" sz="2000" dirty="0" smtClean="0">
                <a:solidFill>
                  <a:srgbClr val="0070C0"/>
                </a:solidFill>
              </a:rPr>
              <a:t> </a:t>
            </a:r>
            <a:r>
              <a:rPr lang="es-CO" sz="2000" dirty="0" err="1" smtClean="0">
                <a:solidFill>
                  <a:srgbClr val="0070C0"/>
                </a:solidFill>
              </a:rPr>
              <a:t>the</a:t>
            </a:r>
            <a:r>
              <a:rPr lang="es-CO" sz="2000" dirty="0" smtClean="0">
                <a:solidFill>
                  <a:srgbClr val="0070C0"/>
                </a:solidFill>
              </a:rPr>
              <a:t> </a:t>
            </a:r>
            <a:r>
              <a:rPr lang="es-CO" sz="2000" dirty="0" err="1" smtClean="0">
                <a:solidFill>
                  <a:srgbClr val="0070C0"/>
                </a:solidFill>
              </a:rPr>
              <a:t>words</a:t>
            </a:r>
            <a:r>
              <a:rPr lang="es-CO" sz="2000" dirty="0" smtClean="0">
                <a:solidFill>
                  <a:srgbClr val="0070C0"/>
                </a:solidFill>
              </a:rPr>
              <a:t> </a:t>
            </a:r>
            <a:r>
              <a:rPr lang="es-CO" sz="2000" dirty="0" err="1" smtClean="0">
                <a:solidFill>
                  <a:srgbClr val="0070C0"/>
                </a:solidFill>
              </a:rPr>
              <a:t>by</a:t>
            </a:r>
            <a:r>
              <a:rPr lang="es-CO" sz="2000" dirty="0" smtClean="0">
                <a:solidFill>
                  <a:srgbClr val="0070C0"/>
                </a:solidFill>
              </a:rPr>
              <a:t> </a:t>
            </a:r>
            <a:r>
              <a:rPr lang="es-CO" sz="2000" dirty="0" err="1" smtClean="0">
                <a:solidFill>
                  <a:srgbClr val="0070C0"/>
                </a:solidFill>
              </a:rPr>
              <a:t>yourself</a:t>
            </a:r>
            <a:r>
              <a:rPr lang="es-CO" sz="2000" dirty="0" smtClean="0">
                <a:solidFill>
                  <a:srgbClr val="0070C0"/>
                </a:solidFill>
              </a:rPr>
              <a:t>.</a:t>
            </a:r>
            <a:endParaRPr lang="es-CO" dirty="0">
              <a:solidFill>
                <a:srgbClr val="0070C0"/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6115282" y="4062444"/>
            <a:ext cx="13062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 err="1" smtClean="0">
                <a:solidFill>
                  <a:srgbClr val="0070C0"/>
                </a:solidFill>
              </a:rPr>
              <a:t>Only</a:t>
            </a:r>
            <a:r>
              <a:rPr lang="es-CO" sz="2000" dirty="0" smtClean="0">
                <a:solidFill>
                  <a:srgbClr val="0070C0"/>
                </a:solidFill>
              </a:rPr>
              <a:t> </a:t>
            </a:r>
            <a:r>
              <a:rPr lang="es-CO" sz="2000" u="sng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</a:t>
            </a:r>
            <a:r>
              <a:rPr lang="es-CO" sz="2000" dirty="0" smtClean="0">
                <a:solidFill>
                  <a:srgbClr val="0070C0"/>
                </a:solidFill>
              </a:rPr>
              <a:t>.</a:t>
            </a:r>
            <a:endParaRPr lang="es-CO" sz="2000" dirty="0">
              <a:solidFill>
                <a:srgbClr val="0070C0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166599" y="3274341"/>
            <a:ext cx="367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 smtClean="0">
                <a:solidFill>
                  <a:srgbClr val="0070C0"/>
                </a:solidFill>
              </a:rPr>
              <a:t>5</a:t>
            </a:r>
            <a:endParaRPr lang="es-CO" sz="2000" dirty="0">
              <a:solidFill>
                <a:srgbClr val="0070C0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3936274" y="2874231"/>
            <a:ext cx="11451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 smtClean="0">
                <a:solidFill>
                  <a:srgbClr val="0070C0"/>
                </a:solidFill>
              </a:rPr>
              <a:t>A </a:t>
            </a:r>
            <a:r>
              <a:rPr lang="es-CO" sz="2000" dirty="0" err="1" smtClean="0">
                <a:solidFill>
                  <a:srgbClr val="0070C0"/>
                </a:solidFill>
              </a:rPr>
              <a:t>diary</a:t>
            </a:r>
            <a:r>
              <a:rPr lang="es-CO" sz="2000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932129" y="5864302"/>
            <a:ext cx="66393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 err="1" smtClean="0">
                <a:solidFill>
                  <a:srgbClr val="0070C0"/>
                </a:solidFill>
              </a:rPr>
              <a:t>Read</a:t>
            </a:r>
            <a:r>
              <a:rPr lang="es-CO" sz="2000" dirty="0" smtClean="0">
                <a:solidFill>
                  <a:srgbClr val="0070C0"/>
                </a:solidFill>
              </a:rPr>
              <a:t> </a:t>
            </a:r>
            <a:r>
              <a:rPr lang="es-CO" sz="2000" dirty="0" err="1" smtClean="0">
                <a:solidFill>
                  <a:srgbClr val="0070C0"/>
                </a:solidFill>
              </a:rPr>
              <a:t>the</a:t>
            </a:r>
            <a:r>
              <a:rPr lang="es-CO" sz="2000" dirty="0" smtClean="0">
                <a:solidFill>
                  <a:srgbClr val="0070C0"/>
                </a:solidFill>
              </a:rPr>
              <a:t> </a:t>
            </a:r>
            <a:r>
              <a:rPr lang="es-CO" sz="2000" dirty="0" err="1" smtClean="0">
                <a:solidFill>
                  <a:srgbClr val="0070C0"/>
                </a:solidFill>
              </a:rPr>
              <a:t>text</a:t>
            </a:r>
            <a:r>
              <a:rPr lang="es-CO" sz="2000" dirty="0" smtClean="0">
                <a:solidFill>
                  <a:srgbClr val="0070C0"/>
                </a:solidFill>
              </a:rPr>
              <a:t> once </a:t>
            </a:r>
            <a:r>
              <a:rPr lang="es-CO" sz="2000" dirty="0" err="1" smtClean="0">
                <a:solidFill>
                  <a:srgbClr val="0070C0"/>
                </a:solidFill>
              </a:rPr>
              <a:t>without</a:t>
            </a:r>
            <a:r>
              <a:rPr lang="es-CO" sz="2000" dirty="0" smtClean="0">
                <a:solidFill>
                  <a:srgbClr val="0070C0"/>
                </a:solidFill>
              </a:rPr>
              <a:t> </a:t>
            </a:r>
            <a:r>
              <a:rPr lang="es-CO" sz="2000" dirty="0" err="1" smtClean="0">
                <a:solidFill>
                  <a:srgbClr val="0070C0"/>
                </a:solidFill>
              </a:rPr>
              <a:t>thinking</a:t>
            </a:r>
            <a:r>
              <a:rPr lang="es-CO" sz="2000" dirty="0" smtClean="0">
                <a:solidFill>
                  <a:srgbClr val="0070C0"/>
                </a:solidFill>
              </a:rPr>
              <a:t> </a:t>
            </a:r>
            <a:r>
              <a:rPr lang="es-CO" sz="2000" dirty="0" err="1" smtClean="0">
                <a:solidFill>
                  <a:srgbClr val="0070C0"/>
                </a:solidFill>
              </a:rPr>
              <a:t>about</a:t>
            </a:r>
            <a:r>
              <a:rPr lang="es-CO" sz="2000" dirty="0" smtClean="0">
                <a:solidFill>
                  <a:srgbClr val="0070C0"/>
                </a:solidFill>
              </a:rPr>
              <a:t> </a:t>
            </a:r>
            <a:r>
              <a:rPr lang="es-CO" sz="2000" dirty="0" err="1" smtClean="0">
                <a:solidFill>
                  <a:srgbClr val="0070C0"/>
                </a:solidFill>
              </a:rPr>
              <a:t>the</a:t>
            </a:r>
            <a:r>
              <a:rPr lang="es-CO" sz="2000" dirty="0" smtClean="0">
                <a:solidFill>
                  <a:srgbClr val="0070C0"/>
                </a:solidFill>
              </a:rPr>
              <a:t> </a:t>
            </a:r>
            <a:r>
              <a:rPr lang="es-CO" sz="2000" dirty="0" err="1" smtClean="0">
                <a:solidFill>
                  <a:srgbClr val="0070C0"/>
                </a:solidFill>
              </a:rPr>
              <a:t>missing</a:t>
            </a:r>
            <a:r>
              <a:rPr lang="es-CO" sz="2000" dirty="0" smtClean="0">
                <a:solidFill>
                  <a:srgbClr val="0070C0"/>
                </a:solidFill>
              </a:rPr>
              <a:t> </a:t>
            </a:r>
            <a:r>
              <a:rPr lang="es-CO" sz="2000" dirty="0" err="1" smtClean="0">
                <a:solidFill>
                  <a:srgbClr val="0070C0"/>
                </a:solidFill>
              </a:rPr>
              <a:t>words</a:t>
            </a:r>
            <a:r>
              <a:rPr lang="es-CO" sz="2000" dirty="0" smtClean="0">
                <a:solidFill>
                  <a:srgbClr val="0070C0"/>
                </a:solidFill>
              </a:rPr>
              <a:t>, to </a:t>
            </a:r>
            <a:r>
              <a:rPr lang="es-CO" sz="2000" dirty="0" err="1" smtClean="0">
                <a:solidFill>
                  <a:srgbClr val="0070C0"/>
                </a:solidFill>
              </a:rPr>
              <a:t>get</a:t>
            </a:r>
            <a:r>
              <a:rPr lang="es-CO" sz="2000" dirty="0" smtClean="0">
                <a:solidFill>
                  <a:srgbClr val="0070C0"/>
                </a:solidFill>
              </a:rPr>
              <a:t> </a:t>
            </a:r>
            <a:r>
              <a:rPr lang="es-CO" sz="2000" dirty="0" err="1" smtClean="0">
                <a:solidFill>
                  <a:srgbClr val="0070C0"/>
                </a:solidFill>
              </a:rPr>
              <a:t>an</a:t>
            </a:r>
            <a:r>
              <a:rPr lang="es-CO" sz="2000" dirty="0" smtClean="0">
                <a:solidFill>
                  <a:srgbClr val="0070C0"/>
                </a:solidFill>
              </a:rPr>
              <a:t> </a:t>
            </a:r>
            <a:r>
              <a:rPr lang="es-CO" sz="2000" dirty="0" err="1" smtClean="0">
                <a:solidFill>
                  <a:srgbClr val="0070C0"/>
                </a:solidFill>
              </a:rPr>
              <a:t>overall</a:t>
            </a:r>
            <a:r>
              <a:rPr lang="es-CO" sz="2000" dirty="0" smtClean="0">
                <a:solidFill>
                  <a:srgbClr val="0070C0"/>
                </a:solidFill>
              </a:rPr>
              <a:t> </a:t>
            </a:r>
            <a:r>
              <a:rPr lang="es-CO" sz="2000" dirty="0" err="1" smtClean="0">
                <a:solidFill>
                  <a:srgbClr val="0070C0"/>
                </a:solidFill>
              </a:rPr>
              <a:t>understanding</a:t>
            </a:r>
            <a:r>
              <a:rPr lang="es-CO" sz="2000" dirty="0" smtClean="0">
                <a:solidFill>
                  <a:srgbClr val="0070C0"/>
                </a:solidFill>
              </a:rPr>
              <a:t> of </a:t>
            </a:r>
            <a:r>
              <a:rPr lang="es-CO" sz="2000" dirty="0" err="1" smtClean="0">
                <a:solidFill>
                  <a:srgbClr val="0070C0"/>
                </a:solidFill>
              </a:rPr>
              <a:t>the</a:t>
            </a:r>
            <a:r>
              <a:rPr lang="es-CO" sz="2000" dirty="0" smtClean="0">
                <a:solidFill>
                  <a:srgbClr val="0070C0"/>
                </a:solidFill>
              </a:rPr>
              <a:t> </a:t>
            </a:r>
            <a:r>
              <a:rPr lang="es-CO" sz="2000" dirty="0" err="1" smtClean="0">
                <a:solidFill>
                  <a:srgbClr val="0070C0"/>
                </a:solidFill>
              </a:rPr>
              <a:t>text</a:t>
            </a:r>
            <a:r>
              <a:rPr lang="es-CO" sz="2000" dirty="0" smtClean="0">
                <a:solidFill>
                  <a:srgbClr val="0070C0"/>
                </a:solidFill>
              </a:rPr>
              <a:t>. </a:t>
            </a:r>
            <a:endParaRPr lang="es-CO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739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/>
              <a:t>Before</a:t>
            </a:r>
            <a:r>
              <a:rPr lang="es-CO" dirty="0" smtClean="0"/>
              <a:t> </a:t>
            </a:r>
            <a:r>
              <a:rPr lang="es-CO" dirty="0" err="1" smtClean="0"/>
              <a:t>filling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spaces</a:t>
            </a:r>
            <a:r>
              <a:rPr lang="es-CO" dirty="0" smtClean="0"/>
              <a:t> </a:t>
            </a:r>
            <a:r>
              <a:rPr lang="es-CO" dirty="0" err="1" smtClean="0"/>
              <a:t>think</a:t>
            </a:r>
            <a:r>
              <a:rPr lang="es-CO" dirty="0" smtClean="0"/>
              <a:t> </a:t>
            </a:r>
            <a:r>
              <a:rPr lang="es-CO" dirty="0" err="1" smtClean="0"/>
              <a:t>about</a:t>
            </a:r>
            <a:r>
              <a:rPr lang="es-CO" dirty="0" smtClean="0"/>
              <a:t>…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913775" y="1949080"/>
            <a:ext cx="10363826" cy="3424107"/>
          </a:xfrm>
        </p:spPr>
        <p:txBody>
          <a:bodyPr>
            <a:normAutofit/>
          </a:bodyPr>
          <a:lstStyle/>
          <a:p>
            <a:r>
              <a:rPr lang="en-US" dirty="0" smtClean="0"/>
              <a:t>Reading </a:t>
            </a:r>
            <a:r>
              <a:rPr lang="en-US" dirty="0"/>
              <a:t>before and after the space before you decide. </a:t>
            </a:r>
          </a:p>
          <a:p>
            <a:r>
              <a:rPr lang="en-US" dirty="0" smtClean="0"/>
              <a:t>Thinking </a:t>
            </a:r>
            <a:r>
              <a:rPr lang="en-US" dirty="0"/>
              <a:t>about what kind of word is needed in the gap (verb, noun, preposition, etc.). </a:t>
            </a:r>
          </a:p>
          <a:p>
            <a:r>
              <a:rPr lang="en-US" dirty="0" smtClean="0"/>
              <a:t>Thinking </a:t>
            </a:r>
            <a:r>
              <a:rPr lang="en-US" dirty="0"/>
              <a:t>about the grammar clues, e.g. single/plural, present or past, verb patterns, etc. </a:t>
            </a:r>
          </a:p>
          <a:p>
            <a:r>
              <a:rPr lang="en-US" dirty="0" smtClean="0"/>
              <a:t>Using </a:t>
            </a:r>
            <a:r>
              <a:rPr lang="en-US" dirty="0"/>
              <a:t>the meaning of the whole sentence (or text) to help you. </a:t>
            </a:r>
          </a:p>
          <a:p>
            <a:r>
              <a:rPr lang="en-US" dirty="0" smtClean="0"/>
              <a:t>Reading </a:t>
            </a:r>
            <a:r>
              <a:rPr lang="en-US" dirty="0"/>
              <a:t>the letter through at the end to check. </a:t>
            </a:r>
          </a:p>
          <a:p>
            <a:endParaRPr lang="es-CO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2781764" y="5738947"/>
            <a:ext cx="5656842" cy="5851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you can complete page 86</a:t>
            </a:r>
          </a:p>
          <a:p>
            <a:endParaRPr lang="es-CO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094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6" y="618517"/>
            <a:ext cx="2417254" cy="1596177"/>
          </a:xfrm>
        </p:spPr>
        <p:txBody>
          <a:bodyPr/>
          <a:lstStyle/>
          <a:p>
            <a:r>
              <a:rPr lang="es-CO" dirty="0" err="1" smtClean="0"/>
              <a:t>Check</a:t>
            </a:r>
            <a:r>
              <a:rPr lang="es-CO" dirty="0" smtClean="0"/>
              <a:t> </a:t>
            </a:r>
            <a:r>
              <a:rPr lang="es-CO" dirty="0" err="1" smtClean="0"/>
              <a:t>Your</a:t>
            </a:r>
            <a:r>
              <a:rPr lang="es-CO" dirty="0" smtClean="0"/>
              <a:t> </a:t>
            </a:r>
            <a:r>
              <a:rPr lang="es-CO" dirty="0" err="1" smtClean="0"/>
              <a:t>Answers</a:t>
            </a:r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1901"/>
          <a:stretch/>
        </p:blipFill>
        <p:spPr>
          <a:xfrm>
            <a:off x="3958046" y="52252"/>
            <a:ext cx="4519748" cy="6765022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6" name="CuadroTexto 5"/>
          <p:cNvSpPr txBox="1"/>
          <p:nvPr/>
        </p:nvSpPr>
        <p:spPr>
          <a:xfrm>
            <a:off x="5669282" y="3148149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 smtClean="0">
                <a:solidFill>
                  <a:srgbClr val="FF0000"/>
                </a:solidFill>
                <a:latin typeface="Ink Free" panose="03080402000500000000" pitchFamily="66" charset="0"/>
              </a:rPr>
              <a:t>to</a:t>
            </a:r>
            <a:endParaRPr lang="es-CO" sz="2000" b="1" dirty="0">
              <a:solidFill>
                <a:srgbClr val="FF0000"/>
              </a:solidFill>
              <a:latin typeface="Ink Free" panose="03080402000500000000" pitchFamily="66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298096" y="4562312"/>
            <a:ext cx="1112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 err="1" smtClean="0">
                <a:solidFill>
                  <a:srgbClr val="FF0000"/>
                </a:solidFill>
                <a:latin typeface="Ink Free" panose="03080402000500000000" pitchFamily="66" charset="0"/>
              </a:rPr>
              <a:t>because</a:t>
            </a:r>
            <a:r>
              <a:rPr lang="es-CO" sz="1400" b="1" dirty="0" smtClean="0">
                <a:solidFill>
                  <a:srgbClr val="FF0000"/>
                </a:solidFill>
                <a:latin typeface="Ink Free" panose="03080402000500000000" pitchFamily="66" charset="0"/>
              </a:rPr>
              <a:t>/as/</a:t>
            </a:r>
            <a:r>
              <a:rPr lang="es-CO" sz="1400" b="1" dirty="0" err="1" smtClean="0">
                <a:solidFill>
                  <a:srgbClr val="FF0000"/>
                </a:solidFill>
                <a:latin typeface="Ink Free" panose="03080402000500000000" pitchFamily="66" charset="0"/>
              </a:rPr>
              <a:t>since</a:t>
            </a:r>
            <a:r>
              <a:rPr lang="es-CO" sz="1400" b="1" dirty="0" smtClean="0">
                <a:solidFill>
                  <a:srgbClr val="FF0000"/>
                </a:solidFill>
                <a:latin typeface="Ink Free" panose="03080402000500000000" pitchFamily="66" charset="0"/>
              </a:rPr>
              <a:t>/and</a:t>
            </a:r>
            <a:endParaRPr lang="es-CO" sz="1400" b="1" dirty="0">
              <a:solidFill>
                <a:srgbClr val="FF0000"/>
              </a:solidFill>
              <a:latin typeface="Ink Free" panose="03080402000500000000" pitchFamily="66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5478514" y="4163864"/>
            <a:ext cx="12066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 err="1">
                <a:solidFill>
                  <a:srgbClr val="FF0000"/>
                </a:solidFill>
                <a:latin typeface="Ink Free" panose="03080402000500000000" pitchFamily="66" charset="0"/>
              </a:rPr>
              <a:t>t</a:t>
            </a:r>
            <a:r>
              <a:rPr lang="es-CO" sz="1400" b="1" dirty="0" err="1" smtClean="0">
                <a:solidFill>
                  <a:srgbClr val="FF0000"/>
                </a:solidFill>
                <a:latin typeface="Ink Free" panose="03080402000500000000" pitchFamily="66" charset="0"/>
              </a:rPr>
              <a:t>ook</a:t>
            </a:r>
            <a:r>
              <a:rPr lang="es-CO" sz="1400" b="1" dirty="0" smtClean="0">
                <a:solidFill>
                  <a:srgbClr val="FF0000"/>
                </a:solidFill>
                <a:latin typeface="Ink Free" panose="03080402000500000000" pitchFamily="66" charset="0"/>
              </a:rPr>
              <a:t>/</a:t>
            </a:r>
            <a:r>
              <a:rPr lang="es-CO" sz="1400" b="1" dirty="0" err="1" smtClean="0">
                <a:solidFill>
                  <a:srgbClr val="FF0000"/>
                </a:solidFill>
                <a:latin typeface="Ink Free" panose="03080402000500000000" pitchFamily="66" charset="0"/>
              </a:rPr>
              <a:t>got</a:t>
            </a:r>
            <a:endParaRPr lang="es-CO" sz="1400" b="1" dirty="0">
              <a:solidFill>
                <a:srgbClr val="FF0000"/>
              </a:solidFill>
              <a:latin typeface="Ink Free" panose="03080402000500000000" pitchFamily="66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6551026" y="3413519"/>
            <a:ext cx="13193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  <a:latin typeface="Ink Free" panose="03080402000500000000" pitchFamily="66" charset="0"/>
              </a:rPr>
              <a:t>Class(</a:t>
            </a:r>
            <a:r>
              <a:rPr lang="en-US" sz="1100" b="1" dirty="0" err="1" smtClean="0">
                <a:solidFill>
                  <a:srgbClr val="FF0000"/>
                </a:solidFill>
                <a:latin typeface="Ink Free" panose="03080402000500000000" pitchFamily="66" charset="0"/>
              </a:rPr>
              <a:t>es</a:t>
            </a:r>
            <a:r>
              <a:rPr lang="en-US" sz="1100" b="1" dirty="0" smtClean="0">
                <a:solidFill>
                  <a:srgbClr val="FF0000"/>
                </a:solidFill>
                <a:latin typeface="Ink Free" panose="03080402000500000000" pitchFamily="66" charset="0"/>
              </a:rPr>
              <a:t>)/lesson(s)/studies</a:t>
            </a:r>
            <a:endParaRPr lang="en-US" sz="1100" b="1" dirty="0">
              <a:solidFill>
                <a:srgbClr val="FF0000"/>
              </a:solidFill>
              <a:latin typeface="Ink Free" panose="03080402000500000000" pitchFamily="66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029604" y="3865838"/>
            <a:ext cx="7467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b="1" dirty="0" err="1" smtClean="0">
                <a:solidFill>
                  <a:srgbClr val="FF0000"/>
                </a:solidFill>
                <a:latin typeface="Ink Free" panose="03080402000500000000" pitchFamily="66" charset="0"/>
              </a:rPr>
              <a:t>than</a:t>
            </a:r>
            <a:endParaRPr lang="es-CO" sz="2000" b="1" dirty="0">
              <a:solidFill>
                <a:srgbClr val="FF0000"/>
              </a:solidFill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32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ot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Gota</Template>
  <TotalTime>63</TotalTime>
  <Words>290</Words>
  <Application>Microsoft Office PowerPoint</Application>
  <PresentationFormat>Panorámica</PresentationFormat>
  <Paragraphs>50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Courier New</vt:lpstr>
      <vt:lpstr>Ink Free</vt:lpstr>
      <vt:lpstr>Tw Cen MT</vt:lpstr>
      <vt:lpstr>Gota</vt:lpstr>
      <vt:lpstr>Flyers – Reading and Writing </vt:lpstr>
      <vt:lpstr>Lets play hangman!</vt:lpstr>
      <vt:lpstr>Activity</vt:lpstr>
      <vt:lpstr>Before filling the spaces think about…</vt:lpstr>
      <vt:lpstr>Check Your Answers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Flyers – Reading and Writing</dc:title>
  <dc:creator>Alejandra Vanegas Ramirez</dc:creator>
  <cp:lastModifiedBy>Alejandra Vanegas Ramirez</cp:lastModifiedBy>
  <cp:revision>9</cp:revision>
  <dcterms:created xsi:type="dcterms:W3CDTF">2020-05-26T03:24:40Z</dcterms:created>
  <dcterms:modified xsi:type="dcterms:W3CDTF">2020-05-27T03:11:09Z</dcterms:modified>
</cp:coreProperties>
</file>