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DDDD-9DEE-4CFF-A773-EC83BF781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1696C1A3-0E11-49B9-9FD1-4BF3F7E30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4CBD685F-E4E5-4471-A4F4-B417FAAEA5DA}"/>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5" name="Footer Placeholder 4">
            <a:extLst>
              <a:ext uri="{FF2B5EF4-FFF2-40B4-BE49-F238E27FC236}">
                <a16:creationId xmlns:a16="http://schemas.microsoft.com/office/drawing/2014/main" id="{1B260109-376B-4B91-8BD1-0321C9AE901E}"/>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43142C94-3114-4A2B-AEE1-212C27941BAB}"/>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86998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3F42-72E4-47DF-82F4-072882B2EC08}"/>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56547C0E-907F-42E6-997B-266D2A86D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0CA7610-0144-4583-9B5B-376D46C0C807}"/>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5" name="Footer Placeholder 4">
            <a:extLst>
              <a:ext uri="{FF2B5EF4-FFF2-40B4-BE49-F238E27FC236}">
                <a16:creationId xmlns:a16="http://schemas.microsoft.com/office/drawing/2014/main" id="{1578B8CB-2A57-467D-9F6B-50909559490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5C0F6A4E-14B4-4035-B060-0F0149F62339}"/>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267331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61305-7E77-4488-B297-4DB9C9C8D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E83B969A-97C5-4169-94B0-BDE6C6218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884935FB-BE7D-4EA5-A04F-BB6EE9E5A3C1}"/>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5" name="Footer Placeholder 4">
            <a:extLst>
              <a:ext uri="{FF2B5EF4-FFF2-40B4-BE49-F238E27FC236}">
                <a16:creationId xmlns:a16="http://schemas.microsoft.com/office/drawing/2014/main" id="{9BA45AFE-8BDF-476B-A440-2BFCE2875BB0}"/>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E053FC68-3197-44F8-8E97-0D765A645AD4}"/>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317046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4A08-D782-4FB5-8C67-43738747CB21}"/>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85E33DF2-E188-4904-AAC1-AE0712E4DB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B5D9FCBD-573D-456E-805E-9AAE2A7C3A82}"/>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5" name="Footer Placeholder 4">
            <a:extLst>
              <a:ext uri="{FF2B5EF4-FFF2-40B4-BE49-F238E27FC236}">
                <a16:creationId xmlns:a16="http://schemas.microsoft.com/office/drawing/2014/main" id="{1D9EDE75-6BA4-4757-A5C0-9737CD139CD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493C9D4B-C758-4684-A4AF-B00CFC3B2F75}"/>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250508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FD3E-C83F-49BC-A768-FE60627EC0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5493409A-E756-4610-9121-E715C9700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E1DB9-A65B-43F2-BA7D-AD80D65E54DA}"/>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5" name="Footer Placeholder 4">
            <a:extLst>
              <a:ext uri="{FF2B5EF4-FFF2-40B4-BE49-F238E27FC236}">
                <a16:creationId xmlns:a16="http://schemas.microsoft.com/office/drawing/2014/main" id="{2C4B6A8C-8843-444C-9DF4-F46018D20461}"/>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76B68E4-2B6C-4AC2-9AAB-FE52879B789A}"/>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394104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0D84-3296-4406-9B0C-DFD976F61512}"/>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4896FC54-68FD-4C84-9A86-AD0BB2604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52C0A2E7-2021-480B-A048-CBD680378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0E43E716-1E50-4710-BBF0-5837C44601B1}"/>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6" name="Footer Placeholder 5">
            <a:extLst>
              <a:ext uri="{FF2B5EF4-FFF2-40B4-BE49-F238E27FC236}">
                <a16:creationId xmlns:a16="http://schemas.microsoft.com/office/drawing/2014/main" id="{0776DDC0-40DA-465A-A811-8DC4882BDA3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88796EB-194C-4A55-91C3-02873F6844D3}"/>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372309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DEC5-FC3B-479E-9DEA-538B1BFC94F0}"/>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7AE31F9B-88A5-43F0-9AC8-AA2BD54C6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C33A1-FD07-445B-8956-2CC4C94EE5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076DE041-7605-4089-9703-CD4EC37E5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F4A16-73C8-4AE9-BAB9-0E2D28264F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C68A86E2-9EA1-4A6D-8C7C-33D277C1BDBE}"/>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8" name="Footer Placeholder 7">
            <a:extLst>
              <a:ext uri="{FF2B5EF4-FFF2-40B4-BE49-F238E27FC236}">
                <a16:creationId xmlns:a16="http://schemas.microsoft.com/office/drawing/2014/main" id="{F8EB3488-3680-4BFC-84E3-6E7773FB7F85}"/>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9A3FAD82-92B8-4823-B56D-356BA5F0A5C8}"/>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37066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A9BF-5024-4ADE-9D3E-828BFD92F856}"/>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F3DA5876-5837-45F1-B61B-DBAFE438AD7A}"/>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4" name="Footer Placeholder 3">
            <a:extLst>
              <a:ext uri="{FF2B5EF4-FFF2-40B4-BE49-F238E27FC236}">
                <a16:creationId xmlns:a16="http://schemas.microsoft.com/office/drawing/2014/main" id="{D4A97DD6-3C3F-4CCE-B0CA-426EAAA1A687}"/>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43B4415C-1CE8-453B-A8A6-EA2D8CE008E5}"/>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68870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30E7A-0E81-4BE5-A370-59A0DE636E29}"/>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3" name="Footer Placeholder 2">
            <a:extLst>
              <a:ext uri="{FF2B5EF4-FFF2-40B4-BE49-F238E27FC236}">
                <a16:creationId xmlns:a16="http://schemas.microsoft.com/office/drawing/2014/main" id="{70E67DCC-FF59-4E21-ADDC-89AEA4DC433E}"/>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559FFD93-1A08-46AE-B7B6-F9427795CF95}"/>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14987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D164-FEE2-45E7-81AA-8DA918B25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2D74C9AA-5420-43D5-B0D8-28045211E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5A8B2702-E2FD-4015-8994-0244D4CCA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F58AE-9712-4B85-8EEE-253477FE33CD}"/>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6" name="Footer Placeholder 5">
            <a:extLst>
              <a:ext uri="{FF2B5EF4-FFF2-40B4-BE49-F238E27FC236}">
                <a16:creationId xmlns:a16="http://schemas.microsoft.com/office/drawing/2014/main" id="{09314898-0421-4735-9694-11C0462298BF}"/>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8A6A428-70F9-48BC-9B2F-A1FE6A115C4E}"/>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237665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62FC-4524-4F4C-A775-F05A9A2B2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BAE446DD-C9F4-487E-B69F-CDF30A94D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089EA62C-DAB8-4FD3-A774-02022429F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3D633-F0E2-465F-BFCB-A1BF4B376F85}"/>
              </a:ext>
            </a:extLst>
          </p:cNvPr>
          <p:cNvSpPr>
            <a:spLocks noGrp="1"/>
          </p:cNvSpPr>
          <p:nvPr>
            <p:ph type="dt" sz="half" idx="10"/>
          </p:nvPr>
        </p:nvSpPr>
        <p:spPr/>
        <p:txBody>
          <a:bodyPr/>
          <a:lstStyle/>
          <a:p>
            <a:fld id="{046DD273-0D63-4C8A-ACE3-67CB28CE5FD2}" type="datetimeFigureOut">
              <a:rPr lang="es-CO" smtClean="0"/>
              <a:t>12/04/2020</a:t>
            </a:fld>
            <a:endParaRPr lang="es-CO"/>
          </a:p>
        </p:txBody>
      </p:sp>
      <p:sp>
        <p:nvSpPr>
          <p:cNvPr id="6" name="Footer Placeholder 5">
            <a:extLst>
              <a:ext uri="{FF2B5EF4-FFF2-40B4-BE49-F238E27FC236}">
                <a16:creationId xmlns:a16="http://schemas.microsoft.com/office/drawing/2014/main" id="{0A050713-B599-458C-AC45-E1DF0CA1159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6CB5BD5A-A10E-435A-9804-0961EC5D253B}"/>
              </a:ext>
            </a:extLst>
          </p:cNvPr>
          <p:cNvSpPr>
            <a:spLocks noGrp="1"/>
          </p:cNvSpPr>
          <p:nvPr>
            <p:ph type="sldNum" sz="quarter" idx="12"/>
          </p:nvPr>
        </p:nvSpPr>
        <p:spPr/>
        <p:txBody>
          <a:bodyPr/>
          <a:lstStyle/>
          <a:p>
            <a:fld id="{64C49CB8-1860-4B63-869B-40DD15FFE358}" type="slidenum">
              <a:rPr lang="es-CO" smtClean="0"/>
              <a:t>‹#›</a:t>
            </a:fld>
            <a:endParaRPr lang="es-CO"/>
          </a:p>
        </p:txBody>
      </p:sp>
    </p:spTree>
    <p:extLst>
      <p:ext uri="{BB962C8B-B14F-4D97-AF65-F5344CB8AC3E}">
        <p14:creationId xmlns:p14="http://schemas.microsoft.com/office/powerpoint/2010/main" val="78593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BA615-AD1E-4321-B985-8241182B01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1D1664E0-77D0-4476-8B6A-B7F4F2C5A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4984F577-41A3-4FAC-94D9-646BE8D0D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DD273-0D63-4C8A-ACE3-67CB28CE5FD2}" type="datetimeFigureOut">
              <a:rPr lang="es-CO" smtClean="0"/>
              <a:t>12/04/2020</a:t>
            </a:fld>
            <a:endParaRPr lang="es-CO"/>
          </a:p>
        </p:txBody>
      </p:sp>
      <p:sp>
        <p:nvSpPr>
          <p:cNvPr id="5" name="Footer Placeholder 4">
            <a:extLst>
              <a:ext uri="{FF2B5EF4-FFF2-40B4-BE49-F238E27FC236}">
                <a16:creationId xmlns:a16="http://schemas.microsoft.com/office/drawing/2014/main" id="{ACE89AD6-A49E-4C89-834C-529435648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0097C3D3-D5D6-4030-91D1-0F2A374AC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49CB8-1860-4B63-869B-40DD15FFE358}" type="slidenum">
              <a:rPr lang="es-CO" smtClean="0"/>
              <a:t>‹#›</a:t>
            </a:fld>
            <a:endParaRPr lang="es-CO"/>
          </a:p>
        </p:txBody>
      </p:sp>
    </p:spTree>
    <p:extLst>
      <p:ext uri="{BB962C8B-B14F-4D97-AF65-F5344CB8AC3E}">
        <p14:creationId xmlns:p14="http://schemas.microsoft.com/office/powerpoint/2010/main" val="110892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8965-E1A3-47F4-881D-15EA7CE8EF73}"/>
              </a:ext>
            </a:extLst>
          </p:cNvPr>
          <p:cNvSpPr>
            <a:spLocks noGrp="1"/>
          </p:cNvSpPr>
          <p:nvPr>
            <p:ph type="title"/>
          </p:nvPr>
        </p:nvSpPr>
        <p:spPr>
          <a:xfrm>
            <a:off x="838200" y="371061"/>
            <a:ext cx="10515600" cy="1319628"/>
          </a:xfrm>
        </p:spPr>
        <p:txBody>
          <a:bodyPr>
            <a:normAutofit fontScale="90000"/>
          </a:bodyPr>
          <a:lstStyle/>
          <a:p>
            <a:br>
              <a:rPr lang="en-CA" sz="3600" b="1" dirty="0">
                <a:solidFill>
                  <a:srgbClr val="00B050"/>
                </a:solidFill>
              </a:rPr>
            </a:br>
            <a:r>
              <a:rPr lang="en-CA" sz="3600" b="1" dirty="0">
                <a:solidFill>
                  <a:srgbClr val="00B050"/>
                </a:solidFill>
              </a:rPr>
              <a:t>After watching the first part of the video, answer the following questions in your notebook. Then write the questions for the four experiments and answer them. You can check your answers on Weebly. </a:t>
            </a:r>
            <a:br>
              <a:rPr lang="es-CO" dirty="0"/>
            </a:br>
            <a:endParaRPr lang="es-CO" dirty="0"/>
          </a:p>
        </p:txBody>
      </p:sp>
      <p:sp>
        <p:nvSpPr>
          <p:cNvPr id="3" name="Content Placeholder 2">
            <a:extLst>
              <a:ext uri="{FF2B5EF4-FFF2-40B4-BE49-F238E27FC236}">
                <a16:creationId xmlns:a16="http://schemas.microsoft.com/office/drawing/2014/main" id="{F90CCC34-48B2-4101-8DFE-2C10D64D3B40}"/>
              </a:ext>
            </a:extLst>
          </p:cNvPr>
          <p:cNvSpPr>
            <a:spLocks noGrp="1"/>
          </p:cNvSpPr>
          <p:nvPr>
            <p:ph idx="1"/>
          </p:nvPr>
        </p:nvSpPr>
        <p:spPr/>
        <p:txBody>
          <a:bodyPr>
            <a:normAutofit fontScale="85000" lnSpcReduction="20000"/>
          </a:bodyPr>
          <a:lstStyle/>
          <a:p>
            <a:pPr marL="0" indent="0">
              <a:buNone/>
            </a:pPr>
            <a:r>
              <a:rPr lang="en-CA" b="1" dirty="0"/>
              <a:t> April _____________</a:t>
            </a:r>
            <a:endParaRPr lang="es-CO" dirty="0"/>
          </a:p>
          <a:p>
            <a:pPr marL="0" indent="0" algn="ctr">
              <a:buNone/>
            </a:pPr>
            <a:r>
              <a:rPr lang="en-CA" b="1" dirty="0"/>
              <a:t>Introduction to Sound</a:t>
            </a:r>
          </a:p>
          <a:p>
            <a:r>
              <a:rPr lang="en-US" b="1" dirty="0"/>
              <a:t>Put your hand over your throat and make some sound. What do you notice? </a:t>
            </a:r>
          </a:p>
          <a:p>
            <a:pPr marL="0" indent="0">
              <a:buNone/>
            </a:pPr>
            <a:r>
              <a:rPr lang="en-CA" dirty="0"/>
              <a:t>I notice that my throat vibrates. </a:t>
            </a:r>
          </a:p>
          <a:p>
            <a:pPr marL="0" indent="0" algn="ctr">
              <a:buNone/>
            </a:pPr>
            <a:endParaRPr lang="es-CO" dirty="0"/>
          </a:p>
          <a:p>
            <a:pPr lvl="0"/>
            <a:r>
              <a:rPr lang="en-CA" b="1" dirty="0"/>
              <a:t>What is a vibration? </a:t>
            </a:r>
            <a:endParaRPr lang="es-CO" dirty="0"/>
          </a:p>
          <a:p>
            <a:pPr marL="0" indent="0">
              <a:buNone/>
            </a:pPr>
            <a:r>
              <a:rPr lang="en-CA" dirty="0"/>
              <a:t>A vibration is another way of saying  that something is moving back and forth. </a:t>
            </a:r>
          </a:p>
          <a:p>
            <a:pPr marL="0" indent="0">
              <a:buNone/>
            </a:pPr>
            <a:endParaRPr lang="es-CO" dirty="0"/>
          </a:p>
          <a:p>
            <a:pPr lvl="0"/>
            <a:r>
              <a:rPr lang="en-CA" b="1" dirty="0"/>
              <a:t>What happens in Pat´s home when her husband Dave plays bass guitar  really loudly from the basement? </a:t>
            </a:r>
            <a:endParaRPr lang="es-CO" dirty="0"/>
          </a:p>
          <a:p>
            <a:pPr marL="0" indent="0">
              <a:buNone/>
            </a:pPr>
            <a:r>
              <a:rPr lang="en-CA" dirty="0"/>
              <a:t>The whole house vibrates. </a:t>
            </a:r>
            <a:endParaRPr lang="es-CO" dirty="0"/>
          </a:p>
          <a:p>
            <a:endParaRPr lang="es-CO" dirty="0"/>
          </a:p>
        </p:txBody>
      </p:sp>
    </p:spTree>
    <p:extLst>
      <p:ext uri="{BB962C8B-B14F-4D97-AF65-F5344CB8AC3E}">
        <p14:creationId xmlns:p14="http://schemas.microsoft.com/office/powerpoint/2010/main" val="37754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62C290-BB46-4A8B-978E-6981505C1E5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s-CO" sz="2800"/>
              <a:t>EXPERIMENT ONE </a:t>
            </a:r>
          </a:p>
        </p:txBody>
      </p:sp>
      <p:sp>
        <p:nvSpPr>
          <p:cNvPr id="3" name="Content Placeholder 2">
            <a:extLst>
              <a:ext uri="{FF2B5EF4-FFF2-40B4-BE49-F238E27FC236}">
                <a16:creationId xmlns:a16="http://schemas.microsoft.com/office/drawing/2014/main" id="{055511AC-0B39-4AD2-97A7-AC02E5518684}"/>
              </a:ext>
            </a:extLst>
          </p:cNvPr>
          <p:cNvSpPr>
            <a:spLocks noGrp="1"/>
          </p:cNvSpPr>
          <p:nvPr>
            <p:ph idx="1"/>
          </p:nvPr>
        </p:nvSpPr>
        <p:spPr>
          <a:xfrm>
            <a:off x="643468" y="2638043"/>
            <a:ext cx="3363974" cy="3415623"/>
          </a:xfrm>
        </p:spPr>
        <p:txBody>
          <a:bodyPr>
            <a:normAutofit fontScale="92500"/>
          </a:bodyPr>
          <a:lstStyle/>
          <a:p>
            <a:pPr marL="0" indent="0">
              <a:buNone/>
            </a:pPr>
            <a:r>
              <a:rPr lang="es-CO" sz="3200" dirty="0" err="1"/>
              <a:t>Hold</a:t>
            </a:r>
            <a:r>
              <a:rPr lang="es-CO" sz="3200" dirty="0"/>
              <a:t> </a:t>
            </a:r>
            <a:r>
              <a:rPr lang="es-CO" sz="3200" dirty="0" err="1"/>
              <a:t>the</a:t>
            </a:r>
            <a:r>
              <a:rPr lang="es-CO" sz="3200" dirty="0"/>
              <a:t> cup </a:t>
            </a:r>
            <a:r>
              <a:rPr lang="es-CO" sz="3200" dirty="0" err="1"/>
              <a:t>over</a:t>
            </a:r>
            <a:r>
              <a:rPr lang="es-CO" sz="3200" dirty="0"/>
              <a:t> </a:t>
            </a:r>
            <a:r>
              <a:rPr lang="es-CO" sz="3200" dirty="0" err="1"/>
              <a:t>your</a:t>
            </a:r>
            <a:r>
              <a:rPr lang="es-CO" sz="3200" dirty="0"/>
              <a:t> </a:t>
            </a:r>
            <a:r>
              <a:rPr lang="es-CO" sz="3200" dirty="0" err="1"/>
              <a:t>mouth</a:t>
            </a:r>
            <a:r>
              <a:rPr lang="es-CO" sz="3200" dirty="0"/>
              <a:t> and </a:t>
            </a:r>
            <a:r>
              <a:rPr lang="es-CO" sz="3200" dirty="0" err="1"/>
              <a:t>say</a:t>
            </a:r>
            <a:r>
              <a:rPr lang="es-CO" sz="3200" dirty="0"/>
              <a:t> a </a:t>
            </a:r>
            <a:r>
              <a:rPr lang="es-CO" sz="3200" dirty="0" err="1"/>
              <a:t>few</a:t>
            </a:r>
            <a:r>
              <a:rPr lang="es-CO" sz="3200" dirty="0"/>
              <a:t> </a:t>
            </a:r>
            <a:r>
              <a:rPr lang="es-CO" sz="3200" dirty="0" err="1"/>
              <a:t>words</a:t>
            </a:r>
            <a:r>
              <a:rPr lang="es-CO" sz="3200" dirty="0"/>
              <a:t>. Do </a:t>
            </a:r>
            <a:r>
              <a:rPr lang="es-CO" sz="3200" dirty="0" err="1"/>
              <a:t>you</a:t>
            </a:r>
            <a:r>
              <a:rPr lang="es-CO" sz="3200" dirty="0"/>
              <a:t> </a:t>
            </a:r>
            <a:r>
              <a:rPr lang="es-CO" sz="3200" dirty="0" err="1"/>
              <a:t>feel</a:t>
            </a:r>
            <a:r>
              <a:rPr lang="es-CO" sz="3200" dirty="0"/>
              <a:t> </a:t>
            </a:r>
            <a:r>
              <a:rPr lang="es-CO" sz="3200" dirty="0" err="1"/>
              <a:t>anything</a:t>
            </a:r>
            <a:r>
              <a:rPr lang="es-CO" sz="3200" dirty="0"/>
              <a:t>? </a:t>
            </a:r>
          </a:p>
          <a:p>
            <a:pPr marL="0" indent="0">
              <a:buNone/>
            </a:pPr>
            <a:endParaRPr lang="es-CO" sz="3200" dirty="0"/>
          </a:p>
          <a:p>
            <a:pPr marL="0" indent="0">
              <a:buNone/>
            </a:pPr>
            <a:r>
              <a:rPr lang="es-CO" sz="3200" dirty="0"/>
              <a:t>Yes, </a:t>
            </a:r>
            <a:r>
              <a:rPr lang="es-CO" sz="3200" dirty="0" err="1"/>
              <a:t>my</a:t>
            </a:r>
            <a:r>
              <a:rPr lang="es-CO" sz="3200" dirty="0"/>
              <a:t> </a:t>
            </a:r>
            <a:r>
              <a:rPr lang="es-CO" sz="3200" dirty="0" err="1"/>
              <a:t>voice</a:t>
            </a:r>
            <a:r>
              <a:rPr lang="es-CO" sz="3200" dirty="0"/>
              <a:t> </a:t>
            </a:r>
            <a:r>
              <a:rPr lang="es-CO" sz="3200" dirty="0" err="1"/>
              <a:t>sounds</a:t>
            </a:r>
            <a:r>
              <a:rPr lang="es-CO" sz="3200" dirty="0"/>
              <a:t> </a:t>
            </a:r>
            <a:r>
              <a:rPr lang="es-CO" sz="3200" dirty="0" err="1"/>
              <a:t>different</a:t>
            </a:r>
            <a:r>
              <a:rPr lang="es-CO" sz="3200" dirty="0"/>
              <a:t>. </a:t>
            </a:r>
          </a:p>
          <a:p>
            <a:pPr marL="0" indent="0">
              <a:buNone/>
            </a:pPr>
            <a:endParaRPr lang="es-CO" sz="2000" dirty="0"/>
          </a:p>
        </p:txBody>
      </p:sp>
      <p:pic>
        <p:nvPicPr>
          <p:cNvPr id="4" name="Picture 3">
            <a:extLst>
              <a:ext uri="{FF2B5EF4-FFF2-40B4-BE49-F238E27FC236}">
                <a16:creationId xmlns:a16="http://schemas.microsoft.com/office/drawing/2014/main" id="{D63AA9AE-EAFF-49F2-8BDB-2A421321B06C}"/>
              </a:ext>
            </a:extLst>
          </p:cNvPr>
          <p:cNvPicPr>
            <a:picLocks noChangeAspect="1"/>
          </p:cNvPicPr>
          <p:nvPr/>
        </p:nvPicPr>
        <p:blipFill>
          <a:blip r:embed="rId2"/>
          <a:stretch>
            <a:fillRect/>
          </a:stretch>
        </p:blipFill>
        <p:spPr>
          <a:xfrm>
            <a:off x="5297763" y="1262372"/>
            <a:ext cx="6250769" cy="4172388"/>
          </a:xfrm>
          <a:prstGeom prst="rect">
            <a:avLst/>
          </a:prstGeom>
        </p:spPr>
      </p:pic>
    </p:spTree>
    <p:extLst>
      <p:ext uri="{BB962C8B-B14F-4D97-AF65-F5344CB8AC3E}">
        <p14:creationId xmlns:p14="http://schemas.microsoft.com/office/powerpoint/2010/main" val="28866598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2187DE-BE37-4EA8-A733-A8E532CF4C7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s-CO" sz="2800" dirty="0"/>
              <a:t>EXPERIMENT TWO </a:t>
            </a:r>
          </a:p>
        </p:txBody>
      </p:sp>
      <p:sp>
        <p:nvSpPr>
          <p:cNvPr id="3" name="Content Placeholder 2">
            <a:extLst>
              <a:ext uri="{FF2B5EF4-FFF2-40B4-BE49-F238E27FC236}">
                <a16:creationId xmlns:a16="http://schemas.microsoft.com/office/drawing/2014/main" id="{34ABC2DE-F613-48CB-8ECC-0987C3AA26BB}"/>
              </a:ext>
            </a:extLst>
          </p:cNvPr>
          <p:cNvSpPr>
            <a:spLocks noGrp="1"/>
          </p:cNvSpPr>
          <p:nvPr>
            <p:ph idx="1"/>
          </p:nvPr>
        </p:nvSpPr>
        <p:spPr>
          <a:xfrm>
            <a:off x="643468" y="2638043"/>
            <a:ext cx="3363974" cy="3415623"/>
          </a:xfrm>
        </p:spPr>
        <p:txBody>
          <a:bodyPr>
            <a:noAutofit/>
          </a:bodyPr>
          <a:lstStyle/>
          <a:p>
            <a:pPr marL="0" indent="0">
              <a:buNone/>
            </a:pPr>
            <a:r>
              <a:rPr lang="es-CO" dirty="0" err="1"/>
              <a:t>Hold</a:t>
            </a:r>
            <a:r>
              <a:rPr lang="es-CO" dirty="0"/>
              <a:t> </a:t>
            </a:r>
            <a:r>
              <a:rPr lang="es-CO" dirty="0" err="1"/>
              <a:t>the</a:t>
            </a:r>
            <a:r>
              <a:rPr lang="es-CO" dirty="0"/>
              <a:t> </a:t>
            </a:r>
            <a:r>
              <a:rPr lang="es-CO" dirty="0" err="1"/>
              <a:t>string</a:t>
            </a:r>
            <a:r>
              <a:rPr lang="es-CO" dirty="0"/>
              <a:t> and </a:t>
            </a:r>
            <a:r>
              <a:rPr lang="es-CO" dirty="0" err="1"/>
              <a:t>talk</a:t>
            </a:r>
            <a:r>
              <a:rPr lang="es-CO" dirty="0"/>
              <a:t> </a:t>
            </a:r>
            <a:r>
              <a:rPr lang="es-CO" dirty="0" err="1"/>
              <a:t>into</a:t>
            </a:r>
            <a:r>
              <a:rPr lang="es-CO" dirty="0"/>
              <a:t> </a:t>
            </a:r>
            <a:r>
              <a:rPr lang="es-CO" dirty="0" err="1"/>
              <a:t>the</a:t>
            </a:r>
            <a:r>
              <a:rPr lang="es-CO" dirty="0"/>
              <a:t> cup. Do </a:t>
            </a:r>
            <a:r>
              <a:rPr lang="es-CO" dirty="0" err="1"/>
              <a:t>you</a:t>
            </a:r>
            <a:r>
              <a:rPr lang="es-CO" dirty="0"/>
              <a:t> </a:t>
            </a:r>
            <a:r>
              <a:rPr lang="es-CO" dirty="0" err="1"/>
              <a:t>feel</a:t>
            </a:r>
            <a:r>
              <a:rPr lang="es-CO" dirty="0"/>
              <a:t> </a:t>
            </a:r>
            <a:r>
              <a:rPr lang="es-CO" dirty="0" err="1"/>
              <a:t>aninthing</a:t>
            </a:r>
            <a:r>
              <a:rPr lang="es-CO" dirty="0"/>
              <a:t> in </a:t>
            </a:r>
            <a:r>
              <a:rPr lang="es-CO" dirty="0" err="1"/>
              <a:t>the</a:t>
            </a:r>
            <a:r>
              <a:rPr lang="es-CO" dirty="0"/>
              <a:t> </a:t>
            </a:r>
            <a:r>
              <a:rPr lang="es-CO" dirty="0" err="1"/>
              <a:t>string</a:t>
            </a:r>
            <a:r>
              <a:rPr lang="es-CO" dirty="0"/>
              <a:t>? </a:t>
            </a:r>
          </a:p>
          <a:p>
            <a:pPr marL="0" indent="0">
              <a:buNone/>
            </a:pPr>
            <a:endParaRPr lang="es-CO" dirty="0"/>
          </a:p>
          <a:p>
            <a:pPr marL="0" indent="0">
              <a:buNone/>
            </a:pPr>
            <a:r>
              <a:rPr lang="es-CO" dirty="0"/>
              <a:t>Yes, </a:t>
            </a:r>
            <a:r>
              <a:rPr lang="es-CO" dirty="0" err="1"/>
              <a:t>the</a:t>
            </a:r>
            <a:r>
              <a:rPr lang="es-CO" dirty="0"/>
              <a:t> </a:t>
            </a:r>
            <a:r>
              <a:rPr lang="es-CO" dirty="0" err="1"/>
              <a:t>string</a:t>
            </a:r>
            <a:r>
              <a:rPr lang="es-CO" dirty="0"/>
              <a:t> </a:t>
            </a:r>
            <a:r>
              <a:rPr lang="es-CO" dirty="0" err="1"/>
              <a:t>vibrates</a:t>
            </a:r>
            <a:r>
              <a:rPr lang="es-CO" dirty="0"/>
              <a:t>.</a:t>
            </a:r>
          </a:p>
        </p:txBody>
      </p:sp>
      <p:pic>
        <p:nvPicPr>
          <p:cNvPr id="4" name="Picture 3">
            <a:extLst>
              <a:ext uri="{FF2B5EF4-FFF2-40B4-BE49-F238E27FC236}">
                <a16:creationId xmlns:a16="http://schemas.microsoft.com/office/drawing/2014/main" id="{3972A54D-C0A8-4D2D-9A66-D0BA4BB587DB}"/>
              </a:ext>
            </a:extLst>
          </p:cNvPr>
          <p:cNvPicPr>
            <a:picLocks noChangeAspect="1"/>
          </p:cNvPicPr>
          <p:nvPr/>
        </p:nvPicPr>
        <p:blipFill>
          <a:blip r:embed="rId2"/>
          <a:stretch>
            <a:fillRect/>
          </a:stretch>
        </p:blipFill>
        <p:spPr>
          <a:xfrm>
            <a:off x="5297763" y="1332693"/>
            <a:ext cx="6250769" cy="4031746"/>
          </a:xfrm>
          <a:prstGeom prst="rect">
            <a:avLst/>
          </a:prstGeom>
        </p:spPr>
      </p:pic>
    </p:spTree>
    <p:extLst>
      <p:ext uri="{BB962C8B-B14F-4D97-AF65-F5344CB8AC3E}">
        <p14:creationId xmlns:p14="http://schemas.microsoft.com/office/powerpoint/2010/main" val="2757405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95DC7-4063-41D0-B645-534EEB4E594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s-CO" sz="2800"/>
              <a:t>Experiment Three </a:t>
            </a:r>
          </a:p>
        </p:txBody>
      </p:sp>
      <p:sp>
        <p:nvSpPr>
          <p:cNvPr id="3" name="Content Placeholder 2">
            <a:extLst>
              <a:ext uri="{FF2B5EF4-FFF2-40B4-BE49-F238E27FC236}">
                <a16:creationId xmlns:a16="http://schemas.microsoft.com/office/drawing/2014/main" id="{6DA1A010-074C-4624-90A4-37D29229A8CF}"/>
              </a:ext>
            </a:extLst>
          </p:cNvPr>
          <p:cNvSpPr>
            <a:spLocks noGrp="1"/>
          </p:cNvSpPr>
          <p:nvPr>
            <p:ph idx="1"/>
          </p:nvPr>
        </p:nvSpPr>
        <p:spPr>
          <a:xfrm>
            <a:off x="643468" y="2638043"/>
            <a:ext cx="3363974" cy="3415623"/>
          </a:xfrm>
        </p:spPr>
        <p:txBody>
          <a:bodyPr>
            <a:noAutofit/>
          </a:bodyPr>
          <a:lstStyle/>
          <a:p>
            <a:pPr marL="0" indent="0">
              <a:buNone/>
            </a:pPr>
            <a:r>
              <a:rPr lang="es-CO" dirty="0" err="1"/>
              <a:t>Gently</a:t>
            </a:r>
            <a:r>
              <a:rPr lang="es-CO" dirty="0"/>
              <a:t> </a:t>
            </a:r>
            <a:r>
              <a:rPr lang="es-CO" dirty="0" err="1"/>
              <a:t>rub</a:t>
            </a:r>
            <a:r>
              <a:rPr lang="es-CO" dirty="0"/>
              <a:t> </a:t>
            </a:r>
            <a:r>
              <a:rPr lang="es-CO" dirty="0" err="1"/>
              <a:t>the</a:t>
            </a:r>
            <a:r>
              <a:rPr lang="es-CO" dirty="0"/>
              <a:t> </a:t>
            </a:r>
            <a:r>
              <a:rPr lang="es-CO" dirty="0" err="1"/>
              <a:t>string</a:t>
            </a:r>
            <a:r>
              <a:rPr lang="es-CO" dirty="0"/>
              <a:t>. </a:t>
            </a:r>
            <a:r>
              <a:rPr lang="es-CO" dirty="0" err="1"/>
              <a:t>Then</a:t>
            </a:r>
            <a:r>
              <a:rPr lang="es-CO" dirty="0"/>
              <a:t> </a:t>
            </a:r>
            <a:r>
              <a:rPr lang="es-CO" dirty="0" err="1"/>
              <a:t>put</a:t>
            </a:r>
            <a:r>
              <a:rPr lang="es-CO" dirty="0"/>
              <a:t> </a:t>
            </a:r>
            <a:r>
              <a:rPr lang="es-CO" dirty="0" err="1"/>
              <a:t>the</a:t>
            </a:r>
            <a:r>
              <a:rPr lang="es-CO" dirty="0"/>
              <a:t> cup </a:t>
            </a:r>
            <a:r>
              <a:rPr lang="es-CO" dirty="0" err="1"/>
              <a:t>to</a:t>
            </a:r>
            <a:r>
              <a:rPr lang="es-CO" dirty="0"/>
              <a:t> </a:t>
            </a:r>
            <a:r>
              <a:rPr lang="es-CO" dirty="0" err="1"/>
              <a:t>your</a:t>
            </a:r>
            <a:r>
              <a:rPr lang="es-CO" dirty="0"/>
              <a:t> </a:t>
            </a:r>
            <a:r>
              <a:rPr lang="es-CO" dirty="0" err="1"/>
              <a:t>ear</a:t>
            </a:r>
            <a:r>
              <a:rPr lang="es-CO" dirty="0"/>
              <a:t>. </a:t>
            </a:r>
            <a:r>
              <a:rPr lang="es-CO" dirty="0" err="1"/>
              <a:t>What</a:t>
            </a:r>
            <a:r>
              <a:rPr lang="es-CO" dirty="0"/>
              <a:t> do </a:t>
            </a:r>
            <a:r>
              <a:rPr lang="es-CO" dirty="0" err="1"/>
              <a:t>you</a:t>
            </a:r>
            <a:r>
              <a:rPr lang="es-CO" dirty="0"/>
              <a:t> </a:t>
            </a:r>
            <a:r>
              <a:rPr lang="es-CO" dirty="0" err="1"/>
              <a:t>notice</a:t>
            </a:r>
            <a:r>
              <a:rPr lang="es-CO" dirty="0"/>
              <a:t>? </a:t>
            </a:r>
          </a:p>
          <a:p>
            <a:pPr marL="0" indent="0">
              <a:buNone/>
            </a:pPr>
            <a:endParaRPr lang="es-CO" dirty="0"/>
          </a:p>
          <a:p>
            <a:pPr marL="0" indent="0">
              <a:buNone/>
            </a:pPr>
            <a:r>
              <a:rPr lang="es-CO" dirty="0" err="1"/>
              <a:t>The</a:t>
            </a:r>
            <a:r>
              <a:rPr lang="es-CO" dirty="0"/>
              <a:t> </a:t>
            </a:r>
            <a:r>
              <a:rPr lang="es-CO" dirty="0" err="1"/>
              <a:t>sound</a:t>
            </a:r>
            <a:r>
              <a:rPr lang="es-CO" dirty="0"/>
              <a:t> </a:t>
            </a:r>
            <a:r>
              <a:rPr lang="es-CO" dirty="0" err="1"/>
              <a:t>of</a:t>
            </a:r>
            <a:r>
              <a:rPr lang="es-CO" dirty="0"/>
              <a:t> </a:t>
            </a:r>
            <a:r>
              <a:rPr lang="es-CO" dirty="0" err="1"/>
              <a:t>my</a:t>
            </a:r>
            <a:r>
              <a:rPr lang="es-CO" dirty="0"/>
              <a:t> </a:t>
            </a:r>
            <a:r>
              <a:rPr lang="es-CO" dirty="0" err="1"/>
              <a:t>hand</a:t>
            </a:r>
            <a:r>
              <a:rPr lang="es-CO" dirty="0"/>
              <a:t> </a:t>
            </a:r>
            <a:r>
              <a:rPr lang="es-CO" dirty="0" err="1"/>
              <a:t>rubbing</a:t>
            </a:r>
            <a:r>
              <a:rPr lang="es-CO" dirty="0"/>
              <a:t> </a:t>
            </a:r>
            <a:r>
              <a:rPr lang="es-CO" dirty="0" err="1"/>
              <a:t>the</a:t>
            </a:r>
            <a:r>
              <a:rPr lang="es-CO" dirty="0"/>
              <a:t> </a:t>
            </a:r>
            <a:r>
              <a:rPr lang="es-CO" dirty="0" err="1"/>
              <a:t>string</a:t>
            </a:r>
            <a:r>
              <a:rPr lang="es-CO" dirty="0"/>
              <a:t> </a:t>
            </a:r>
            <a:r>
              <a:rPr lang="es-CO" dirty="0" err="1"/>
              <a:t>is</a:t>
            </a:r>
            <a:r>
              <a:rPr lang="es-CO" dirty="0"/>
              <a:t> </a:t>
            </a:r>
            <a:r>
              <a:rPr lang="es-CO" dirty="0" err="1"/>
              <a:t>louder</a:t>
            </a:r>
            <a:r>
              <a:rPr lang="es-CO" dirty="0"/>
              <a:t>. </a:t>
            </a:r>
          </a:p>
        </p:txBody>
      </p:sp>
      <p:pic>
        <p:nvPicPr>
          <p:cNvPr id="4" name="Picture 3">
            <a:extLst>
              <a:ext uri="{FF2B5EF4-FFF2-40B4-BE49-F238E27FC236}">
                <a16:creationId xmlns:a16="http://schemas.microsoft.com/office/drawing/2014/main" id="{8BDE661A-10A6-41AD-9B1A-E97B26287B7E}"/>
              </a:ext>
            </a:extLst>
          </p:cNvPr>
          <p:cNvPicPr>
            <a:picLocks noChangeAspect="1"/>
          </p:cNvPicPr>
          <p:nvPr/>
        </p:nvPicPr>
        <p:blipFill>
          <a:blip r:embed="rId2"/>
          <a:stretch>
            <a:fillRect/>
          </a:stretch>
        </p:blipFill>
        <p:spPr>
          <a:xfrm>
            <a:off x="5297763" y="1207678"/>
            <a:ext cx="6250769" cy="4281776"/>
          </a:xfrm>
          <a:prstGeom prst="rect">
            <a:avLst/>
          </a:prstGeom>
        </p:spPr>
      </p:pic>
    </p:spTree>
    <p:extLst>
      <p:ext uri="{BB962C8B-B14F-4D97-AF65-F5344CB8AC3E}">
        <p14:creationId xmlns:p14="http://schemas.microsoft.com/office/powerpoint/2010/main" val="15094147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40F1D4-5103-4EC4-807F-8C20C79E419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s-CO" sz="2800" dirty="0" err="1"/>
              <a:t>Experiment</a:t>
            </a:r>
            <a:r>
              <a:rPr lang="es-CO" sz="2800" dirty="0"/>
              <a:t> </a:t>
            </a:r>
            <a:r>
              <a:rPr lang="es-CO" sz="2800" dirty="0" err="1"/>
              <a:t>Four</a:t>
            </a:r>
            <a:r>
              <a:rPr lang="es-CO" sz="2800" dirty="0"/>
              <a:t> </a:t>
            </a:r>
          </a:p>
        </p:txBody>
      </p:sp>
      <p:sp>
        <p:nvSpPr>
          <p:cNvPr id="3" name="Content Placeholder 2">
            <a:extLst>
              <a:ext uri="{FF2B5EF4-FFF2-40B4-BE49-F238E27FC236}">
                <a16:creationId xmlns:a16="http://schemas.microsoft.com/office/drawing/2014/main" id="{2F034CA5-9801-4942-BA9C-781E60622345}"/>
              </a:ext>
            </a:extLst>
          </p:cNvPr>
          <p:cNvSpPr>
            <a:spLocks noGrp="1"/>
          </p:cNvSpPr>
          <p:nvPr>
            <p:ph idx="1"/>
          </p:nvPr>
        </p:nvSpPr>
        <p:spPr>
          <a:xfrm>
            <a:off x="643468" y="2638043"/>
            <a:ext cx="3363974" cy="3415623"/>
          </a:xfrm>
        </p:spPr>
        <p:txBody>
          <a:bodyPr>
            <a:normAutofit/>
          </a:bodyPr>
          <a:lstStyle/>
          <a:p>
            <a:pPr marL="0" indent="0">
              <a:buNone/>
            </a:pPr>
            <a:r>
              <a:rPr lang="es-CO" dirty="0" err="1"/>
              <a:t>Put</a:t>
            </a:r>
            <a:r>
              <a:rPr lang="es-CO" dirty="0"/>
              <a:t> </a:t>
            </a:r>
            <a:r>
              <a:rPr lang="es-CO" dirty="0" err="1"/>
              <a:t>the</a:t>
            </a:r>
            <a:r>
              <a:rPr lang="es-CO" dirty="0"/>
              <a:t> </a:t>
            </a:r>
            <a:r>
              <a:rPr lang="es-CO" dirty="0" err="1"/>
              <a:t>string</a:t>
            </a:r>
            <a:r>
              <a:rPr lang="es-CO" dirty="0"/>
              <a:t> </a:t>
            </a:r>
            <a:r>
              <a:rPr lang="es-CO" dirty="0" err="1"/>
              <a:t>tight</a:t>
            </a:r>
            <a:r>
              <a:rPr lang="es-CO" dirty="0"/>
              <a:t> and </a:t>
            </a:r>
            <a:r>
              <a:rPr lang="es-CO" dirty="0" err="1"/>
              <a:t>pluck</a:t>
            </a:r>
            <a:r>
              <a:rPr lang="es-CO" dirty="0"/>
              <a:t> </a:t>
            </a:r>
            <a:r>
              <a:rPr lang="es-CO" dirty="0" err="1"/>
              <a:t>it</a:t>
            </a:r>
            <a:r>
              <a:rPr lang="es-CO" dirty="0"/>
              <a:t> </a:t>
            </a:r>
            <a:r>
              <a:rPr lang="es-CO" dirty="0" err="1"/>
              <a:t>gently</a:t>
            </a:r>
            <a:r>
              <a:rPr lang="es-CO" dirty="0"/>
              <a:t>?. </a:t>
            </a:r>
            <a:r>
              <a:rPr lang="es-CO" dirty="0" err="1"/>
              <a:t>What</a:t>
            </a:r>
            <a:r>
              <a:rPr lang="es-CO" dirty="0"/>
              <a:t> do </a:t>
            </a:r>
            <a:r>
              <a:rPr lang="es-CO" dirty="0" err="1"/>
              <a:t>you</a:t>
            </a:r>
            <a:r>
              <a:rPr lang="es-CO" dirty="0"/>
              <a:t> </a:t>
            </a:r>
            <a:r>
              <a:rPr lang="es-CO" dirty="0" err="1"/>
              <a:t>notice</a:t>
            </a:r>
            <a:r>
              <a:rPr lang="es-CO" dirty="0"/>
              <a:t>? </a:t>
            </a:r>
          </a:p>
          <a:p>
            <a:pPr marL="0" indent="0">
              <a:buNone/>
            </a:pPr>
            <a:endParaRPr lang="es-CO" dirty="0"/>
          </a:p>
          <a:p>
            <a:pPr marL="0" indent="0">
              <a:buNone/>
            </a:pPr>
            <a:r>
              <a:rPr lang="es-CO" dirty="0" err="1"/>
              <a:t>The</a:t>
            </a:r>
            <a:r>
              <a:rPr lang="es-CO" dirty="0"/>
              <a:t> </a:t>
            </a:r>
            <a:r>
              <a:rPr lang="es-CO" dirty="0" err="1"/>
              <a:t>sound</a:t>
            </a:r>
            <a:r>
              <a:rPr lang="es-CO" dirty="0"/>
              <a:t> </a:t>
            </a:r>
            <a:r>
              <a:rPr lang="es-CO" dirty="0" err="1"/>
              <a:t>is</a:t>
            </a:r>
            <a:r>
              <a:rPr lang="es-CO" dirty="0"/>
              <a:t> </a:t>
            </a:r>
            <a:r>
              <a:rPr lang="es-CO" dirty="0" err="1"/>
              <a:t>very</a:t>
            </a:r>
            <a:r>
              <a:rPr lang="es-CO" dirty="0"/>
              <a:t> </a:t>
            </a:r>
            <a:r>
              <a:rPr lang="es-CO" dirty="0" err="1"/>
              <a:t>loud</a:t>
            </a:r>
            <a:r>
              <a:rPr lang="es-CO" dirty="0"/>
              <a:t>. </a:t>
            </a:r>
            <a:r>
              <a:rPr lang="es-CO" dirty="0" err="1"/>
              <a:t>It</a:t>
            </a:r>
            <a:r>
              <a:rPr lang="es-CO" dirty="0"/>
              <a:t> </a:t>
            </a:r>
            <a:r>
              <a:rPr lang="es-CO" dirty="0" err="1"/>
              <a:t>sounds</a:t>
            </a:r>
            <a:r>
              <a:rPr lang="es-CO" dirty="0"/>
              <a:t> </a:t>
            </a:r>
            <a:r>
              <a:rPr lang="es-CO" dirty="0" err="1"/>
              <a:t>like</a:t>
            </a:r>
            <a:r>
              <a:rPr lang="es-CO" dirty="0"/>
              <a:t> a guitar </a:t>
            </a:r>
            <a:r>
              <a:rPr lang="es-CO" dirty="0" err="1"/>
              <a:t>string</a:t>
            </a:r>
            <a:r>
              <a:rPr lang="es-CO" sz="2000" dirty="0"/>
              <a:t>. </a:t>
            </a:r>
          </a:p>
        </p:txBody>
      </p:sp>
      <p:pic>
        <p:nvPicPr>
          <p:cNvPr id="4" name="Picture 3">
            <a:extLst>
              <a:ext uri="{FF2B5EF4-FFF2-40B4-BE49-F238E27FC236}">
                <a16:creationId xmlns:a16="http://schemas.microsoft.com/office/drawing/2014/main" id="{60577D66-C1E9-4B1D-BC2C-B11DAA4F0227}"/>
              </a:ext>
            </a:extLst>
          </p:cNvPr>
          <p:cNvPicPr>
            <a:picLocks noChangeAspect="1"/>
          </p:cNvPicPr>
          <p:nvPr/>
        </p:nvPicPr>
        <p:blipFill>
          <a:blip r:embed="rId2"/>
          <a:stretch>
            <a:fillRect/>
          </a:stretch>
        </p:blipFill>
        <p:spPr>
          <a:xfrm>
            <a:off x="5297763" y="1207678"/>
            <a:ext cx="6250769" cy="4281776"/>
          </a:xfrm>
          <a:prstGeom prst="rect">
            <a:avLst/>
          </a:prstGeom>
        </p:spPr>
      </p:pic>
    </p:spTree>
    <p:extLst>
      <p:ext uri="{BB962C8B-B14F-4D97-AF65-F5344CB8AC3E}">
        <p14:creationId xmlns:p14="http://schemas.microsoft.com/office/powerpoint/2010/main" val="4236577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After watching the first part of the video, answer the following questions in your notebook. Then write the questions for the four experiments and answer them. You can check your answers on Weebly.  </vt:lpstr>
      <vt:lpstr>EXPERIMENT ONE </vt:lpstr>
      <vt:lpstr>EXPERIMENT TWO </vt:lpstr>
      <vt:lpstr>Experiment Three </vt:lpstr>
      <vt:lpstr>Experiment Four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Introduction to sound</dc:title>
  <dc:creator>Andrea Nensthiel</dc:creator>
  <cp:lastModifiedBy>Andrea Nensthiel</cp:lastModifiedBy>
  <cp:revision>6</cp:revision>
  <dcterms:created xsi:type="dcterms:W3CDTF">2020-03-31T15:45:38Z</dcterms:created>
  <dcterms:modified xsi:type="dcterms:W3CDTF">2020-04-12T23:45:39Z</dcterms:modified>
</cp:coreProperties>
</file>