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1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8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7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3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3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4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9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9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0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2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E35D0-3814-416A-BF3F-B0174AEC5B64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8B57A-7608-4CBB-9C0F-AE5DE22E71F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8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mnasiocampestre-my.sharepoint.com/:w:/g/personal/emorrice_campestre_edu_co/EdxoacnNqD9Eqp5zKOu_lEYB7EbTMS2WwRBan5hXz7gq3Q?e=iIOWHW" TargetMode="External"/><Relationship Id="rId2" Type="http://schemas.openxmlformats.org/officeDocument/2006/relationships/hyperlink" Target="https://gimnasiocampestre-my.sharepoint.com/:b:/g/personal/emorrice_campestre_edu_co/EVqwLdhqw8pKkRzMJaNab64BC3wD4XksRvuGMRh0CWB3EA?e=bSIKy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mnasiocampestre-my.sharepoint.com/:w:/g/personal/emorrice_campestre_edu_co/EdxoacnNqD9Eqp5zKOu_lEYB7EbTMS2WwRBan5hXz7gq3Q?e=iIOWH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mnasiocampestre-my.sharepoint.com/:b:/g/personal/emorrice_campestre_edu_co/EVqwLdhqw8pKkRzMJaNab64BC3wD4XksRvuGMRh0CWB3EA?e=bSIKy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Class 1: </a:t>
            </a:r>
          </a:p>
          <a:p>
            <a:r>
              <a:rPr lang="en-GB" dirty="0" smtClean="0"/>
              <a:t>You need the PowerPoint to make notes, and the worksheet: </a:t>
            </a:r>
            <a:r>
              <a:rPr lang="en-GB" dirty="0">
                <a:hlinkClick r:id="rId2"/>
              </a:rPr>
              <a:t>https://gimnasiocampestre-my.sharepoint.com/:b:/g/personal/emorrice_campestre_edu_co/EVqwLdhqw8pKkRzMJaNab64BC3wD4XksRvuGMRh0CWB3EA?e=bSIKya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Class 2: </a:t>
            </a:r>
          </a:p>
          <a:p>
            <a:pPr marL="0" indent="0">
              <a:buNone/>
            </a:pPr>
            <a:r>
              <a:rPr lang="en-GB" dirty="0" smtClean="0"/>
              <a:t>You need access to the internet for </a:t>
            </a:r>
            <a:r>
              <a:rPr lang="en-GB" dirty="0" err="1" smtClean="0"/>
              <a:t>NearPod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Class 3: You need your Math notebook, and this PowerPoint </a:t>
            </a:r>
          </a:p>
          <a:p>
            <a:pPr marL="0" indent="0">
              <a:buNone/>
            </a:pPr>
            <a:r>
              <a:rPr lang="en-GB" dirty="0" smtClean="0"/>
              <a:t>Class 4: You need access to the internet for </a:t>
            </a:r>
            <a:r>
              <a:rPr lang="en-GB" dirty="0" err="1" smtClean="0"/>
              <a:t>NearPod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Class 5: You need the Number of the Day evaluation and evaluation guide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https://gimnasiocampestre-my.sharepoint.com/:w:/g/personal/emorrice_campestre_edu_co/EdxoacnNqD9Eqp5zKOu_lEYB7EbTMS2WwRBan5hXz7gq3Q?e=iIOWHW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84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225083" y="9706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Check your answers. Correct any mistakes you have</a:t>
            </a:r>
            <a:r>
              <a:rPr lang="en-GB" sz="2000" b="1" i="1" dirty="0" smtClean="0">
                <a:solidFill>
                  <a:srgbClr val="FF0000"/>
                </a:solidFill>
              </a:rPr>
              <a:t>. Check the writing in purple on the previous slide if you are confused. </a:t>
            </a:r>
            <a:endParaRPr lang="en-GB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050993"/>
                  </p:ext>
                </p:extLst>
              </p:nvPr>
            </p:nvGraphicFramePr>
            <p:xfrm>
              <a:off x="370226" y="2833785"/>
              <a:ext cx="11582400" cy="32458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48114">
                      <a:extLst>
                        <a:ext uri="{9D8B030D-6E8A-4147-A177-3AD203B41FA5}">
                          <a16:colId xmlns:a16="http://schemas.microsoft.com/office/drawing/2014/main" val="2880621835"/>
                        </a:ext>
                      </a:extLst>
                    </a:gridCol>
                    <a:gridCol w="2184289">
                      <a:extLst>
                        <a:ext uri="{9D8B030D-6E8A-4147-A177-3AD203B41FA5}">
                          <a16:colId xmlns:a16="http://schemas.microsoft.com/office/drawing/2014/main" val="504065253"/>
                        </a:ext>
                      </a:extLst>
                    </a:gridCol>
                    <a:gridCol w="2569028">
                      <a:extLst>
                        <a:ext uri="{9D8B030D-6E8A-4147-A177-3AD203B41FA5}">
                          <a16:colId xmlns:a16="http://schemas.microsoft.com/office/drawing/2014/main" val="2703527806"/>
                        </a:ext>
                      </a:extLst>
                    </a:gridCol>
                    <a:gridCol w="2053883">
                      <a:extLst>
                        <a:ext uri="{9D8B030D-6E8A-4147-A177-3AD203B41FA5}">
                          <a16:colId xmlns:a16="http://schemas.microsoft.com/office/drawing/2014/main" val="2766202953"/>
                        </a:ext>
                      </a:extLst>
                    </a:gridCol>
                    <a:gridCol w="2627086">
                      <a:extLst>
                        <a:ext uri="{9D8B030D-6E8A-4147-A177-3AD203B41FA5}">
                          <a16:colId xmlns:a16="http://schemas.microsoft.com/office/drawing/2014/main" val="1968315849"/>
                        </a:ext>
                      </a:extLst>
                    </a:gridCol>
                  </a:tblGrid>
                  <a:tr h="875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Model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777501"/>
                      </a:ext>
                    </a:extLst>
                  </a:tr>
                  <a:tr h="2370585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aseline="0" dirty="0" smtClean="0">
                              <a:solidFill>
                                <a:schemeClr val="tx1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 smtClean="0">
                              <a:solidFill>
                                <a:schemeClr val="tx1"/>
                              </a:solidFill>
                            </a:rPr>
                            <a:t>  +</a:t>
                          </a:r>
                          <a:r>
                            <a:rPr lang="en-GB" sz="2800" baseline="0" dirty="0" smtClean="0">
                              <a:solidFill>
                                <a:schemeClr val="tx1"/>
                              </a:solidFill>
                            </a:rPr>
                            <a:t> 5 = 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 - 3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aseline="0" dirty="0" smtClean="0">
                              <a:solidFill>
                                <a:schemeClr val="tx1"/>
                              </a:solidFill>
                            </a:rPr>
                            <a:t>2.3 + 4.2 = 6.5</a:t>
                          </a:r>
                          <a:endParaRPr lang="en-GB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12.5 – 6 = 6.5</a:t>
                          </a:r>
                          <a:endParaRPr lang="en-GB" sz="32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91140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050993"/>
                  </p:ext>
                </p:extLst>
              </p:nvPr>
            </p:nvGraphicFramePr>
            <p:xfrm>
              <a:off x="370226" y="2833785"/>
              <a:ext cx="11582400" cy="32458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48114">
                      <a:extLst>
                        <a:ext uri="{9D8B030D-6E8A-4147-A177-3AD203B41FA5}">
                          <a16:colId xmlns:a16="http://schemas.microsoft.com/office/drawing/2014/main" val="2880621835"/>
                        </a:ext>
                      </a:extLst>
                    </a:gridCol>
                    <a:gridCol w="2184289">
                      <a:extLst>
                        <a:ext uri="{9D8B030D-6E8A-4147-A177-3AD203B41FA5}">
                          <a16:colId xmlns:a16="http://schemas.microsoft.com/office/drawing/2014/main" val="504065253"/>
                        </a:ext>
                      </a:extLst>
                    </a:gridCol>
                    <a:gridCol w="2569028">
                      <a:extLst>
                        <a:ext uri="{9D8B030D-6E8A-4147-A177-3AD203B41FA5}">
                          <a16:colId xmlns:a16="http://schemas.microsoft.com/office/drawing/2014/main" val="2703527806"/>
                        </a:ext>
                      </a:extLst>
                    </a:gridCol>
                    <a:gridCol w="2053883">
                      <a:extLst>
                        <a:ext uri="{9D8B030D-6E8A-4147-A177-3AD203B41FA5}">
                          <a16:colId xmlns:a16="http://schemas.microsoft.com/office/drawing/2014/main" val="2766202953"/>
                        </a:ext>
                      </a:extLst>
                    </a:gridCol>
                    <a:gridCol w="2627086">
                      <a:extLst>
                        <a:ext uri="{9D8B030D-6E8A-4147-A177-3AD203B41FA5}">
                          <a16:colId xmlns:a16="http://schemas.microsoft.com/office/drawing/2014/main" val="1968315849"/>
                        </a:ext>
                      </a:extLst>
                    </a:gridCol>
                  </a:tblGrid>
                  <a:tr h="875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Model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777501"/>
                      </a:ext>
                    </a:extLst>
                  </a:tr>
                  <a:tr h="2370585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8883" t="-38205" r="-332961" b="-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8720" t="-38205" r="-182464" b="-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aseline="0" dirty="0" smtClean="0">
                              <a:solidFill>
                                <a:schemeClr val="tx1"/>
                              </a:solidFill>
                            </a:rPr>
                            <a:t>2.3 + 4.2 = 6.5</a:t>
                          </a:r>
                          <a:endParaRPr lang="en-GB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3200" baseline="0" dirty="0" smtClean="0">
                              <a:solidFill>
                                <a:schemeClr val="tx1"/>
                              </a:solidFill>
                            </a:rPr>
                            <a:t>12.5 – 6 = 6.5</a:t>
                          </a:r>
                          <a:endParaRPr lang="en-GB" sz="32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91140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Elipse 3"/>
          <p:cNvSpPr/>
          <p:nvPr/>
        </p:nvSpPr>
        <p:spPr>
          <a:xfrm>
            <a:off x="478858" y="3889827"/>
            <a:ext cx="478971" cy="449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ipse 7"/>
          <p:cNvSpPr/>
          <p:nvPr/>
        </p:nvSpPr>
        <p:spPr>
          <a:xfrm>
            <a:off x="1959429" y="4534786"/>
            <a:ext cx="478971" cy="449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e 8"/>
          <p:cNvSpPr/>
          <p:nvPr/>
        </p:nvSpPr>
        <p:spPr>
          <a:xfrm>
            <a:off x="1219143" y="4526867"/>
            <a:ext cx="478971" cy="449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ipse 9"/>
          <p:cNvSpPr/>
          <p:nvPr/>
        </p:nvSpPr>
        <p:spPr>
          <a:xfrm>
            <a:off x="1219144" y="3873990"/>
            <a:ext cx="478971" cy="449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ipse 10"/>
          <p:cNvSpPr/>
          <p:nvPr/>
        </p:nvSpPr>
        <p:spPr>
          <a:xfrm>
            <a:off x="1952172" y="3889827"/>
            <a:ext cx="478971" cy="449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ipse 11"/>
          <p:cNvSpPr/>
          <p:nvPr/>
        </p:nvSpPr>
        <p:spPr>
          <a:xfrm>
            <a:off x="478857" y="4534786"/>
            <a:ext cx="478971" cy="449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orde 4"/>
          <p:cNvSpPr/>
          <p:nvPr/>
        </p:nvSpPr>
        <p:spPr>
          <a:xfrm rot="1305969">
            <a:off x="466329" y="5333958"/>
            <a:ext cx="604525" cy="493373"/>
          </a:xfrm>
          <a:prstGeom prst="chord">
            <a:avLst>
              <a:gd name="adj1" fmla="val 4162520"/>
              <a:gd name="adj2" fmla="val 15097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14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225083" y="970671"/>
            <a:ext cx="11400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Next</a:t>
            </a:r>
            <a:r>
              <a:rPr lang="en-GB" sz="2000" dirty="0" smtClean="0">
                <a:solidFill>
                  <a:srgbClr val="FF0000"/>
                </a:solidFill>
              </a:rPr>
              <a:t>, draw the shapes. Label the sides and use the Number of the Day when asked. Remember to use a ruler.</a:t>
            </a:r>
            <a:r>
              <a:rPr lang="en-GB" sz="1400" i="1" dirty="0" smtClean="0">
                <a:solidFill>
                  <a:srgbClr val="FF0000"/>
                </a:solidFill>
              </a:rPr>
              <a:t> When you have finished, check your answers on the next page.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</a:p>
          <a:p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You do not need to write anything down that is in purple. It is there to help you.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31324"/>
              </p:ext>
            </p:extLst>
          </p:nvPr>
        </p:nvGraphicFramePr>
        <p:xfrm>
          <a:off x="406401" y="2294110"/>
          <a:ext cx="11509828" cy="3588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3264">
                  <a:extLst>
                    <a:ext uri="{9D8B030D-6E8A-4147-A177-3AD203B41FA5}">
                      <a16:colId xmlns:a16="http://schemas.microsoft.com/office/drawing/2014/main" val="504065253"/>
                    </a:ext>
                  </a:extLst>
                </a:gridCol>
                <a:gridCol w="4343794">
                  <a:extLst>
                    <a:ext uri="{9D8B030D-6E8A-4147-A177-3AD203B41FA5}">
                      <a16:colId xmlns:a16="http://schemas.microsoft.com/office/drawing/2014/main" val="2703527806"/>
                    </a:ext>
                  </a:extLst>
                </a:gridCol>
                <a:gridCol w="3472770">
                  <a:extLst>
                    <a:ext uri="{9D8B030D-6E8A-4147-A177-3AD203B41FA5}">
                      <a16:colId xmlns:a16="http://schemas.microsoft.com/office/drawing/2014/main" val="3855631274"/>
                    </a:ext>
                  </a:extLst>
                </a:gridCol>
              </a:tblGrid>
              <a:tr h="53617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Rectangle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777501"/>
                  </a:ext>
                </a:extLst>
              </a:tr>
              <a:tr h="30522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7030A0"/>
                          </a:solidFill>
                        </a:rPr>
                        <a:t>Draw the shape, and label the sides. Use the Number of the Day as the length</a:t>
                      </a:r>
                      <a:r>
                        <a:rPr lang="en-GB" sz="1600" baseline="0" dirty="0" smtClean="0">
                          <a:solidFill>
                            <a:srgbClr val="7030A0"/>
                          </a:solidFill>
                        </a:rPr>
                        <a:t> of one side. </a:t>
                      </a:r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7030A0"/>
                          </a:solidFill>
                        </a:rPr>
                        <a:t>Draw the shape, and label the sides. Use the Number of the Day as the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7030A0"/>
                          </a:solidFill>
                        </a:rPr>
                        <a:t>Draw the shape, and label the sides. Use the Number of the Day as the width.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1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616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319315" y="1141568"/>
            <a:ext cx="11400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Check your answers. Correct any mistakes you have</a:t>
            </a:r>
            <a:r>
              <a:rPr lang="en-GB" sz="2000" b="1" i="1" dirty="0" smtClean="0">
                <a:solidFill>
                  <a:srgbClr val="FF0000"/>
                </a:solidFill>
              </a:rPr>
              <a:t>. Check the writing in purple on the previous slide if you are confused. </a:t>
            </a:r>
            <a:endParaRPr lang="en-GB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84133"/>
              </p:ext>
            </p:extLst>
          </p:nvPr>
        </p:nvGraphicFramePr>
        <p:xfrm>
          <a:off x="406401" y="2294110"/>
          <a:ext cx="11509828" cy="3588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3264">
                  <a:extLst>
                    <a:ext uri="{9D8B030D-6E8A-4147-A177-3AD203B41FA5}">
                      <a16:colId xmlns:a16="http://schemas.microsoft.com/office/drawing/2014/main" val="504065253"/>
                    </a:ext>
                  </a:extLst>
                </a:gridCol>
                <a:gridCol w="4343794">
                  <a:extLst>
                    <a:ext uri="{9D8B030D-6E8A-4147-A177-3AD203B41FA5}">
                      <a16:colId xmlns:a16="http://schemas.microsoft.com/office/drawing/2014/main" val="2703527806"/>
                    </a:ext>
                  </a:extLst>
                </a:gridCol>
                <a:gridCol w="3472770">
                  <a:extLst>
                    <a:ext uri="{9D8B030D-6E8A-4147-A177-3AD203B41FA5}">
                      <a16:colId xmlns:a16="http://schemas.microsoft.com/office/drawing/2014/main" val="3855631274"/>
                    </a:ext>
                  </a:extLst>
                </a:gridCol>
              </a:tblGrid>
              <a:tr h="53617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Rectangle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777501"/>
                  </a:ext>
                </a:extLst>
              </a:tr>
              <a:tr h="3052298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14051"/>
                  </a:ext>
                </a:extLst>
              </a:tr>
            </a:tbl>
          </a:graphicData>
        </a:graphic>
      </p:graphicFrame>
      <p:sp>
        <p:nvSpPr>
          <p:cNvPr id="4" name="Triángulo isósceles 3"/>
          <p:cNvSpPr/>
          <p:nvPr/>
        </p:nvSpPr>
        <p:spPr>
          <a:xfrm>
            <a:off x="1262743" y="3028683"/>
            <a:ext cx="2046514" cy="2380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adroTexto 4"/>
          <p:cNvSpPr txBox="1"/>
          <p:nvPr/>
        </p:nvSpPr>
        <p:spPr>
          <a:xfrm>
            <a:off x="2772229" y="34834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3.5cm</a:t>
            </a:r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>
            <a:off x="1066800" y="34834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3.5cm</a:t>
            </a:r>
            <a:endParaRPr lang="en-GB" dirty="0"/>
          </a:p>
        </p:txBody>
      </p:sp>
      <p:sp>
        <p:nvSpPr>
          <p:cNvPr id="8" name="CuadroTexto 7"/>
          <p:cNvSpPr txBox="1"/>
          <p:nvPr/>
        </p:nvSpPr>
        <p:spPr>
          <a:xfrm>
            <a:off x="1850571" y="540902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2cm</a:t>
            </a:r>
            <a:endParaRPr lang="en-GB" dirty="0"/>
          </a:p>
        </p:txBody>
      </p:sp>
      <p:sp>
        <p:nvSpPr>
          <p:cNvPr id="11" name="Rectángulo 10"/>
          <p:cNvSpPr/>
          <p:nvPr/>
        </p:nvSpPr>
        <p:spPr>
          <a:xfrm>
            <a:off x="5925513" y="3852761"/>
            <a:ext cx="986971" cy="90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ángulo 11"/>
          <p:cNvSpPr/>
          <p:nvPr/>
        </p:nvSpPr>
        <p:spPr>
          <a:xfrm>
            <a:off x="8998857" y="4218854"/>
            <a:ext cx="2322286" cy="90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adroTexto 12"/>
          <p:cNvSpPr txBox="1"/>
          <p:nvPr/>
        </p:nvSpPr>
        <p:spPr>
          <a:xfrm>
            <a:off x="5101883" y="403418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3.5cm</a:t>
            </a:r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356656" y="441725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3.5cm</a:t>
            </a:r>
            <a:endParaRPr lang="en-GB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1159644" y="44881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3.5cm</a:t>
            </a:r>
            <a:endParaRPr lang="en-GB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789886" y="384952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5cm</a:t>
            </a:r>
            <a:endParaRPr lang="en-GB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853358" y="51767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56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225083" y="970671"/>
            <a:ext cx="11400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Finally</a:t>
            </a:r>
            <a:r>
              <a:rPr lang="en-GB" sz="2000" dirty="0" smtClean="0">
                <a:solidFill>
                  <a:srgbClr val="FF0000"/>
                </a:solidFill>
              </a:rPr>
              <a:t>, create a number line for the number of the day. Remember to use a ruler.</a:t>
            </a:r>
            <a:r>
              <a:rPr lang="en-GB" sz="1400" i="1" dirty="0" smtClean="0">
                <a:solidFill>
                  <a:srgbClr val="FF0000"/>
                </a:solidFill>
              </a:rPr>
              <a:t> When you have finished, check your answers on the next page.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</a:p>
          <a:p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You do not need to write anything down that is in purple. It is there to help you.</a:t>
            </a:r>
            <a:endParaRPr lang="en-GB" sz="2000" b="1" dirty="0">
              <a:solidFill>
                <a:srgbClr val="FF000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069145" y="5809957"/>
            <a:ext cx="10170942" cy="1406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25083" y="2294110"/>
            <a:ext cx="10536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Step 1: Draw a straight line with your ruler and divide it into 11 parts. 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Step 2. Start your number line with the whole number 6. 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Step 3. End your number line with the whole number 7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Step 4: Label your number line with the numbers, counting up in tenths. You can use decimals or fractions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Step 5: Draw an arrow or circle the Number of the Day on the number line. 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225083" y="970671"/>
            <a:ext cx="1140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Check your number lines! There is an example of one with fractions and with decimals. 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6" name="Imagen 5"/>
          <p:cNvPicPr/>
          <p:nvPr/>
        </p:nvPicPr>
        <p:blipFill rotWithShape="1">
          <a:blip r:embed="rId3"/>
          <a:srcRect l="13130" t="60068" r="17177" b="31325"/>
          <a:stretch/>
        </p:blipFill>
        <p:spPr bwMode="auto">
          <a:xfrm>
            <a:off x="689317" y="2266950"/>
            <a:ext cx="10950233" cy="144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/>
          <p:cNvPicPr/>
          <p:nvPr/>
        </p:nvPicPr>
        <p:blipFill rotWithShape="1">
          <a:blip r:embed="rId4"/>
          <a:srcRect l="12629" t="62322" r="17672" b="24799"/>
          <a:stretch/>
        </p:blipFill>
        <p:spPr bwMode="auto">
          <a:xfrm>
            <a:off x="689317" y="4220394"/>
            <a:ext cx="10874033" cy="1352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Elipse 3"/>
          <p:cNvSpPr/>
          <p:nvPr/>
        </p:nvSpPr>
        <p:spPr>
          <a:xfrm>
            <a:off x="5560474" y="2400300"/>
            <a:ext cx="1131717" cy="1181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e 8"/>
          <p:cNvSpPr/>
          <p:nvPr/>
        </p:nvSpPr>
        <p:spPr>
          <a:xfrm>
            <a:off x="5560473" y="4220394"/>
            <a:ext cx="1131717" cy="1181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233" y="14084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Class </a:t>
            </a:r>
            <a:r>
              <a:rPr lang="en-GB" dirty="0" smtClean="0"/>
              <a:t>Four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900545" y="4682836"/>
            <a:ext cx="10806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3A:  ALFZV		3B: BXQJO		3C: BAWQH</a:t>
            </a:r>
            <a:endParaRPr lang="en-GB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26932" y="1389502"/>
            <a:ext cx="11446413" cy="5163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For this class you need: </a:t>
            </a:r>
          </a:p>
          <a:p>
            <a:r>
              <a:rPr lang="en-GB" dirty="0" smtClean="0"/>
              <a:t>A good internet connect and access to </a:t>
            </a:r>
            <a:r>
              <a:rPr lang="en-GB" dirty="0" err="1" smtClean="0"/>
              <a:t>NearPod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sz="4000" dirty="0" smtClean="0"/>
              <a:t>Number of the Day </a:t>
            </a:r>
            <a:r>
              <a:rPr lang="en-GB" sz="4000" dirty="0" err="1" smtClean="0"/>
              <a:t>Nearpod</a:t>
            </a:r>
            <a:r>
              <a:rPr lang="en-GB" sz="4000" dirty="0" smtClean="0"/>
              <a:t>: </a:t>
            </a:r>
          </a:p>
          <a:p>
            <a:r>
              <a:rPr lang="en-GB" dirty="0" smtClean="0"/>
              <a:t> Log into the </a:t>
            </a:r>
            <a:r>
              <a:rPr lang="en-GB" dirty="0" err="1"/>
              <a:t>N</a:t>
            </a:r>
            <a:r>
              <a:rPr lang="en-GB" dirty="0" err="1" smtClean="0"/>
              <a:t>earPod</a:t>
            </a:r>
            <a:r>
              <a:rPr lang="en-GB" dirty="0" smtClean="0"/>
              <a:t> using the link below. Sign in with your name and complete the exercise. </a:t>
            </a:r>
            <a:r>
              <a:rPr lang="en-GB" dirty="0" smtClean="0">
                <a:solidFill>
                  <a:srgbClr val="FF0000"/>
                </a:solidFill>
              </a:rPr>
              <a:t>Remember to use the code for your class. </a:t>
            </a:r>
            <a:r>
              <a:rPr lang="en-GB" dirty="0" smtClean="0"/>
              <a:t>You might want to use your notebook to find the answers.</a:t>
            </a:r>
          </a:p>
          <a:p>
            <a:endParaRPr lang="en-GB" sz="1400" dirty="0" smtClean="0"/>
          </a:p>
          <a:p>
            <a:pPr algn="l"/>
            <a:endParaRPr lang="en-GB" sz="1400" dirty="0" smtClean="0"/>
          </a:p>
          <a:p>
            <a:endParaRPr lang="en-GB" dirty="0" smtClean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AEEB5D5-1804-4A81-A4A3-E3C87ED4A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71" y="140848"/>
            <a:ext cx="676481" cy="62637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76EB86F-8198-4FA2-BFB6-0152A32C1A0B}"/>
              </a:ext>
            </a:extLst>
          </p:cNvPr>
          <p:cNvSpPr txBox="1"/>
          <p:nvPr/>
        </p:nvSpPr>
        <p:spPr>
          <a:xfrm>
            <a:off x="928841" y="333888"/>
            <a:ext cx="149704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30 </a:t>
            </a:r>
            <a:r>
              <a:rPr lang="es-CO" b="1" dirty="0">
                <a:solidFill>
                  <a:srgbClr val="FF0000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78459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233" y="14084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Class Five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657350" y="987962"/>
            <a:ext cx="9144000" cy="3625948"/>
          </a:xfrm>
        </p:spPr>
        <p:txBody>
          <a:bodyPr/>
          <a:lstStyle/>
          <a:p>
            <a:r>
              <a:rPr lang="en-GB" dirty="0" smtClean="0"/>
              <a:t>For this class you need: </a:t>
            </a:r>
          </a:p>
          <a:p>
            <a:r>
              <a:rPr lang="en-GB" dirty="0" smtClean="0"/>
              <a:t>Pencil, colours and ruler</a:t>
            </a:r>
          </a:p>
          <a:p>
            <a:r>
              <a:rPr lang="en-GB" dirty="0" smtClean="0"/>
              <a:t>Evaluation </a:t>
            </a:r>
            <a:r>
              <a:rPr lang="en-GB" dirty="0" smtClean="0"/>
              <a:t>Printed </a:t>
            </a:r>
            <a:endParaRPr lang="en-GB" dirty="0" smtClean="0"/>
          </a:p>
          <a:p>
            <a:r>
              <a:rPr lang="en-GB" dirty="0" smtClean="0"/>
              <a:t>And the </a:t>
            </a:r>
            <a:r>
              <a:rPr lang="en-GB" dirty="0"/>
              <a:t>g</a:t>
            </a:r>
            <a:r>
              <a:rPr lang="en-GB" dirty="0" smtClean="0"/>
              <a:t>uide </a:t>
            </a:r>
            <a:r>
              <a:rPr lang="en-GB" dirty="0" smtClean="0"/>
              <a:t>to complete the evaluation printed or on the computer to help you. </a:t>
            </a:r>
            <a:endParaRPr lang="en-GB" dirty="0" smtClean="0"/>
          </a:p>
          <a:p>
            <a:r>
              <a:rPr lang="en-GB" dirty="0">
                <a:hlinkClick r:id="rId3"/>
              </a:rPr>
              <a:t>https://gimnasiocampestre-my.sharepoint.com/:w:/</a:t>
            </a:r>
            <a:r>
              <a:rPr lang="en-GB" dirty="0" smtClean="0">
                <a:hlinkClick r:id="rId3"/>
              </a:rPr>
              <a:t>g/personal/emorrice_campestre_edu_co/EdxoacnNqD9Eqp5zKOu_lEYB7EbTMS2WwRBan5hXz7gq3Q?e=iIOWHW</a:t>
            </a:r>
            <a:r>
              <a:rPr lang="en-GB" dirty="0" smtClean="0"/>
              <a:t> </a:t>
            </a:r>
            <a:endParaRPr lang="en-GB" dirty="0" smtClean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EEB5D5-1804-4A81-A4A3-E3C87ED4A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71" y="140848"/>
            <a:ext cx="676481" cy="626371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A09047CB-7AAF-4E26-9B21-E7AB8FB0B656}"/>
              </a:ext>
            </a:extLst>
          </p:cNvPr>
          <p:cNvGrpSpPr/>
          <p:nvPr/>
        </p:nvGrpSpPr>
        <p:grpSpPr>
          <a:xfrm>
            <a:off x="192466" y="944932"/>
            <a:ext cx="2196037" cy="1839146"/>
            <a:chOff x="9073656" y="1194434"/>
            <a:chExt cx="2196037" cy="1839146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AE14ADCD-434B-4A9A-A3DA-FE52E6593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3656" y="1194434"/>
              <a:ext cx="698994" cy="626371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6975096-F141-472B-9843-923A235B0B63}"/>
                </a:ext>
              </a:extLst>
            </p:cNvPr>
            <p:cNvSpPr txBox="1"/>
            <p:nvPr/>
          </p:nvSpPr>
          <p:spPr>
            <a:xfrm>
              <a:off x="9772650" y="1279254"/>
              <a:ext cx="1497043" cy="175432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s-CO" b="1">
                  <a:solidFill>
                    <a:srgbClr val="FF0000"/>
                  </a:solidFill>
                </a:rPr>
                <a:t>Esta actividad debe enviarse al finalizar la semana</a:t>
              </a: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976EB86F-8198-4FA2-BFB6-0152A32C1A0B}"/>
              </a:ext>
            </a:extLst>
          </p:cNvPr>
          <p:cNvSpPr txBox="1"/>
          <p:nvPr/>
        </p:nvSpPr>
        <p:spPr>
          <a:xfrm>
            <a:off x="928841" y="333888"/>
            <a:ext cx="149704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35 minutes</a:t>
            </a:r>
          </a:p>
        </p:txBody>
      </p:sp>
    </p:spTree>
    <p:extLst>
      <p:ext uri="{BB962C8B-B14F-4D97-AF65-F5344CB8AC3E}">
        <p14:creationId xmlns:p14="http://schemas.microsoft.com/office/powerpoint/2010/main" val="144555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233" y="14084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Evaluation.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657350" y="987962"/>
            <a:ext cx="9144000" cy="5759202"/>
          </a:xfrm>
        </p:spPr>
        <p:txBody>
          <a:bodyPr>
            <a:normAutofit/>
          </a:bodyPr>
          <a:lstStyle/>
          <a:p>
            <a:r>
              <a:rPr lang="en-GB" dirty="0" smtClean="0"/>
              <a:t>Use the Number of the Day Evaluation guide to help you answer this evaluation. Remember to use pencil, and to draw your shapes and number lines with a ruler.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Finished</a:t>
            </a:r>
            <a:r>
              <a:rPr lang="en-GB" dirty="0" smtClean="0"/>
              <a:t>? Check your work and remember to send the evaluation in the PDF of </a:t>
            </a:r>
            <a:r>
              <a:rPr lang="en-GB" dirty="0" err="1" smtClean="0"/>
              <a:t>entregas</a:t>
            </a:r>
            <a:r>
              <a:rPr lang="en-GB" dirty="0" smtClean="0"/>
              <a:t> to your teacher.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3583" t="25093" r="15179" b="9944"/>
          <a:stretch/>
        </p:blipFill>
        <p:spPr>
          <a:xfrm>
            <a:off x="2605920" y="2128817"/>
            <a:ext cx="6782626" cy="3477491"/>
          </a:xfrm>
          <a:prstGeom prst="rect">
            <a:avLst/>
          </a:prstGeom>
        </p:spPr>
      </p:pic>
      <p:sp>
        <p:nvSpPr>
          <p:cNvPr id="5" name="Pergamino horizontal 4"/>
          <p:cNvSpPr/>
          <p:nvPr/>
        </p:nvSpPr>
        <p:spPr>
          <a:xfrm>
            <a:off x="7924800" y="4627418"/>
            <a:ext cx="2327564" cy="10529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 </a:t>
            </a:r>
            <a:endParaRPr lang="en-GB" dirty="0"/>
          </a:p>
        </p:txBody>
      </p:sp>
      <p:sp>
        <p:nvSpPr>
          <p:cNvPr id="6" name="Pergamino vertical 5"/>
          <p:cNvSpPr/>
          <p:nvPr/>
        </p:nvSpPr>
        <p:spPr>
          <a:xfrm>
            <a:off x="1425233" y="2770909"/>
            <a:ext cx="2038403" cy="174567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Guide to help you complete the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20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2501" y="433046"/>
            <a:ext cx="9144000" cy="847114"/>
          </a:xfrm>
        </p:spPr>
        <p:txBody>
          <a:bodyPr>
            <a:noAutofit/>
          </a:bodyPr>
          <a:lstStyle/>
          <a:p>
            <a:r>
              <a:rPr lang="en-GB" sz="6600" b="1" dirty="0" smtClean="0"/>
              <a:t>Class One </a:t>
            </a:r>
            <a:endParaRPr lang="en-GB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4006" y="1280160"/>
            <a:ext cx="10583594" cy="523147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For </a:t>
            </a:r>
            <a:r>
              <a:rPr lang="en-GB" sz="3200" dirty="0" smtClean="0"/>
              <a:t>this class you need: </a:t>
            </a: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Your notebook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The worksheet</a:t>
            </a:r>
            <a:r>
              <a:rPr lang="en-GB" sz="3200" dirty="0" smtClean="0"/>
              <a:t>: You can download it here, or on </a:t>
            </a:r>
            <a:r>
              <a:rPr lang="en-GB" sz="3200" dirty="0" err="1" smtClean="0"/>
              <a:t>Weebly</a:t>
            </a:r>
            <a:r>
              <a:rPr lang="en-GB" sz="3200" dirty="0" smtClean="0"/>
              <a:t>. </a:t>
            </a:r>
          </a:p>
          <a:p>
            <a:r>
              <a:rPr lang="en-GB" sz="3200" dirty="0">
                <a:hlinkClick r:id="rId3"/>
              </a:rPr>
              <a:t>https://gimnasiocampestre-my.sharepoint.com/:b:/</a:t>
            </a:r>
            <a:r>
              <a:rPr lang="en-GB" sz="3200" dirty="0" smtClean="0">
                <a:hlinkClick r:id="rId3"/>
              </a:rPr>
              <a:t>g/personal/emorrice_campestre_edu_co/EVqwLdhqw8pKkRzMJaNab64BC3wD4XksRvuGMRh0CWB3EA?e=bSIKya</a:t>
            </a:r>
            <a:endParaRPr lang="en-GB" sz="3200" dirty="0" smtClean="0"/>
          </a:p>
          <a:p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A pencil</a:t>
            </a:r>
            <a:endParaRPr lang="en-GB" sz="3200" dirty="0" smtClean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AEEB5D5-1804-4A81-A4A3-E3C87ED4A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71" y="140848"/>
            <a:ext cx="676481" cy="62637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76EB86F-8198-4FA2-BFB6-0152A32C1A0B}"/>
              </a:ext>
            </a:extLst>
          </p:cNvPr>
          <p:cNvSpPr txBox="1"/>
          <p:nvPr/>
        </p:nvSpPr>
        <p:spPr>
          <a:xfrm>
            <a:off x="928841" y="333888"/>
            <a:ext cx="149704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35 </a:t>
            </a:r>
            <a:r>
              <a:rPr lang="es-CO" b="1" dirty="0">
                <a:solidFill>
                  <a:srgbClr val="FF0000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78366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7051" y="49236"/>
            <a:ext cx="9913033" cy="597877"/>
          </a:xfrm>
        </p:spPr>
        <p:txBody>
          <a:bodyPr>
            <a:noAutofit/>
          </a:bodyPr>
          <a:lstStyle/>
          <a:p>
            <a:r>
              <a:rPr lang="en-GB" sz="3600" dirty="0" smtClean="0"/>
              <a:t>Task One: Area and Perimeter of Irregular Shapes</a:t>
            </a:r>
            <a:endParaRPr lang="en-GB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44" y="647113"/>
            <a:ext cx="11507371" cy="6210887"/>
          </a:xfrm>
        </p:spPr>
        <p:txBody>
          <a:bodyPr/>
          <a:lstStyle/>
          <a:p>
            <a:pPr algn="l"/>
            <a:r>
              <a:rPr lang="en-GB" i="1" dirty="0" smtClean="0">
                <a:solidFill>
                  <a:srgbClr val="FF0000"/>
                </a:solidFill>
              </a:rPr>
              <a:t>Write the following notes down in your notebook, and draw the examples.</a:t>
            </a:r>
          </a:p>
          <a:p>
            <a:pPr algn="l"/>
            <a:endParaRPr lang="en-GB" sz="2800" dirty="0" smtClean="0"/>
          </a:p>
          <a:p>
            <a:pPr algn="l"/>
            <a:endParaRPr lang="en-GB" sz="2800" dirty="0"/>
          </a:p>
          <a:p>
            <a:pPr algn="l"/>
            <a:endParaRPr lang="en-GB" sz="2800" dirty="0" smtClean="0"/>
          </a:p>
          <a:p>
            <a:pPr algn="l"/>
            <a:endParaRPr lang="en-GB" sz="2800" dirty="0"/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3235566" y="1244990"/>
            <a:ext cx="895643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To find the perimeter of an irregular shape, add all the sides together. </a:t>
            </a:r>
            <a:endParaRPr lang="en-GB" sz="28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5+7+6+5+4+9 = </a:t>
            </a:r>
            <a:r>
              <a:rPr lang="en-GB" sz="2800" dirty="0" smtClean="0">
                <a:solidFill>
                  <a:srgbClr val="FF0000"/>
                </a:solidFill>
              </a:rPr>
              <a:t>36cm.</a:t>
            </a:r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To find the area, follow the following steps: 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Separate the shape into 2 quadrilaterals </a:t>
            </a:r>
            <a:r>
              <a:rPr lang="en-GB" sz="2800" dirty="0" smtClean="0">
                <a:solidFill>
                  <a:srgbClr val="FF0000"/>
                </a:solidFill>
              </a:rPr>
              <a:t>(Shape A &amp; B)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Find the area of each quadrilateral </a:t>
            </a:r>
          </a:p>
          <a:p>
            <a:r>
              <a:rPr lang="en-GB" sz="2800" dirty="0" smtClean="0"/>
              <a:t>	</a:t>
            </a:r>
            <a:r>
              <a:rPr lang="en-GB" sz="2800" dirty="0" smtClean="0">
                <a:solidFill>
                  <a:srgbClr val="FF0000"/>
                </a:solidFill>
              </a:rPr>
              <a:t>Shape A: 3x5=15. Shape B: 3x3=9</a:t>
            </a:r>
          </a:p>
          <a:p>
            <a:r>
              <a:rPr lang="en-GB" sz="2800" dirty="0" smtClean="0"/>
              <a:t>3.  Add the areas together. </a:t>
            </a:r>
            <a:r>
              <a:rPr lang="en-GB" sz="2800" dirty="0" smtClean="0">
                <a:solidFill>
                  <a:srgbClr val="FF0000"/>
                </a:solidFill>
              </a:rPr>
              <a:t>15 + 9 = 24m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endParaRPr lang="en-GB" sz="2800" baseline="30000" dirty="0">
              <a:solidFill>
                <a:srgbClr val="FF0000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66" t="2294" r="23399" b="28"/>
          <a:stretch/>
        </p:blipFill>
        <p:spPr>
          <a:xfrm>
            <a:off x="771373" y="1244990"/>
            <a:ext cx="1934309" cy="1954458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/>
          <a:srcRect l="65655" t="23046" r="25298" b="64936"/>
          <a:stretch/>
        </p:blipFill>
        <p:spPr bwMode="auto">
          <a:xfrm>
            <a:off x="645401" y="4061301"/>
            <a:ext cx="2590165" cy="19348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1167618" y="4754880"/>
            <a:ext cx="5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a</a:t>
            </a:r>
            <a:endParaRPr lang="en-GB" sz="36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982956" y="4907280"/>
            <a:ext cx="5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b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2510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9489" y="236098"/>
            <a:ext cx="11451102" cy="847114"/>
          </a:xfrm>
        </p:spPr>
        <p:txBody>
          <a:bodyPr>
            <a:noAutofit/>
          </a:bodyPr>
          <a:lstStyle/>
          <a:p>
            <a:r>
              <a:rPr lang="en-GB" sz="4400" dirty="0" smtClean="0"/>
              <a:t>Task Two: Finding the Area and Perimeter</a:t>
            </a:r>
            <a:endParaRPr lang="en-GB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45" y="1280159"/>
            <a:ext cx="11507371" cy="5345723"/>
          </a:xfrm>
        </p:spPr>
        <p:txBody>
          <a:bodyPr/>
          <a:lstStyle/>
          <a:p>
            <a:r>
              <a:rPr lang="en-GB" dirty="0" smtClean="0"/>
              <a:t>Download </a:t>
            </a:r>
            <a:r>
              <a:rPr lang="en-GB" dirty="0" smtClean="0"/>
              <a:t>the worksheet “Area and Perimeter of Irregular Shapes” </a:t>
            </a:r>
            <a:endParaRPr lang="en-GB" dirty="0"/>
          </a:p>
          <a:p>
            <a:r>
              <a:rPr lang="en-GB" sz="1600" dirty="0"/>
              <a:t>https://gimnasiocampestre-my.sharepoint.com/:b:/g/personal/emorrice_campestre_edu_co/EVqwLdhqw8pKkRzMJaNab64BC3wD4XksRvuGMRh0CWB3EA?e=bSIKya</a:t>
            </a:r>
            <a:endParaRPr lang="en-GB" sz="1600" dirty="0" smtClean="0"/>
          </a:p>
          <a:p>
            <a:pPr algn="l"/>
            <a:r>
              <a:rPr lang="en-GB" dirty="0" smtClean="0"/>
              <a:t>Complete the worksheet, you can use your notebook to help you if you need to.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Go </a:t>
            </a:r>
            <a:r>
              <a:rPr lang="en-GB" dirty="0" smtClean="0"/>
              <a:t>to </a:t>
            </a:r>
            <a:r>
              <a:rPr lang="en-GB" dirty="0" err="1" smtClean="0"/>
              <a:t>Weebly</a:t>
            </a:r>
            <a:r>
              <a:rPr lang="en-GB" dirty="0" smtClean="0"/>
              <a:t>/Math/Tri3/Week12</a:t>
            </a:r>
            <a:r>
              <a:rPr lang="en-GB" dirty="0"/>
              <a:t> </a:t>
            </a:r>
            <a:r>
              <a:rPr lang="en-GB" dirty="0" smtClean="0"/>
              <a:t>to check your answers.</a:t>
            </a:r>
            <a:endParaRPr lang="en-GB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9489" y="3339303"/>
            <a:ext cx="11451102" cy="847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Task Three: Check your Answers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2767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Class Two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2651" y="1181686"/>
            <a:ext cx="11446413" cy="3431878"/>
          </a:xfrm>
        </p:spPr>
        <p:txBody>
          <a:bodyPr/>
          <a:lstStyle/>
          <a:p>
            <a:r>
              <a:rPr lang="en-GB" dirty="0" smtClean="0"/>
              <a:t>For this class you need: </a:t>
            </a:r>
            <a:endParaRPr lang="en-GB" dirty="0"/>
          </a:p>
          <a:p>
            <a:r>
              <a:rPr lang="en-GB" dirty="0" smtClean="0"/>
              <a:t>A good internet connect and access to </a:t>
            </a:r>
            <a:r>
              <a:rPr lang="en-GB" dirty="0" err="1" smtClean="0"/>
              <a:t>Nearpod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sz="4000" dirty="0" smtClean="0"/>
              <a:t>Area and Perimeter </a:t>
            </a:r>
            <a:r>
              <a:rPr lang="en-GB" sz="4000" dirty="0" err="1" smtClean="0"/>
              <a:t>Nearpod</a:t>
            </a:r>
            <a:r>
              <a:rPr lang="en-GB" sz="4000" dirty="0" smtClean="0"/>
              <a:t>: </a:t>
            </a:r>
          </a:p>
          <a:p>
            <a:r>
              <a:rPr lang="en-GB" dirty="0" smtClean="0"/>
              <a:t> Log into the </a:t>
            </a:r>
            <a:r>
              <a:rPr lang="en-GB" dirty="0" err="1" smtClean="0"/>
              <a:t>nearpod</a:t>
            </a:r>
            <a:r>
              <a:rPr lang="en-GB" dirty="0" smtClean="0"/>
              <a:t> using the link below. Sign in with your name and complete the exercise. </a:t>
            </a:r>
            <a:r>
              <a:rPr lang="en-GB" dirty="0" smtClean="0">
                <a:solidFill>
                  <a:srgbClr val="FF0000"/>
                </a:solidFill>
              </a:rPr>
              <a:t>Remember to use the code for your class. </a:t>
            </a:r>
            <a:r>
              <a:rPr lang="en-GB" dirty="0" smtClean="0"/>
              <a:t>You </a:t>
            </a:r>
            <a:r>
              <a:rPr lang="en-GB" dirty="0" smtClean="0"/>
              <a:t>might want to use your notebook to find the answers</a:t>
            </a:r>
            <a:r>
              <a:rPr lang="en-GB" dirty="0" smtClean="0"/>
              <a:t>.</a:t>
            </a:r>
          </a:p>
          <a:p>
            <a:endParaRPr lang="en-GB" sz="1400" dirty="0" smtClean="0"/>
          </a:p>
          <a:p>
            <a:pPr algn="l"/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900545" y="4682836"/>
            <a:ext cx="108065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3A:  XZBLD		3B: WAZOP		3C: UHKSM</a:t>
            </a:r>
          </a:p>
          <a:p>
            <a:endParaRPr lang="en-GB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EEB5D5-1804-4A81-A4A3-E3C87ED4A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71" y="140848"/>
            <a:ext cx="676481" cy="62637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76EB86F-8198-4FA2-BFB6-0152A32C1A0B}"/>
              </a:ext>
            </a:extLst>
          </p:cNvPr>
          <p:cNvSpPr txBox="1"/>
          <p:nvPr/>
        </p:nvSpPr>
        <p:spPr>
          <a:xfrm>
            <a:off x="928841" y="333888"/>
            <a:ext cx="149704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30 </a:t>
            </a:r>
            <a:r>
              <a:rPr lang="es-CO" b="1" dirty="0">
                <a:solidFill>
                  <a:srgbClr val="FF0000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304092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Class Three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524000" y="1631852"/>
            <a:ext cx="9144000" cy="3625948"/>
          </a:xfrm>
        </p:spPr>
        <p:txBody>
          <a:bodyPr/>
          <a:lstStyle/>
          <a:p>
            <a:r>
              <a:rPr lang="en-GB" dirty="0" smtClean="0"/>
              <a:t>For this class you need: </a:t>
            </a:r>
          </a:p>
          <a:p>
            <a:r>
              <a:rPr lang="en-GB" dirty="0" smtClean="0"/>
              <a:t>Your notebook</a:t>
            </a:r>
          </a:p>
          <a:p>
            <a:r>
              <a:rPr lang="en-GB" dirty="0" smtClean="0"/>
              <a:t>Pencils </a:t>
            </a:r>
          </a:p>
          <a:p>
            <a:r>
              <a:rPr lang="en-GB" dirty="0" smtClean="0"/>
              <a:t>Ruler</a:t>
            </a:r>
          </a:p>
          <a:p>
            <a:r>
              <a:rPr lang="en-GB" dirty="0" smtClean="0"/>
              <a:t>This PowerPoint to help you.</a:t>
            </a:r>
            <a:r>
              <a:rPr lang="en-GB" dirty="0" smtClean="0"/>
              <a:t> </a:t>
            </a:r>
            <a:endParaRPr lang="en-GB" dirty="0" smtClean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EEB5D5-1804-4A81-A4A3-E3C87ED4A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71" y="140848"/>
            <a:ext cx="676481" cy="62637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76EB86F-8198-4FA2-BFB6-0152A32C1A0B}"/>
              </a:ext>
            </a:extLst>
          </p:cNvPr>
          <p:cNvSpPr txBox="1"/>
          <p:nvPr/>
        </p:nvSpPr>
        <p:spPr>
          <a:xfrm>
            <a:off x="928841" y="333888"/>
            <a:ext cx="149704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40</a:t>
            </a:r>
            <a:r>
              <a:rPr lang="es-CO" b="1" dirty="0" smtClean="0">
                <a:solidFill>
                  <a:srgbClr val="FF0000"/>
                </a:solidFill>
              </a:rPr>
              <a:t> </a:t>
            </a:r>
            <a:r>
              <a:rPr lang="es-CO" b="1" dirty="0">
                <a:solidFill>
                  <a:srgbClr val="FF0000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83772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0" y="970671"/>
            <a:ext cx="1219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Follow the instructions on the PowerPoint. You are going to write and answer the question in your notebook.</a:t>
            </a:r>
          </a:p>
          <a:p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First, write down the Number of the Day and complete the fraction and word form.</a:t>
            </a:r>
            <a:r>
              <a:rPr lang="en-GB" sz="2000" i="1" dirty="0" smtClean="0">
                <a:solidFill>
                  <a:srgbClr val="FF0000"/>
                </a:solidFill>
              </a:rPr>
              <a:t> When you have finished, check your answers on the next page.</a:t>
            </a:r>
            <a:endParaRPr lang="en-GB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63004"/>
              </p:ext>
            </p:extLst>
          </p:nvPr>
        </p:nvGraphicFramePr>
        <p:xfrm>
          <a:off x="624225" y="3030311"/>
          <a:ext cx="11161485" cy="3245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2629">
                  <a:extLst>
                    <a:ext uri="{9D8B030D-6E8A-4147-A177-3AD203B41FA5}">
                      <a16:colId xmlns:a16="http://schemas.microsoft.com/office/drawing/2014/main" val="2214094025"/>
                    </a:ext>
                  </a:extLst>
                </a:gridCol>
                <a:gridCol w="2888343">
                  <a:extLst>
                    <a:ext uri="{9D8B030D-6E8A-4147-A177-3AD203B41FA5}">
                      <a16:colId xmlns:a16="http://schemas.microsoft.com/office/drawing/2014/main" val="532517512"/>
                    </a:ext>
                  </a:extLst>
                </a:gridCol>
                <a:gridCol w="3193143">
                  <a:extLst>
                    <a:ext uri="{9D8B030D-6E8A-4147-A177-3AD203B41FA5}">
                      <a16:colId xmlns:a16="http://schemas.microsoft.com/office/drawing/2014/main" val="3311294202"/>
                    </a:ext>
                  </a:extLst>
                </a:gridCol>
                <a:gridCol w="2917370">
                  <a:extLst>
                    <a:ext uri="{9D8B030D-6E8A-4147-A177-3AD203B41FA5}">
                      <a16:colId xmlns:a16="http://schemas.microsoft.com/office/drawing/2014/main" val="3362193923"/>
                    </a:ext>
                  </a:extLst>
                </a:gridCol>
              </a:tblGrid>
              <a:tr h="87526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GB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Day (Decimal)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</a:t>
                      </a:r>
                      <a:r>
                        <a:rPr lang="en-GB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of the Day (Fraction) 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GB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Day (Word Form)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 Chart 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31639"/>
                  </a:ext>
                </a:extLst>
              </a:tr>
              <a:tr h="2370585"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/>
                        <a:t>6.5</a:t>
                      </a:r>
                      <a:endParaRPr lang="en-GB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1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72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0" y="9706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Check your answers. Correct any mistakes you have</a:t>
            </a:r>
            <a:r>
              <a:rPr lang="en-GB" sz="2000" b="1" i="1" dirty="0" smtClean="0">
                <a:solidFill>
                  <a:srgbClr val="FF0000"/>
                </a:solidFill>
              </a:rPr>
              <a:t>, you do not have to write anything that is in purple. This is just to help you. </a:t>
            </a:r>
            <a:endParaRPr lang="en-GB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501624"/>
                  </p:ext>
                </p:extLst>
              </p:nvPr>
            </p:nvGraphicFramePr>
            <p:xfrm>
              <a:off x="304800" y="1817785"/>
              <a:ext cx="11161485" cy="407566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62629">
                      <a:extLst>
                        <a:ext uri="{9D8B030D-6E8A-4147-A177-3AD203B41FA5}">
                          <a16:colId xmlns:a16="http://schemas.microsoft.com/office/drawing/2014/main" val="2880621835"/>
                        </a:ext>
                      </a:extLst>
                    </a:gridCol>
                    <a:gridCol w="2888343">
                      <a:extLst>
                        <a:ext uri="{9D8B030D-6E8A-4147-A177-3AD203B41FA5}">
                          <a16:colId xmlns:a16="http://schemas.microsoft.com/office/drawing/2014/main" val="504065253"/>
                        </a:ext>
                      </a:extLst>
                    </a:gridCol>
                    <a:gridCol w="3193143">
                      <a:extLst>
                        <a:ext uri="{9D8B030D-6E8A-4147-A177-3AD203B41FA5}">
                          <a16:colId xmlns:a16="http://schemas.microsoft.com/office/drawing/2014/main" val="2703527806"/>
                        </a:ext>
                      </a:extLst>
                    </a:gridCol>
                    <a:gridCol w="2917370">
                      <a:extLst>
                        <a:ext uri="{9D8B030D-6E8A-4147-A177-3AD203B41FA5}">
                          <a16:colId xmlns:a16="http://schemas.microsoft.com/office/drawing/2014/main" val="3664415003"/>
                        </a:ext>
                      </a:extLst>
                    </a:gridCol>
                  </a:tblGrid>
                  <a:tr h="875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</a:t>
                          </a:r>
                          <a:r>
                            <a:rPr lang="en-GB" sz="18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the Day (Decimal)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</a:t>
                          </a:r>
                          <a:r>
                            <a:rPr lang="en-GB" sz="18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 of the Day (Fraction) 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</a:t>
                          </a:r>
                          <a:r>
                            <a:rPr lang="en-GB" sz="18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the Day (Word Form)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Place</a:t>
                          </a:r>
                          <a:r>
                            <a:rPr lang="en-GB" sz="20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Value Chart 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777501"/>
                      </a:ext>
                    </a:extLst>
                  </a:tr>
                  <a:tr h="2370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dirty="0" smtClean="0"/>
                            <a:t>6.5</a:t>
                          </a:r>
                          <a:endParaRPr lang="en-GB" sz="6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400" dirty="0" smtClean="0"/>
                            <a:t>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800" dirty="0" smtClean="0"/>
                        </a:p>
                        <a:p>
                          <a:r>
                            <a:rPr lang="en-GB" sz="2000" dirty="0" smtClean="0">
                              <a:solidFill>
                                <a:srgbClr val="7030A0"/>
                              </a:solidFill>
                            </a:rPr>
                            <a:t>Remember, it is a mixed number</a:t>
                          </a:r>
                          <a:r>
                            <a:rPr lang="en-GB" sz="2000" baseline="0" dirty="0" smtClean="0">
                              <a:solidFill>
                                <a:srgbClr val="7030A0"/>
                              </a:solidFill>
                            </a:rPr>
                            <a:t> fraction as there are 6 ones. 0.5 is equal to 5/10 but we always simplify the answer to the simplest form!</a:t>
                          </a:r>
                          <a:endParaRPr lang="en-GB" sz="20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/>
                            <a:t>Six</a:t>
                          </a:r>
                          <a:r>
                            <a:rPr lang="en-GB" sz="2800" baseline="0" dirty="0" smtClean="0"/>
                            <a:t> point five</a:t>
                          </a:r>
                        </a:p>
                        <a:p>
                          <a:pPr algn="ctr"/>
                          <a:r>
                            <a:rPr lang="en-GB" sz="2800" baseline="0" dirty="0" smtClean="0"/>
                            <a:t>Six zero five </a:t>
                          </a:r>
                          <a:endParaRPr lang="en-GB" sz="2800" b="1" baseline="0" dirty="0" smtClean="0"/>
                        </a:p>
                        <a:p>
                          <a:pPr algn="ctr"/>
                          <a:r>
                            <a:rPr lang="en-GB" sz="2800" b="1" baseline="0" dirty="0" smtClean="0"/>
                            <a:t>and/or</a:t>
                          </a:r>
                          <a:endParaRPr lang="en-GB" sz="2800" baseline="0" dirty="0" smtClean="0"/>
                        </a:p>
                        <a:p>
                          <a:pPr algn="ctr"/>
                          <a:r>
                            <a:rPr lang="en-GB" sz="2800" baseline="0" dirty="0" smtClean="0"/>
                            <a:t>Six and a half </a:t>
                          </a:r>
                        </a:p>
                        <a:p>
                          <a:pPr algn="ctr"/>
                          <a:r>
                            <a:rPr lang="en-GB" sz="2800" baseline="0" dirty="0" smtClean="0"/>
                            <a:t>Six and five tenths</a:t>
                          </a:r>
                        </a:p>
                        <a:p>
                          <a:endParaRPr lang="en-GB" sz="2800" dirty="0" smtClean="0"/>
                        </a:p>
                        <a:p>
                          <a:r>
                            <a:rPr lang="en-GB" sz="1800" dirty="0" smtClean="0">
                              <a:solidFill>
                                <a:srgbClr val="7030A0"/>
                              </a:solidFill>
                            </a:rPr>
                            <a:t>Write</a:t>
                          </a:r>
                          <a:r>
                            <a:rPr lang="en-GB" sz="1800" baseline="0" dirty="0" smtClean="0">
                              <a:solidFill>
                                <a:srgbClr val="7030A0"/>
                              </a:solidFill>
                            </a:rPr>
                            <a:t> the fraction and decimal form to improve your grade!</a:t>
                          </a:r>
                          <a:endParaRPr lang="en-GB" sz="18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r>
                            <a:rPr lang="en-GB" sz="1800" dirty="0" smtClean="0">
                              <a:solidFill>
                                <a:srgbClr val="7030A0"/>
                              </a:solidFill>
                            </a:rPr>
                            <a:t>Be careful with your spelling</a:t>
                          </a:r>
                          <a:r>
                            <a:rPr lang="en-GB" sz="1800" baseline="0" dirty="0" smtClean="0">
                              <a:solidFill>
                                <a:srgbClr val="7030A0"/>
                              </a:solidFill>
                            </a:rPr>
                            <a:t> of “tenths” here!</a:t>
                          </a:r>
                          <a:endParaRPr lang="en-GB" sz="18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91140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501624"/>
                  </p:ext>
                </p:extLst>
              </p:nvPr>
            </p:nvGraphicFramePr>
            <p:xfrm>
              <a:off x="304800" y="1817785"/>
              <a:ext cx="11161485" cy="407566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62629">
                      <a:extLst>
                        <a:ext uri="{9D8B030D-6E8A-4147-A177-3AD203B41FA5}">
                          <a16:colId xmlns:a16="http://schemas.microsoft.com/office/drawing/2014/main" val="2880621835"/>
                        </a:ext>
                      </a:extLst>
                    </a:gridCol>
                    <a:gridCol w="2888343">
                      <a:extLst>
                        <a:ext uri="{9D8B030D-6E8A-4147-A177-3AD203B41FA5}">
                          <a16:colId xmlns:a16="http://schemas.microsoft.com/office/drawing/2014/main" val="504065253"/>
                        </a:ext>
                      </a:extLst>
                    </a:gridCol>
                    <a:gridCol w="3193143">
                      <a:extLst>
                        <a:ext uri="{9D8B030D-6E8A-4147-A177-3AD203B41FA5}">
                          <a16:colId xmlns:a16="http://schemas.microsoft.com/office/drawing/2014/main" val="2703527806"/>
                        </a:ext>
                      </a:extLst>
                    </a:gridCol>
                    <a:gridCol w="2917370">
                      <a:extLst>
                        <a:ext uri="{9D8B030D-6E8A-4147-A177-3AD203B41FA5}">
                          <a16:colId xmlns:a16="http://schemas.microsoft.com/office/drawing/2014/main" val="3664415003"/>
                        </a:ext>
                      </a:extLst>
                    </a:gridCol>
                  </a:tblGrid>
                  <a:tr h="875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</a:t>
                          </a:r>
                          <a:r>
                            <a:rPr lang="en-GB" sz="18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the Day (Decimal)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</a:t>
                          </a:r>
                          <a:r>
                            <a:rPr lang="en-GB" sz="18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 of the Day (Fraction) 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</a:t>
                          </a:r>
                          <a:r>
                            <a:rPr lang="en-GB" sz="18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the Day (Word Form)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Place</a:t>
                          </a:r>
                          <a:r>
                            <a:rPr lang="en-GB" sz="20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Value Chart 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777501"/>
                      </a:ext>
                    </a:extLst>
                  </a:tr>
                  <a:tr h="3200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6000" dirty="0" smtClean="0"/>
                            <a:t>6.5</a:t>
                          </a:r>
                          <a:endParaRPr lang="en-GB" sz="6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5316" t="-28381" r="-212025" b="-3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/>
                            <a:t>Six</a:t>
                          </a:r>
                          <a:r>
                            <a:rPr lang="en-GB" sz="2800" baseline="0" dirty="0" smtClean="0"/>
                            <a:t> point five</a:t>
                          </a:r>
                        </a:p>
                        <a:p>
                          <a:pPr algn="ctr"/>
                          <a:r>
                            <a:rPr lang="en-GB" sz="2800" baseline="0" dirty="0" smtClean="0"/>
                            <a:t>Six zero five </a:t>
                          </a:r>
                          <a:endParaRPr lang="en-GB" sz="2800" b="1" baseline="0" dirty="0" smtClean="0"/>
                        </a:p>
                        <a:p>
                          <a:pPr algn="ctr"/>
                          <a:r>
                            <a:rPr lang="en-GB" sz="2800" b="1" baseline="0" dirty="0" smtClean="0"/>
                            <a:t>and/or</a:t>
                          </a:r>
                          <a:endParaRPr lang="en-GB" sz="2800" baseline="0" dirty="0" smtClean="0"/>
                        </a:p>
                        <a:p>
                          <a:pPr algn="ctr"/>
                          <a:r>
                            <a:rPr lang="en-GB" sz="2800" baseline="0" dirty="0" smtClean="0"/>
                            <a:t>Six and a half </a:t>
                          </a:r>
                        </a:p>
                        <a:p>
                          <a:pPr algn="ctr"/>
                          <a:r>
                            <a:rPr lang="en-GB" sz="2800" baseline="0" dirty="0" smtClean="0"/>
                            <a:t>Six and five tenths</a:t>
                          </a:r>
                        </a:p>
                        <a:p>
                          <a:endParaRPr lang="en-GB" sz="2800" dirty="0" smtClean="0"/>
                        </a:p>
                        <a:p>
                          <a:r>
                            <a:rPr lang="en-GB" sz="1800" dirty="0" smtClean="0">
                              <a:solidFill>
                                <a:srgbClr val="7030A0"/>
                              </a:solidFill>
                            </a:rPr>
                            <a:t>Write</a:t>
                          </a:r>
                          <a:r>
                            <a:rPr lang="en-GB" sz="1800" baseline="0" dirty="0" smtClean="0">
                              <a:solidFill>
                                <a:srgbClr val="7030A0"/>
                              </a:solidFill>
                            </a:rPr>
                            <a:t> the fraction and decimal form to improve your grade!</a:t>
                          </a:r>
                          <a:endParaRPr lang="en-GB" sz="18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endParaRPr lang="en-GB" sz="1400" dirty="0" smtClean="0"/>
                        </a:p>
                        <a:p>
                          <a:r>
                            <a:rPr lang="en-GB" sz="1800" dirty="0" smtClean="0">
                              <a:solidFill>
                                <a:srgbClr val="7030A0"/>
                              </a:solidFill>
                            </a:rPr>
                            <a:t>Be careful with your spelling</a:t>
                          </a:r>
                          <a:r>
                            <a:rPr lang="en-GB" sz="1800" baseline="0" dirty="0" smtClean="0">
                              <a:solidFill>
                                <a:srgbClr val="7030A0"/>
                              </a:solidFill>
                            </a:rPr>
                            <a:t> of “tenths” here!</a:t>
                          </a:r>
                          <a:endParaRPr lang="en-GB" sz="18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911405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93251"/>
              </p:ext>
            </p:extLst>
          </p:nvPr>
        </p:nvGraphicFramePr>
        <p:xfrm>
          <a:off x="8737599" y="3018400"/>
          <a:ext cx="2540001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6667">
                  <a:extLst>
                    <a:ext uri="{9D8B030D-6E8A-4147-A177-3AD203B41FA5}">
                      <a16:colId xmlns:a16="http://schemas.microsoft.com/office/drawing/2014/main" val="3016873386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3738150982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1323092363"/>
                    </a:ext>
                  </a:extLst>
                </a:gridCol>
              </a:tblGrid>
              <a:tr h="52977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Ones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.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Tenths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97575"/>
                  </a:ext>
                </a:extLst>
              </a:tr>
              <a:tr h="529772">
                <a:tc>
                  <a:txBody>
                    <a:bodyPr/>
                    <a:lstStyle/>
                    <a:p>
                      <a:pPr algn="ctr"/>
                      <a:r>
                        <a:rPr lang="en-GB" sz="4400" b="1" dirty="0" smtClean="0"/>
                        <a:t>6</a:t>
                      </a:r>
                      <a:endParaRPr lang="en-GB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dirty="0" smtClean="0"/>
                        <a:t>.</a:t>
                      </a:r>
                      <a:endParaRPr lang="en-GB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dirty="0" smtClean="0"/>
                        <a:t>5</a:t>
                      </a:r>
                      <a:endParaRPr lang="en-GB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77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1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083" y="236098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the Day Practice </a:t>
            </a:r>
            <a:endParaRPr lang="en-GB" dirty="0"/>
          </a:p>
        </p:txBody>
      </p:sp>
      <p:sp>
        <p:nvSpPr>
          <p:cNvPr id="3" name="CuadroTexto 2"/>
          <p:cNvSpPr txBox="1"/>
          <p:nvPr/>
        </p:nvSpPr>
        <p:spPr>
          <a:xfrm>
            <a:off x="225083" y="97067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Next</a:t>
            </a:r>
            <a:r>
              <a:rPr lang="en-GB" sz="2000" dirty="0" smtClean="0">
                <a:solidFill>
                  <a:srgbClr val="FF0000"/>
                </a:solidFill>
              </a:rPr>
              <a:t>, draw a model for the Number of the day, and using the numbers provided complete an addition and subtraction with the decimal and the fraction. .</a:t>
            </a:r>
            <a:r>
              <a:rPr lang="en-GB" sz="1400" i="1" dirty="0" smtClean="0">
                <a:solidFill>
                  <a:srgbClr val="FF0000"/>
                </a:solidFill>
              </a:rPr>
              <a:t> When you have finished, check your answers on the next page.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</a:p>
          <a:p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You do not need to write anything down that is in purple. It is there to help you.</a:t>
            </a:r>
            <a:endParaRPr lang="en-GB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4955755"/>
                  </p:ext>
                </p:extLst>
              </p:nvPr>
            </p:nvGraphicFramePr>
            <p:xfrm>
              <a:off x="370226" y="2833785"/>
              <a:ext cx="11582400" cy="32458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48114">
                      <a:extLst>
                        <a:ext uri="{9D8B030D-6E8A-4147-A177-3AD203B41FA5}">
                          <a16:colId xmlns:a16="http://schemas.microsoft.com/office/drawing/2014/main" val="2880621835"/>
                        </a:ext>
                      </a:extLst>
                    </a:gridCol>
                    <a:gridCol w="2184289">
                      <a:extLst>
                        <a:ext uri="{9D8B030D-6E8A-4147-A177-3AD203B41FA5}">
                          <a16:colId xmlns:a16="http://schemas.microsoft.com/office/drawing/2014/main" val="504065253"/>
                        </a:ext>
                      </a:extLst>
                    </a:gridCol>
                    <a:gridCol w="2569028">
                      <a:extLst>
                        <a:ext uri="{9D8B030D-6E8A-4147-A177-3AD203B41FA5}">
                          <a16:colId xmlns:a16="http://schemas.microsoft.com/office/drawing/2014/main" val="2703527806"/>
                        </a:ext>
                      </a:extLst>
                    </a:gridCol>
                    <a:gridCol w="2053883">
                      <a:extLst>
                        <a:ext uri="{9D8B030D-6E8A-4147-A177-3AD203B41FA5}">
                          <a16:colId xmlns:a16="http://schemas.microsoft.com/office/drawing/2014/main" val="2766202953"/>
                        </a:ext>
                      </a:extLst>
                    </a:gridCol>
                    <a:gridCol w="2627086">
                      <a:extLst>
                        <a:ext uri="{9D8B030D-6E8A-4147-A177-3AD203B41FA5}">
                          <a16:colId xmlns:a16="http://schemas.microsoft.com/office/drawing/2014/main" val="1968315849"/>
                        </a:ext>
                      </a:extLst>
                    </a:gridCol>
                  </a:tblGrid>
                  <a:tr h="875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Model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777501"/>
                      </a:ext>
                    </a:extLst>
                  </a:tr>
                  <a:tr h="2370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Remember this is a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mixed number fraction. You need to use 6 wholes and one half to draw your model</a:t>
                          </a:r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number 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baseline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  in your addition.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number 10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in your subtraction.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  <a:p>
                          <a:pPr algn="ctr"/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number 2.3 in your addition. </a:t>
                          </a:r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  <a:p>
                          <a:pPr algn="ctr"/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number 12.5 in your subtraction. </a:t>
                          </a:r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  <a:p>
                          <a:pPr algn="ctr"/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91140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4955755"/>
                  </p:ext>
                </p:extLst>
              </p:nvPr>
            </p:nvGraphicFramePr>
            <p:xfrm>
              <a:off x="370226" y="2833785"/>
              <a:ext cx="11582400" cy="32458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48114">
                      <a:extLst>
                        <a:ext uri="{9D8B030D-6E8A-4147-A177-3AD203B41FA5}">
                          <a16:colId xmlns:a16="http://schemas.microsoft.com/office/drawing/2014/main" val="2880621835"/>
                        </a:ext>
                      </a:extLst>
                    </a:gridCol>
                    <a:gridCol w="2184289">
                      <a:extLst>
                        <a:ext uri="{9D8B030D-6E8A-4147-A177-3AD203B41FA5}">
                          <a16:colId xmlns:a16="http://schemas.microsoft.com/office/drawing/2014/main" val="504065253"/>
                        </a:ext>
                      </a:extLst>
                    </a:gridCol>
                    <a:gridCol w="2569028">
                      <a:extLst>
                        <a:ext uri="{9D8B030D-6E8A-4147-A177-3AD203B41FA5}">
                          <a16:colId xmlns:a16="http://schemas.microsoft.com/office/drawing/2014/main" val="2703527806"/>
                        </a:ext>
                      </a:extLst>
                    </a:gridCol>
                    <a:gridCol w="2053883">
                      <a:extLst>
                        <a:ext uri="{9D8B030D-6E8A-4147-A177-3AD203B41FA5}">
                          <a16:colId xmlns:a16="http://schemas.microsoft.com/office/drawing/2014/main" val="2766202953"/>
                        </a:ext>
                      </a:extLst>
                    </a:gridCol>
                    <a:gridCol w="2627086">
                      <a:extLst>
                        <a:ext uri="{9D8B030D-6E8A-4147-A177-3AD203B41FA5}">
                          <a16:colId xmlns:a16="http://schemas.microsoft.com/office/drawing/2014/main" val="1968315849"/>
                        </a:ext>
                      </a:extLst>
                    </a:gridCol>
                  </a:tblGrid>
                  <a:tr h="875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Model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Fractions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Addition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Subtraction with Decimals</a:t>
                          </a:r>
                          <a:endParaRPr lang="en-GB" sz="1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777501"/>
                      </a:ext>
                    </a:extLst>
                  </a:tr>
                  <a:tr h="2370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Remember this is a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mixed number fraction. You need to use 6 wholes and one half to draw your model</a:t>
                          </a:r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8883" t="-38205" r="-332961" b="-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number 10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in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your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subtraction.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</a:t>
                          </a:r>
                          <a:endParaRPr lang="en-GB" sz="1600" dirty="0">
                            <a:solidFill>
                              <a:srgbClr val="7030A0"/>
                            </a:solidFill>
                          </a:endParaRPr>
                        </a:p>
                        <a:p>
                          <a:pPr algn="ctr"/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number 2.3 in your addition. </a:t>
                          </a:r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  <a:p>
                          <a:pPr algn="ctr"/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The Number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of the Day should be the answer. </a:t>
                          </a:r>
                          <a:r>
                            <a:rPr lang="en-GB" sz="1600" dirty="0" smtClean="0">
                              <a:solidFill>
                                <a:srgbClr val="7030A0"/>
                              </a:solidFill>
                            </a:rPr>
                            <a:t>Use</a:t>
                          </a:r>
                          <a:r>
                            <a:rPr lang="en-GB" sz="1600" baseline="0" dirty="0" smtClean="0">
                              <a:solidFill>
                                <a:srgbClr val="7030A0"/>
                              </a:solidFill>
                            </a:rPr>
                            <a:t> the number 12.5 in your subtraction. </a:t>
                          </a:r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  <a:p>
                          <a:pPr algn="ctr"/>
                          <a:endParaRPr lang="en-GB" sz="1600" dirty="0" smtClean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91140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44525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1248</Words>
  <Application>Microsoft Office PowerPoint</Application>
  <PresentationFormat>Panorámica</PresentationFormat>
  <Paragraphs>190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Class One </vt:lpstr>
      <vt:lpstr>Task One: Area and Perimeter of Irregular Shapes</vt:lpstr>
      <vt:lpstr>Task Two: Finding the Area and Perimeter</vt:lpstr>
      <vt:lpstr>Class Two</vt:lpstr>
      <vt:lpstr>Class Three</vt:lpstr>
      <vt:lpstr>Number of the Day Practice </vt:lpstr>
      <vt:lpstr>Number of the Day Practice </vt:lpstr>
      <vt:lpstr>Number of the Day Practice </vt:lpstr>
      <vt:lpstr>Number of the Day Practice </vt:lpstr>
      <vt:lpstr>Number of the Day Practice </vt:lpstr>
      <vt:lpstr>Number of the Day Practice </vt:lpstr>
      <vt:lpstr>Number of the Day Practice </vt:lpstr>
      <vt:lpstr>Number of the Day Practice </vt:lpstr>
      <vt:lpstr>Class Four</vt:lpstr>
      <vt:lpstr>Class Five</vt:lpstr>
      <vt:lpstr>Number of the Day Evaluation.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elenarosamorrice@outlook.com</dc:creator>
  <cp:lastModifiedBy>elenarosamorrice@outlook.com</cp:lastModifiedBy>
  <cp:revision>16</cp:revision>
  <dcterms:created xsi:type="dcterms:W3CDTF">2020-05-26T16:04:56Z</dcterms:created>
  <dcterms:modified xsi:type="dcterms:W3CDTF">2020-05-28T22:08:42Z</dcterms:modified>
</cp:coreProperties>
</file>