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72" r:id="rId6"/>
    <p:sldId id="285" r:id="rId7"/>
    <p:sldId id="258" r:id="rId8"/>
    <p:sldId id="286" r:id="rId9"/>
    <p:sldId id="287" r:id="rId10"/>
    <p:sldId id="264" r:id="rId11"/>
    <p:sldId id="273" r:id="rId12"/>
    <p:sldId id="265" r:id="rId13"/>
    <p:sldId id="274" r:id="rId14"/>
    <p:sldId id="259" r:id="rId15"/>
    <p:sldId id="266" r:id="rId16"/>
    <p:sldId id="275" r:id="rId17"/>
    <p:sldId id="267" r:id="rId18"/>
    <p:sldId id="276" r:id="rId19"/>
    <p:sldId id="260" r:id="rId20"/>
    <p:sldId id="269" r:id="rId21"/>
    <p:sldId id="278" r:id="rId22"/>
    <p:sldId id="277" r:id="rId23"/>
    <p:sldId id="282" r:id="rId24"/>
    <p:sldId id="283" r:id="rId25"/>
    <p:sldId id="280" r:id="rId26"/>
    <p:sldId id="261" r:id="rId27"/>
    <p:sldId id="270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jr.brainpop.com/math/measurement/are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jr.brainpop.com/math/measurement/perimet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Math</a:t>
            </a:r>
            <a:r>
              <a:rPr lang="es-MX" dirty="0" smtClean="0"/>
              <a:t> </a:t>
            </a:r>
            <a:r>
              <a:rPr lang="es-MX" dirty="0" err="1" smtClean="0"/>
              <a:t>Week</a:t>
            </a:r>
            <a:r>
              <a:rPr lang="es-MX" dirty="0" smtClean="0"/>
              <a:t> 8 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err="1" smtClean="0"/>
              <a:t>May</a:t>
            </a:r>
            <a:r>
              <a:rPr lang="es-MX" dirty="0" smtClean="0"/>
              <a:t> 4th -</a:t>
            </a:r>
            <a:r>
              <a:rPr lang="es-MX" dirty="0" err="1" smtClean="0"/>
              <a:t>may</a:t>
            </a:r>
            <a:r>
              <a:rPr lang="es-MX" dirty="0" smtClean="0"/>
              <a:t> 8th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910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1" y="139339"/>
            <a:ext cx="11789228" cy="1349828"/>
          </a:xfrm>
        </p:spPr>
        <p:txBody>
          <a:bodyPr>
            <a:normAutofit/>
          </a:bodyPr>
          <a:lstStyle/>
          <a:p>
            <a:r>
              <a:rPr lang="es-MX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squares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rectangles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601" y="1306286"/>
            <a:ext cx="11789228" cy="530351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be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rectangles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squares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shapes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Look at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rectangle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2"/>
          <a:srcRect l="44372" t="57635" r="29205" b="12217"/>
          <a:stretch/>
        </p:blipFill>
        <p:spPr bwMode="auto">
          <a:xfrm>
            <a:off x="1067072" y="3699029"/>
            <a:ext cx="3531054" cy="2184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228601" y="2498700"/>
            <a:ext cx="5747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 have a rectangle here, missing 2 measurements. </a:t>
            </a:r>
          </a:p>
          <a:p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width of one side is 3cm, and the length of one side is 6cm. How can we find the length and width of the missing sides? </a:t>
            </a:r>
            <a:r>
              <a:rPr lang="en-GB" u="sng" dirty="0" smtClean="0"/>
              <a:t>We can use our knowledge of rectangles to help us! </a:t>
            </a:r>
            <a:endParaRPr lang="en-GB" u="sng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976258" y="2744064"/>
            <a:ext cx="54243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We know that rectangles have 4 sides. 2 of the sides are parallel and equal in length, and the other two sides are parallel and equal in width. </a:t>
            </a:r>
          </a:p>
          <a:p>
            <a:pPr marL="342900" indent="-342900">
              <a:buAutoNum type="arabicPeriod"/>
            </a:pPr>
            <a:r>
              <a:rPr lang="en-GB" dirty="0" smtClean="0"/>
              <a:t>The length of one side is 6cm. The side parallel is </a:t>
            </a:r>
            <a:r>
              <a:rPr lang="en-GB" sz="3200" dirty="0" smtClean="0">
                <a:solidFill>
                  <a:srgbClr val="00B050"/>
                </a:solidFill>
              </a:rPr>
              <a:t>?. </a:t>
            </a:r>
            <a:r>
              <a:rPr lang="en-GB" dirty="0" smtClean="0"/>
              <a:t>Using our knowledge of rectangles, the </a:t>
            </a:r>
            <a:r>
              <a:rPr lang="en-GB" sz="2800" dirty="0" smtClean="0">
                <a:solidFill>
                  <a:srgbClr val="00B050"/>
                </a:solidFill>
              </a:rPr>
              <a:t>?</a:t>
            </a:r>
            <a:r>
              <a:rPr lang="en-GB" dirty="0" smtClean="0"/>
              <a:t> Must be 6cm too! </a:t>
            </a:r>
          </a:p>
          <a:p>
            <a:pPr marL="342900" indent="-342900">
              <a:buAutoNum type="arabicPeriod"/>
            </a:pPr>
            <a:r>
              <a:rPr lang="en-GB" dirty="0" smtClean="0"/>
              <a:t>The width of the rectangle is 3cm, and the side parallel is </a:t>
            </a:r>
            <a:r>
              <a:rPr lang="en-GB" sz="2400" dirty="0" smtClean="0">
                <a:solidFill>
                  <a:srgbClr val="FF0000"/>
                </a:solidFill>
              </a:rPr>
              <a:t>?.</a:t>
            </a:r>
            <a:r>
              <a:rPr lang="en-GB" dirty="0" smtClean="0"/>
              <a:t> As they are parallel and in a regular rectangle, the </a:t>
            </a:r>
            <a:r>
              <a:rPr lang="en-GB" sz="2400" dirty="0" smtClean="0">
                <a:solidFill>
                  <a:srgbClr val="FF0000"/>
                </a:solidFill>
              </a:rPr>
              <a:t>?</a:t>
            </a:r>
            <a:r>
              <a:rPr lang="en-GB" dirty="0" smtClean="0"/>
              <a:t> Must be equal to 3cm!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433458" y="6008727"/>
            <a:ext cx="658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So, </a:t>
            </a:r>
            <a:r>
              <a:rPr lang="en-GB" sz="3200" dirty="0" smtClean="0">
                <a:solidFill>
                  <a:srgbClr val="00B050"/>
                </a:solidFill>
              </a:rPr>
              <a:t>?</a:t>
            </a:r>
            <a:r>
              <a:rPr lang="en-GB" dirty="0" smtClean="0"/>
              <a:t> = 6cm and </a:t>
            </a:r>
            <a:r>
              <a:rPr lang="en-GB" sz="2800" dirty="0" smtClean="0">
                <a:solidFill>
                  <a:srgbClr val="FF0000"/>
                </a:solidFill>
              </a:rPr>
              <a:t>?</a:t>
            </a:r>
            <a:r>
              <a:rPr lang="en-GB" dirty="0" smtClean="0"/>
              <a:t> = 3cm</a:t>
            </a:r>
          </a:p>
        </p:txBody>
      </p:sp>
    </p:spTree>
    <p:extLst>
      <p:ext uri="{BB962C8B-B14F-4D97-AF65-F5344CB8AC3E}">
        <p14:creationId xmlns:p14="http://schemas.microsoft.com/office/powerpoint/2010/main" val="1055381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1" y="139339"/>
            <a:ext cx="11789228" cy="1349828"/>
          </a:xfrm>
        </p:spPr>
        <p:txBody>
          <a:bodyPr>
            <a:normAutofit/>
          </a:bodyPr>
          <a:lstStyle/>
          <a:p>
            <a:r>
              <a:rPr lang="es-MX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squares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rectangles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601" y="1306286"/>
            <a:ext cx="11789228" cy="530351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be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rectangles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squares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shapes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Look at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square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8601" y="2498700"/>
            <a:ext cx="5747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Below we have a square. One side is labelled. We need to find the perimeter, but we are missing 3 sides. How can we do it? </a:t>
            </a:r>
            <a:r>
              <a:rPr lang="en-GB" u="sng" dirty="0" smtClean="0"/>
              <a:t>We can use our knowledge of squares to help us! </a:t>
            </a:r>
            <a:endParaRPr lang="en-GB" u="sng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976258" y="2744064"/>
            <a:ext cx="54243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We know that squares have 4 sides., and 4 right angles (the small squares in the corner of the shape) and 2 sets of parallel lines. Looking at this shape, we can see it is a square as it has all those characteristics. </a:t>
            </a:r>
          </a:p>
          <a:p>
            <a:pPr marL="342900" indent="-342900">
              <a:buAutoNum type="arabicPeriod"/>
            </a:pPr>
            <a:r>
              <a:rPr lang="en-GB" dirty="0" smtClean="0"/>
              <a:t>One side is 4m long. In a square, all the sides are equal in length, so the other sides must also be 4m long. </a:t>
            </a:r>
          </a:p>
          <a:p>
            <a:pPr marL="342900" indent="-342900">
              <a:buAutoNum type="arabicPeriod"/>
            </a:pPr>
            <a:r>
              <a:rPr lang="en-GB" dirty="0" smtClean="0"/>
              <a:t>To find the perimeter we must add all the sides, or, if the shape is a square, we can multiple the sides by 4 (4 sides) . EG: 4 + 4+ 4 + 4 = P   OR 4x 4= P</a:t>
            </a:r>
          </a:p>
          <a:p>
            <a:pPr marL="342900" indent="-342900">
              <a:buAutoNum type="arabicPeriod"/>
            </a:pPr>
            <a:r>
              <a:rPr lang="en-GB" sz="2000" dirty="0" smtClean="0">
                <a:solidFill>
                  <a:srgbClr val="FF0000"/>
                </a:solidFill>
              </a:rPr>
              <a:t>So, the perimeter is 16m! 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2"/>
          <a:srcRect l="27920" t="51429" r="55628" b="22266"/>
          <a:stretch/>
        </p:blipFill>
        <p:spPr bwMode="auto">
          <a:xfrm>
            <a:off x="1078637" y="3652429"/>
            <a:ext cx="3375797" cy="2726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1898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Squares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Rectangles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 Open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page 826.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page 826 and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Indepdent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page 827. </a:t>
            </a: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finished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Weebly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19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110" y="0"/>
            <a:ext cx="10131425" cy="1456267"/>
          </a:xfrm>
        </p:spPr>
        <p:txBody>
          <a:bodyPr>
            <a:normAutofit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splash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1332411"/>
            <a:ext cx="10131425" cy="44587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Log into Splash Learn and complete the activity 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“Perimeter of Non Regular Figures.”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All done for the day! Great job today!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25" y="3335601"/>
            <a:ext cx="4095281" cy="337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62399" y="2103120"/>
            <a:ext cx="7197726" cy="871822"/>
          </a:xfrm>
        </p:spPr>
        <p:txBody>
          <a:bodyPr/>
          <a:lstStyle/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167051" y="3213463"/>
            <a:ext cx="69930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notebook</a:t>
            </a:r>
          </a:p>
          <a:p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Printed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worksheet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ruler</a:t>
            </a: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Splash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75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2293" y="152400"/>
            <a:ext cx="10131425" cy="1456267"/>
          </a:xfrm>
        </p:spPr>
        <p:txBody>
          <a:bodyPr>
            <a:normAutofit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teaser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2292" y="1319349"/>
            <a:ext cx="8628017" cy="510757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write this down in your notebook, or do it in your head! It is up to you. </a:t>
            </a:r>
          </a:p>
          <a:p>
            <a:pPr marL="0" indent="0" algn="ctr">
              <a:buNone/>
            </a:pPr>
            <a:r>
              <a:rPr lang="en-GB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a square table in my living room. The total perimeter is 88cm. What is the length of one side? </a:t>
            </a:r>
            <a:endParaRPr lang="en-GB" sz="32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what you already know about perimeter to help you find the length of one side. </a:t>
            </a:r>
          </a:p>
          <a:p>
            <a:pPr marL="0" indent="0" algn="ctr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 = L + L +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 + L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for a square: P = 4 x L</a:t>
            </a:r>
          </a:p>
          <a:p>
            <a:pPr marL="0" indent="0" algn="ctr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When you think you have the answer, go to the next slide.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8177" t="49968" r="57123" b="29266"/>
          <a:stretch/>
        </p:blipFill>
        <p:spPr bwMode="auto">
          <a:xfrm>
            <a:off x="8867910" y="2549162"/>
            <a:ext cx="2875599" cy="2297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7588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2293" y="152400"/>
            <a:ext cx="10131425" cy="1456267"/>
          </a:xfrm>
        </p:spPr>
        <p:txBody>
          <a:bodyPr>
            <a:normAutofit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teaser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2292" y="1319349"/>
            <a:ext cx="11514908" cy="510757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a square table in my living room. The total perimeter is 88cm. What is the length of one side? </a:t>
            </a:r>
            <a:endParaRPr lang="en-GB" sz="32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what you already know about perimeter to help you find the length of one side. 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 = L + L +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 + L (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for a square: P = 4 x L)   </a:t>
            </a:r>
          </a:p>
          <a:p>
            <a:pPr marL="0" indent="0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what about if we already know the Perimeter? (WE DO THE OPPOSITE, P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 4 = L!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know that the total perimeter is 88cm. So,  88cm = 4 x L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We already have the perimeter, so we do not need to multiply the lengths by 4, instead, we can DIVIDE by 4 to find the length of one side. 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3. 88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 4 = 22. So, the length of one side is </a:t>
            </a:r>
            <a:r>
              <a:rPr lang="en-GB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22cm! </a:t>
            </a:r>
            <a:endParaRPr lang="en-GB" sz="54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98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1" y="126275"/>
            <a:ext cx="10131425" cy="1456267"/>
          </a:xfrm>
        </p:spPr>
        <p:txBody>
          <a:bodyPr>
            <a:normAutofit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shapes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decimals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0041" y="1697930"/>
            <a:ext cx="7178039" cy="48334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be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shapes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decimals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worksheet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to do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can’t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worksheet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shapes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notebook and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adding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subtracting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decimals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MUST line up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carefully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in place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decimal places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lined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up in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place.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EG: 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19446" t="27008" r="50833" b="8763"/>
          <a:stretch/>
        </p:blipFill>
        <p:spPr bwMode="auto">
          <a:xfrm>
            <a:off x="7942217" y="1319347"/>
            <a:ext cx="4045948" cy="5079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7766" t="50089" r="88218" b="44911"/>
          <a:stretch/>
        </p:blipFill>
        <p:spPr>
          <a:xfrm>
            <a:off x="1402859" y="4714057"/>
            <a:ext cx="1866122" cy="1306287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V="1">
            <a:off x="875211" y="5891349"/>
            <a:ext cx="1280160" cy="3510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264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418" y="296091"/>
            <a:ext cx="10131425" cy="709749"/>
          </a:xfrm>
        </p:spPr>
        <p:txBody>
          <a:bodyPr>
            <a:normAutofit/>
          </a:bodyPr>
          <a:lstStyle/>
          <a:p>
            <a:pPr algn="ctr"/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Checking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8416" y="1005840"/>
            <a:ext cx="10131425" cy="118871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Weebly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8 to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got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re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mistake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98414" y="1532709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Splash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398414" y="2721428"/>
            <a:ext cx="10131425" cy="3300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Regular Figures”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Splash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0">
              <a:buFont typeface="Arial"/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/>
              <a:buNone/>
            </a:pP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You’ve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everything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Congratulations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Font typeface="Arial"/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62" y="4587512"/>
            <a:ext cx="4036423" cy="22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80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62399" y="2103120"/>
            <a:ext cx="7197726" cy="871822"/>
          </a:xfrm>
        </p:spPr>
        <p:txBody>
          <a:bodyPr/>
          <a:lstStyle/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167051" y="3213463"/>
            <a:ext cx="699307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notebook </a:t>
            </a:r>
          </a:p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ruler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complete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SplashLearn</a:t>
            </a: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8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62399" y="2103120"/>
            <a:ext cx="7197726" cy="871822"/>
          </a:xfrm>
        </p:spPr>
        <p:txBody>
          <a:bodyPr/>
          <a:lstStyle/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461657" y="2826127"/>
            <a:ext cx="786828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Antics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BrainPop</a:t>
            </a: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notebook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ruler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645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475" y="126274"/>
            <a:ext cx="11802291" cy="1362893"/>
          </a:xfrm>
        </p:spPr>
        <p:txBody>
          <a:bodyPr>
            <a:normAutofit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Brainteaser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2475" y="1489166"/>
            <a:ext cx="10614751" cy="5185953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rectangle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99307" y="2566294"/>
            <a:ext cx="5421085" cy="2939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adroTexto 4"/>
          <p:cNvSpPr txBox="1"/>
          <p:nvPr/>
        </p:nvSpPr>
        <p:spPr>
          <a:xfrm>
            <a:off x="3912326" y="3528033"/>
            <a:ext cx="3876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 smtClean="0"/>
              <a:t>P =52.6cm</a:t>
            </a:r>
            <a:endParaRPr lang="en-GB" sz="6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418511" y="5476262"/>
            <a:ext cx="3370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L = 15cm</a:t>
            </a:r>
            <a:endParaRPr lang="en-GB" sz="4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220392" y="3528033"/>
            <a:ext cx="3370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W</a:t>
            </a:r>
            <a:r>
              <a:rPr lang="es-MX" sz="4000" dirty="0" smtClean="0"/>
              <a:t> = ? cm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15019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475" y="126274"/>
            <a:ext cx="11802291" cy="1362893"/>
          </a:xfrm>
        </p:spPr>
        <p:txBody>
          <a:bodyPr>
            <a:normAutofit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Brainteaster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2475" y="1262150"/>
            <a:ext cx="10614751" cy="518595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rectangle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52.6cm, and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15cm.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subtract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52.6cm – 15 – 15 = 22.6cm. 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22.6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TWO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widths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To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lenght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1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divide. 22.6 ÷ 2 = 11.3. So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11.3cm.</a:t>
            </a: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351803" y="3696789"/>
            <a:ext cx="5078933" cy="2397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adroTexto 4"/>
          <p:cNvSpPr txBox="1"/>
          <p:nvPr/>
        </p:nvSpPr>
        <p:spPr>
          <a:xfrm>
            <a:off x="4056017" y="4235919"/>
            <a:ext cx="3876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 smtClean="0"/>
              <a:t>P =52.6cm</a:t>
            </a:r>
            <a:endParaRPr lang="en-GB" sz="6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418511" y="6094160"/>
            <a:ext cx="3370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L = 15cm</a:t>
            </a:r>
            <a:endParaRPr lang="en-GB" sz="4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634549" y="4389807"/>
            <a:ext cx="3370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W</a:t>
            </a:r>
            <a:r>
              <a:rPr lang="es-MX" sz="4000" dirty="0" smtClean="0"/>
              <a:t> = 11.3 cm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39505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475" y="126274"/>
            <a:ext cx="11802291" cy="1872343"/>
          </a:xfrm>
        </p:spPr>
        <p:txBody>
          <a:bodyPr>
            <a:normAutofit fontScale="90000"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2475" y="1334189"/>
            <a:ext cx="11802291" cy="5307305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notebook.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date and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24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es-MX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s-MX" sz="24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es-MX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notebook has a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12.5cm and a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8.8cm.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notebook? </a:t>
            </a: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02036"/>
              </p:ext>
            </p:extLst>
          </p:nvPr>
        </p:nvGraphicFramePr>
        <p:xfrm>
          <a:off x="202475" y="2980110"/>
          <a:ext cx="11802291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2989">
                  <a:extLst>
                    <a:ext uri="{9D8B030D-6E8A-4147-A177-3AD203B41FA5}">
                      <a16:colId xmlns:a16="http://schemas.microsoft.com/office/drawing/2014/main" val="338877214"/>
                    </a:ext>
                  </a:extLst>
                </a:gridCol>
                <a:gridCol w="3623201">
                  <a:extLst>
                    <a:ext uri="{9D8B030D-6E8A-4147-A177-3AD203B41FA5}">
                      <a16:colId xmlns:a16="http://schemas.microsoft.com/office/drawing/2014/main" val="226272537"/>
                    </a:ext>
                  </a:extLst>
                </a:gridCol>
                <a:gridCol w="5006101">
                  <a:extLst>
                    <a:ext uri="{9D8B030D-6E8A-4147-A177-3AD203B41FA5}">
                      <a16:colId xmlns:a16="http://schemas.microsoft.com/office/drawing/2014/main" val="4219969660"/>
                    </a:ext>
                  </a:extLst>
                </a:gridCol>
              </a:tblGrid>
              <a:tr h="86154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 smtClean="0"/>
                        <a:t>Draw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 err="1" smtClean="0"/>
                        <a:t>Solve</a:t>
                      </a:r>
                      <a:r>
                        <a:rPr lang="es-MX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 err="1" smtClean="0"/>
                        <a:t>Explain</a:t>
                      </a:r>
                      <a:r>
                        <a:rPr lang="es-MX" sz="2800" dirty="0" smtClean="0"/>
                        <a:t> </a:t>
                      </a:r>
                      <a:r>
                        <a:rPr lang="es-MX" sz="2800" dirty="0" err="1" smtClean="0"/>
                        <a:t>your</a:t>
                      </a:r>
                      <a:r>
                        <a:rPr lang="es-MX" sz="2800" dirty="0" smtClean="0"/>
                        <a:t> </a:t>
                      </a:r>
                      <a:r>
                        <a:rPr lang="es-MX" sz="2800" dirty="0" err="1" smtClean="0"/>
                        <a:t>process</a:t>
                      </a:r>
                      <a:r>
                        <a:rPr lang="es-MX" sz="2800" dirty="0" smtClean="0"/>
                        <a:t> (</a:t>
                      </a:r>
                      <a:r>
                        <a:rPr lang="es-MX" sz="2800" dirty="0" err="1" smtClean="0"/>
                        <a:t>step</a:t>
                      </a:r>
                      <a:r>
                        <a:rPr lang="es-MX" sz="2800" baseline="0" dirty="0" smtClean="0"/>
                        <a:t> </a:t>
                      </a:r>
                      <a:r>
                        <a:rPr lang="es-MX" sz="2800" baseline="0" dirty="0" err="1" smtClean="0"/>
                        <a:t>by</a:t>
                      </a:r>
                      <a:r>
                        <a:rPr lang="es-MX" sz="2800" baseline="0" dirty="0" smtClean="0"/>
                        <a:t> </a:t>
                      </a:r>
                      <a:r>
                        <a:rPr lang="es-MX" sz="2800" baseline="0" dirty="0" err="1" smtClean="0"/>
                        <a:t>step</a:t>
                      </a:r>
                      <a:r>
                        <a:rPr lang="es-MX" sz="2800" baseline="0" dirty="0" smtClean="0"/>
                        <a:t>)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74386"/>
                  </a:ext>
                </a:extLst>
              </a:tr>
              <a:tr h="861544"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       8.8</a:t>
                      </a:r>
                    </a:p>
                    <a:p>
                      <a:pPr algn="ctr"/>
                      <a:r>
                        <a:rPr lang="es-MX" dirty="0" smtClean="0"/>
                        <a:t>       8.8</a:t>
                      </a:r>
                    </a:p>
                    <a:p>
                      <a:pPr algn="ctr"/>
                      <a:r>
                        <a:rPr lang="es-MX" dirty="0" smtClean="0"/>
                        <a:t>     12.5</a:t>
                      </a:r>
                    </a:p>
                    <a:p>
                      <a:pPr algn="ctr"/>
                      <a:r>
                        <a:rPr lang="es-MX" dirty="0" smtClean="0"/>
                        <a:t>+</a:t>
                      </a:r>
                      <a:r>
                        <a:rPr lang="es-MX" baseline="0" dirty="0" smtClean="0"/>
                        <a:t>   </a:t>
                      </a:r>
                      <a:r>
                        <a:rPr lang="es-MX" dirty="0" smtClean="0"/>
                        <a:t>12.5</a:t>
                      </a:r>
                    </a:p>
                    <a:p>
                      <a:pPr algn="ctr"/>
                      <a:r>
                        <a:rPr lang="es-MX" dirty="0" smtClean="0"/>
                        <a:t>---------------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r>
                        <a:rPr lang="es-MX" dirty="0" err="1" smtClean="0"/>
                        <a:t>Answer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Sentence</a:t>
                      </a:r>
                      <a:r>
                        <a:rPr lang="es-MX" dirty="0" smtClean="0"/>
                        <a:t>:</a:t>
                      </a:r>
                      <a:r>
                        <a:rPr lang="es-MX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1. </a:t>
                      </a:r>
                      <a:r>
                        <a:rPr lang="es-MX" dirty="0" err="1" smtClean="0"/>
                        <a:t>First</a:t>
                      </a:r>
                      <a:r>
                        <a:rPr lang="es-MX" baseline="0" dirty="0" smtClean="0"/>
                        <a:t> I </a:t>
                      </a:r>
                      <a:r>
                        <a:rPr lang="es-MX" baseline="0" dirty="0" err="1" smtClean="0"/>
                        <a:t>draw</a:t>
                      </a:r>
                      <a:r>
                        <a:rPr lang="es-MX" baseline="0" dirty="0" smtClean="0"/>
                        <a:t> and </a:t>
                      </a:r>
                      <a:r>
                        <a:rPr lang="es-MX" baseline="0" dirty="0" err="1" smtClean="0"/>
                        <a:t>label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my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shape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using</a:t>
                      </a:r>
                      <a:r>
                        <a:rPr lang="es-MX" baseline="0" dirty="0" smtClean="0"/>
                        <a:t> a </a:t>
                      </a:r>
                      <a:r>
                        <a:rPr lang="es-MX" baseline="0" dirty="0" err="1" smtClean="0"/>
                        <a:t>ruler</a:t>
                      </a:r>
                      <a:r>
                        <a:rPr lang="es-MX" baseline="0" dirty="0" smtClean="0"/>
                        <a:t>.</a:t>
                      </a:r>
                      <a:endParaRPr lang="es-MX" dirty="0" smtClean="0"/>
                    </a:p>
                    <a:p>
                      <a:r>
                        <a:rPr lang="es-MX" dirty="0" smtClean="0"/>
                        <a:t>2. </a:t>
                      </a:r>
                      <a:r>
                        <a:rPr lang="es-MX" dirty="0" err="1" smtClean="0"/>
                        <a:t>Next</a:t>
                      </a:r>
                      <a:r>
                        <a:rPr lang="es-MX" dirty="0" smtClean="0"/>
                        <a:t>,</a:t>
                      </a:r>
                      <a:r>
                        <a:rPr lang="es-MX" baseline="0" dirty="0" smtClean="0"/>
                        <a:t>  I </a:t>
                      </a:r>
                      <a:r>
                        <a:rPr lang="es-MX" baseline="0" dirty="0" err="1" smtClean="0"/>
                        <a:t>write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the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lengths</a:t>
                      </a:r>
                      <a:r>
                        <a:rPr lang="es-MX" baseline="0" dirty="0" smtClean="0"/>
                        <a:t> and </a:t>
                      </a:r>
                      <a:r>
                        <a:rPr lang="es-MX" baseline="0" dirty="0" err="1" smtClean="0"/>
                        <a:t>widths</a:t>
                      </a:r>
                      <a:r>
                        <a:rPr lang="es-MX" baseline="0" dirty="0" smtClean="0"/>
                        <a:t>  (I </a:t>
                      </a:r>
                      <a:r>
                        <a:rPr lang="es-MX" baseline="0" dirty="0" err="1" smtClean="0"/>
                        <a:t>make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sure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they</a:t>
                      </a:r>
                      <a:r>
                        <a:rPr lang="es-MX" baseline="0" dirty="0" smtClean="0"/>
                        <a:t> are </a:t>
                      </a:r>
                      <a:r>
                        <a:rPr lang="es-MX" baseline="0" dirty="0" err="1" smtClean="0"/>
                        <a:t>lined</a:t>
                      </a:r>
                      <a:r>
                        <a:rPr lang="es-MX" baseline="0" dirty="0" smtClean="0"/>
                        <a:t> up in place </a:t>
                      </a:r>
                      <a:r>
                        <a:rPr lang="es-MX" baseline="0" dirty="0" err="1" smtClean="0"/>
                        <a:t>value</a:t>
                      </a:r>
                      <a:r>
                        <a:rPr lang="es-MX" baseline="0" dirty="0" smtClean="0"/>
                        <a:t>) </a:t>
                      </a:r>
                    </a:p>
                    <a:p>
                      <a:pPr marL="342900" indent="-342900">
                        <a:buAutoNum type="arabicPeriod" startAt="3"/>
                      </a:pPr>
                      <a:r>
                        <a:rPr lang="es-MX" dirty="0" smtClean="0"/>
                        <a:t>I </a:t>
                      </a:r>
                      <a:r>
                        <a:rPr lang="es-MX" dirty="0" err="1" smtClean="0"/>
                        <a:t>add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the</a:t>
                      </a:r>
                      <a:r>
                        <a:rPr lang="es-MX" dirty="0" smtClean="0"/>
                        <a:t> 4 </a:t>
                      </a:r>
                      <a:r>
                        <a:rPr lang="es-MX" dirty="0" err="1" smtClean="0"/>
                        <a:t>numbers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together</a:t>
                      </a:r>
                      <a:r>
                        <a:rPr lang="es-MX" dirty="0" smtClean="0"/>
                        <a:t>. </a:t>
                      </a:r>
                    </a:p>
                    <a:p>
                      <a:r>
                        <a:rPr lang="es-MX" dirty="0" smtClean="0"/>
                        <a:t>4. I </a:t>
                      </a:r>
                      <a:r>
                        <a:rPr lang="es-MX" dirty="0" err="1" smtClean="0"/>
                        <a:t>write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my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answer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sentence</a:t>
                      </a:r>
                      <a:r>
                        <a:rPr lang="es-MX" baseline="0" dirty="0" smtClean="0"/>
                        <a:t> </a:t>
                      </a:r>
                      <a:r>
                        <a:rPr lang="en-GB" baseline="0" dirty="0" smtClean="0"/>
                        <a:t>and check I have included the units of measurement. </a:t>
                      </a:r>
                      <a:endParaRPr lang="es-MX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601601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522877" y="4276646"/>
            <a:ext cx="1097280" cy="13585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uadroTexto 5"/>
          <p:cNvSpPr txBox="1"/>
          <p:nvPr/>
        </p:nvSpPr>
        <p:spPr>
          <a:xfrm>
            <a:off x="1606731" y="4586583"/>
            <a:ext cx="106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12.5 cm</a:t>
            </a:r>
            <a:endParaRPr lang="en-GB" dirty="0"/>
          </a:p>
        </p:txBody>
      </p:sp>
      <p:sp>
        <p:nvSpPr>
          <p:cNvPr id="7" name="CuadroTexto 6"/>
          <p:cNvSpPr txBox="1"/>
          <p:nvPr/>
        </p:nvSpPr>
        <p:spPr>
          <a:xfrm>
            <a:off x="640443" y="3907314"/>
            <a:ext cx="86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8.8cm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6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475" y="126274"/>
            <a:ext cx="11802291" cy="1872343"/>
          </a:xfrm>
        </p:spPr>
        <p:txBody>
          <a:bodyPr>
            <a:normAutofit fontScale="90000"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2475" y="1334189"/>
            <a:ext cx="11802291" cy="5307305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draw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s-MX" sz="24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es-MX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s-MX" sz="24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es-MX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mirror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bathroom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square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has a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of 48cm.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I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rectangular poster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108.4cm.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45cm.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475" y="126274"/>
            <a:ext cx="11802291" cy="1872343"/>
          </a:xfrm>
        </p:spPr>
        <p:txBody>
          <a:bodyPr>
            <a:normAutofit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Checking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2475" y="1334189"/>
            <a:ext cx="11802291" cy="5307305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s-MX" sz="24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notebook has a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of 12.5cm and a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of 8.8cm.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notebook? </a:t>
            </a:r>
            <a:r>
              <a:rPr lang="es-MX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notebook </a:t>
            </a:r>
            <a:r>
              <a:rPr lang="es-MX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42.6cm </a:t>
            </a: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mirror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bathroom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square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has a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of 48cm.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r>
              <a:rPr lang="es-MX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s-MX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es-MX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12cm.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I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rectangular poster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108.4cm.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45cm.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es-MX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es-MX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9.2cm.</a:t>
            </a: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2697" y="1449977"/>
            <a:ext cx="11443063" cy="500307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issing</a:t>
            </a:r>
            <a:r>
              <a:rPr lang="es-MX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  <a:r>
              <a:rPr lang="es-MX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engths</a:t>
            </a:r>
            <a:r>
              <a:rPr lang="es-MX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Splash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done, </a:t>
            </a:r>
            <a:r>
              <a:rPr lang="es-MX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4! Great </a:t>
            </a:r>
            <a:r>
              <a:rPr lang="es-MX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s-MX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3326" y="156754"/>
            <a:ext cx="11338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s-MX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Splash</a:t>
            </a:r>
            <a:r>
              <a:rPr lang="es-MX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63" y="3478810"/>
            <a:ext cx="4461022" cy="33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62399" y="2103120"/>
            <a:ext cx="7197726" cy="871822"/>
          </a:xfrm>
        </p:spPr>
        <p:txBody>
          <a:bodyPr/>
          <a:lstStyle/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167051" y="3213463"/>
            <a:ext cx="69930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Worksheet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Ruler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BrainPop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203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35639" cy="1456267"/>
          </a:xfrm>
        </p:spPr>
        <p:txBody>
          <a:bodyPr>
            <a:normAutofit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IM2 and CT2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4321" y="2142067"/>
            <a:ext cx="10542906" cy="364913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worksheet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and complete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back to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entregas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s-MX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es-MX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to use a </a:t>
            </a:r>
            <a:r>
              <a:rPr lang="es-MX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ruler</a:t>
            </a:r>
            <a:r>
              <a:rPr lang="es-MX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draw</a:t>
            </a:r>
            <a:r>
              <a:rPr lang="es-MX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MX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Shapes</a:t>
            </a:r>
            <a:r>
              <a:rPr lang="es-MX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536" t="27590" r="27578" b="14554"/>
          <a:stretch/>
        </p:blipFill>
        <p:spPr>
          <a:xfrm>
            <a:off x="6230983" y="3067532"/>
            <a:ext cx="4898572" cy="33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1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869" y="-388499"/>
            <a:ext cx="10131425" cy="1456267"/>
          </a:xfrm>
        </p:spPr>
        <p:txBody>
          <a:bodyPr/>
          <a:lstStyle/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Introducing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BrainPop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09736" y="679269"/>
            <a:ext cx="1101851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 smtClean="0"/>
              <a:t>Watch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BrainPop</a:t>
            </a:r>
            <a:r>
              <a:rPr lang="es-MX" sz="2800" dirty="0" smtClean="0"/>
              <a:t> </a:t>
            </a:r>
            <a:r>
              <a:rPr lang="es-MX" sz="2800" dirty="0" err="1" smtClean="0"/>
              <a:t>Jnr</a:t>
            </a:r>
            <a:r>
              <a:rPr lang="es-MX" sz="2800" dirty="0" smtClean="0"/>
              <a:t>. video </a:t>
            </a:r>
            <a:r>
              <a:rPr lang="es-MX" sz="2800" dirty="0" err="1" smtClean="0"/>
              <a:t>about</a:t>
            </a:r>
            <a:r>
              <a:rPr lang="es-MX" sz="2800" dirty="0" smtClean="0"/>
              <a:t> </a:t>
            </a:r>
            <a:r>
              <a:rPr lang="es-MX" sz="2800" dirty="0" err="1" smtClean="0"/>
              <a:t>area</a:t>
            </a:r>
            <a:r>
              <a:rPr lang="es-MX" sz="2800" dirty="0" smtClean="0"/>
              <a:t>: </a:t>
            </a:r>
          </a:p>
          <a:p>
            <a:endParaRPr lang="es-MX" sz="1600" dirty="0" smtClean="0"/>
          </a:p>
          <a:p>
            <a:r>
              <a:rPr lang="en-GB" sz="1600" dirty="0">
                <a:hlinkClick r:id="rId2"/>
              </a:rPr>
              <a:t>https://jr.brainpop.com/math/measurement/area</a:t>
            </a:r>
            <a:r>
              <a:rPr lang="en-GB" sz="1600" dirty="0" smtClean="0">
                <a:hlinkClick r:id="rId2"/>
              </a:rPr>
              <a:t>/</a:t>
            </a:r>
            <a:endParaRPr lang="en-GB" sz="1600" dirty="0" smtClean="0"/>
          </a:p>
          <a:p>
            <a:endParaRPr lang="es-MX" sz="1600" dirty="0"/>
          </a:p>
          <a:p>
            <a:r>
              <a:rPr lang="es-MX" sz="2400" dirty="0" err="1" smtClean="0"/>
              <a:t>Afterwards</a:t>
            </a:r>
            <a:r>
              <a:rPr lang="es-MX" sz="2400" dirty="0" smtClean="0"/>
              <a:t>, </a:t>
            </a:r>
            <a:r>
              <a:rPr lang="es-MX" sz="2400" dirty="0" err="1" smtClean="0"/>
              <a:t>take</a:t>
            </a:r>
            <a:r>
              <a:rPr lang="es-MX" sz="2400" dirty="0" smtClean="0"/>
              <a:t>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hard</a:t>
            </a:r>
            <a:r>
              <a:rPr lang="es-MX" sz="2400" dirty="0" smtClean="0"/>
              <a:t> </a:t>
            </a:r>
            <a:r>
              <a:rPr lang="es-MX" sz="2400" dirty="0" err="1" smtClean="0"/>
              <a:t>quiz</a:t>
            </a:r>
            <a:r>
              <a:rPr lang="es-MX" sz="2400" dirty="0" smtClean="0"/>
              <a:t> </a:t>
            </a:r>
            <a:r>
              <a:rPr lang="es-MX" sz="2400" dirty="0" err="1" smtClean="0"/>
              <a:t>on</a:t>
            </a:r>
            <a:r>
              <a:rPr lang="es-MX" sz="2400" dirty="0" smtClean="0"/>
              <a:t> </a:t>
            </a:r>
            <a:r>
              <a:rPr lang="es-MX" sz="2400" dirty="0" err="1" smtClean="0"/>
              <a:t>BrainPop</a:t>
            </a:r>
            <a:r>
              <a:rPr lang="es-MX" sz="2400" dirty="0" smtClean="0"/>
              <a:t>. </a:t>
            </a:r>
          </a:p>
          <a:p>
            <a:endParaRPr lang="es-MX" sz="2800" dirty="0"/>
          </a:p>
          <a:p>
            <a:endParaRPr lang="es-MX" sz="2800" dirty="0"/>
          </a:p>
          <a:p>
            <a:pPr algn="ctr"/>
            <a:r>
              <a:rPr lang="es-MX" sz="4000" dirty="0" err="1" smtClean="0">
                <a:solidFill>
                  <a:srgbClr val="FFFF00"/>
                </a:solidFill>
              </a:rPr>
              <a:t>Well</a:t>
            </a:r>
            <a:r>
              <a:rPr lang="es-MX" sz="4000" dirty="0" smtClean="0">
                <a:solidFill>
                  <a:srgbClr val="FFFF00"/>
                </a:solidFill>
              </a:rPr>
              <a:t> done! </a:t>
            </a:r>
            <a:r>
              <a:rPr lang="es-MX" sz="4000" dirty="0" err="1" smtClean="0">
                <a:solidFill>
                  <a:srgbClr val="FFFF00"/>
                </a:solidFill>
              </a:rPr>
              <a:t>Everything</a:t>
            </a:r>
            <a:r>
              <a:rPr lang="es-MX" sz="4000" dirty="0" smtClean="0">
                <a:solidFill>
                  <a:srgbClr val="FFFF00"/>
                </a:solidFill>
              </a:rPr>
              <a:t> </a:t>
            </a:r>
            <a:r>
              <a:rPr lang="es-MX" sz="4000" dirty="0" err="1" smtClean="0">
                <a:solidFill>
                  <a:srgbClr val="FFFF00"/>
                </a:solidFill>
              </a:rPr>
              <a:t>is</a:t>
            </a:r>
            <a:r>
              <a:rPr lang="es-MX" sz="4000" dirty="0" smtClean="0">
                <a:solidFill>
                  <a:srgbClr val="FFFF00"/>
                </a:solidFill>
              </a:rPr>
              <a:t> </a:t>
            </a:r>
            <a:r>
              <a:rPr lang="es-MX" sz="4000" dirty="0" err="1" smtClean="0">
                <a:solidFill>
                  <a:srgbClr val="FFFF00"/>
                </a:solidFill>
              </a:rPr>
              <a:t>completed</a:t>
            </a:r>
            <a:r>
              <a:rPr lang="es-MX" sz="4000" dirty="0" smtClean="0">
                <a:solidFill>
                  <a:srgbClr val="FFFF00"/>
                </a:solidFill>
              </a:rPr>
              <a:t> </a:t>
            </a:r>
            <a:r>
              <a:rPr lang="es-MX" sz="4000" dirty="0" err="1" smtClean="0">
                <a:solidFill>
                  <a:srgbClr val="FFFF00"/>
                </a:solidFill>
              </a:rPr>
              <a:t>for</a:t>
            </a:r>
            <a:r>
              <a:rPr lang="es-MX" sz="4000" dirty="0" smtClean="0">
                <a:solidFill>
                  <a:srgbClr val="FFFF00"/>
                </a:solidFill>
              </a:rPr>
              <a:t> </a:t>
            </a:r>
            <a:r>
              <a:rPr lang="es-MX" sz="4000" dirty="0" err="1" smtClean="0">
                <a:solidFill>
                  <a:srgbClr val="FFFF00"/>
                </a:solidFill>
              </a:rPr>
              <a:t>the</a:t>
            </a:r>
            <a:r>
              <a:rPr lang="es-MX" sz="4000" dirty="0" smtClean="0">
                <a:solidFill>
                  <a:srgbClr val="FFFF00"/>
                </a:solidFill>
              </a:rPr>
              <a:t> </a:t>
            </a:r>
            <a:r>
              <a:rPr lang="es-MX" sz="4000" dirty="0" err="1" smtClean="0">
                <a:solidFill>
                  <a:srgbClr val="FFFF00"/>
                </a:solidFill>
              </a:rPr>
              <a:t>week</a:t>
            </a:r>
            <a:r>
              <a:rPr lang="es-MX" sz="4000" dirty="0" smtClean="0">
                <a:solidFill>
                  <a:srgbClr val="FFFF00"/>
                </a:solidFill>
              </a:rPr>
              <a:t>! </a:t>
            </a:r>
            <a:r>
              <a:rPr lang="es-MX" sz="4000" dirty="0" err="1" smtClean="0">
                <a:solidFill>
                  <a:srgbClr val="FFFF00"/>
                </a:solidFill>
              </a:rPr>
              <a:t>You</a:t>
            </a:r>
            <a:r>
              <a:rPr lang="es-MX" sz="4000" dirty="0" smtClean="0">
                <a:solidFill>
                  <a:srgbClr val="FFFF00"/>
                </a:solidFill>
              </a:rPr>
              <a:t> </a:t>
            </a:r>
            <a:r>
              <a:rPr lang="es-MX" sz="4000" dirty="0" err="1" smtClean="0">
                <a:solidFill>
                  <a:srgbClr val="FFFF00"/>
                </a:solidFill>
              </a:rPr>
              <a:t>did</a:t>
            </a:r>
            <a:r>
              <a:rPr lang="es-MX" sz="4000" dirty="0" smtClean="0">
                <a:solidFill>
                  <a:srgbClr val="FFFF00"/>
                </a:solidFill>
              </a:rPr>
              <a:t> </a:t>
            </a:r>
            <a:r>
              <a:rPr lang="es-MX" sz="4000" dirty="0" err="1" smtClean="0">
                <a:solidFill>
                  <a:srgbClr val="FFFF00"/>
                </a:solidFill>
              </a:rPr>
              <a:t>great</a:t>
            </a:r>
            <a:r>
              <a:rPr lang="es-MX" sz="4000" dirty="0" smtClean="0">
                <a:solidFill>
                  <a:srgbClr val="FFFF00"/>
                </a:solidFill>
              </a:rPr>
              <a:t>!!!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07" y="4618026"/>
            <a:ext cx="2705916" cy="1803944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4"/>
          <a:srcRect l="69947" t="50884" r="19018" b="25855"/>
          <a:stretch/>
        </p:blipFill>
        <p:spPr>
          <a:xfrm>
            <a:off x="9877427" y="0"/>
            <a:ext cx="2314573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8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Antics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link and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Antics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video “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YouTube. 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dirty="0"/>
              <a:t>https://www.youtube.com/watch?v=AAY1bsazcgM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9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126275"/>
            <a:ext cx="10131425" cy="552994"/>
          </a:xfrm>
        </p:spPr>
        <p:txBody>
          <a:bodyPr>
            <a:normAutofit fontScale="90000"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Notes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770709"/>
            <a:ext cx="10131425" cy="3814354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date and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notebook,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copythe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notes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notebook.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to.</a:t>
            </a:r>
          </a:p>
          <a:p>
            <a:pPr marL="0" indent="0" algn="ctr">
              <a:buNone/>
            </a:pPr>
            <a:r>
              <a:rPr lang="es-MX" sz="2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endParaRPr lang="es-MX" sz="24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formula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rectangles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P = L + L + W + W </a:t>
            </a:r>
          </a:p>
          <a:p>
            <a:pPr marL="0" indent="0">
              <a:buNone/>
            </a:pP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squares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 = 4 x L (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L+L+L+L)</a:t>
            </a:r>
          </a:p>
          <a:p>
            <a:pPr marL="0" indent="0">
              <a:buNone/>
            </a:pPr>
            <a:r>
              <a:rPr lang="es-MX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</a:t>
            </a:r>
            <a:r>
              <a:rPr lang="es-MX" sz="20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 = </a:t>
            </a:r>
            <a:r>
              <a:rPr lang="es-MX" sz="20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s-MX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 = </a:t>
            </a:r>
            <a:r>
              <a:rPr lang="es-MX" sz="20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es-MX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(cm, m, mm, km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3" y="4483009"/>
            <a:ext cx="3561611" cy="224681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062548" y="4344531"/>
            <a:ext cx="613954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MX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rectangle</a:t>
            </a:r>
            <a:r>
              <a:rPr 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 of 7cm and a </a:t>
            </a:r>
            <a:r>
              <a:rPr lang="es-MX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 12 cm. </a:t>
            </a:r>
            <a:endParaRPr lang="es-MX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s-MX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+ L + W + W </a:t>
            </a:r>
            <a:r>
              <a:rPr lang="es-MX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P)</a:t>
            </a:r>
            <a:endParaRPr lang="es-MX" sz="1600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s-MX" sz="20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12+ 12 </a:t>
            </a:r>
            <a:r>
              <a:rPr lang="es-MX" sz="20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s-MX" sz="20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+ 7 </a:t>
            </a:r>
            <a:r>
              <a:rPr lang="es-MX" sz="20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38. </a:t>
            </a:r>
            <a:endParaRPr lang="es-MX" sz="2000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s-MX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rectangle</a:t>
            </a:r>
            <a:r>
              <a:rPr 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 has a </a:t>
            </a:r>
            <a:r>
              <a:rPr lang="es-MX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 of 38cm, </a:t>
            </a:r>
            <a:r>
              <a:rPr lang="es-MX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 38 </a:t>
            </a:r>
            <a:r>
              <a:rPr lang="es-MX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centimetres</a:t>
            </a:r>
            <a:r>
              <a:rPr 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14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126275"/>
            <a:ext cx="10131425" cy="552994"/>
          </a:xfrm>
        </p:spPr>
        <p:txBody>
          <a:bodyPr>
            <a:normAutofit fontScale="90000"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BrainPop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770709"/>
            <a:ext cx="10398033" cy="5669279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log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onto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BrainPopJnr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finished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lang="es-MX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  <a:r>
              <a:rPr lang="es-MX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MX" sz="28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https://jr.brainpop.com/math/measurement/perimeter</a:t>
            </a:r>
            <a:r>
              <a:rPr lang="es-MX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s-MX" sz="20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sz="2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2800" u="sng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es-MX" sz="2800" u="sn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</a:t>
            </a:r>
            <a:r>
              <a:rPr lang="es-MX" sz="2800" u="sng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s-MX" sz="2800" u="sn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u="sng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u="sn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u="sng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800" u="sn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800" u="sng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s-MX" sz="2800" u="sn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u="sng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2800" u="sng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olygon</a:t>
            </a:r>
            <a:r>
              <a:rPr lang="es-MX" sz="2800" u="sn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u="sng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es-MX" sz="2800" u="sn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800" u="sng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800" u="sn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u="sng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es-MX" sz="2800" u="sn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u="sng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800" u="sn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800" u="sng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s-MX" sz="2800" u="sn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u="sng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MX" sz="2800" u="sn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u="sng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u="sn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u="sng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  <a:r>
              <a:rPr lang="es-MX" sz="2800" u="sn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u="sng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es-MX" sz="2800" u="sng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doesnt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</a:p>
          <a:p>
            <a:pPr marL="0" indent="0" algn="ctr">
              <a:buNone/>
            </a:pP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5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To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+ 3 + 3 + 3 + 3 = 15cm.</a:t>
            </a:r>
          </a:p>
          <a:p>
            <a:pPr marL="0" indent="0">
              <a:buNone/>
            </a:pPr>
            <a:endParaRPr lang="es-MX" sz="20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0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3"/>
          <a:srcRect l="69947" t="50884" r="19018" b="25855"/>
          <a:stretch/>
        </p:blipFill>
        <p:spPr>
          <a:xfrm>
            <a:off x="9877427" y="0"/>
            <a:ext cx="2314573" cy="274319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/>
          <a:srcRect l="45666" t="40115" r="46637" b="47164"/>
          <a:stretch/>
        </p:blipFill>
        <p:spPr bwMode="auto">
          <a:xfrm>
            <a:off x="466225" y="4636589"/>
            <a:ext cx="1645285" cy="1529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872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126275"/>
            <a:ext cx="10131425" cy="552994"/>
          </a:xfrm>
        </p:spPr>
        <p:txBody>
          <a:bodyPr>
            <a:normAutofit fontScale="90000"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Splash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7382" y="770709"/>
            <a:ext cx="11625943" cy="566927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Log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onto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Splash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complete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Length – Metric Units.”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sz="20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sz="2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done!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finished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MX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marL="0" indent="0">
              <a:buNone/>
            </a:pPr>
            <a:endParaRPr lang="es-MX" sz="20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0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t="5335" r="13289" b="3492"/>
          <a:stretch/>
        </p:blipFill>
        <p:spPr>
          <a:xfrm>
            <a:off x="3844041" y="3286239"/>
            <a:ext cx="3814944" cy="35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1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62399" y="2103120"/>
            <a:ext cx="7197726" cy="871822"/>
          </a:xfrm>
        </p:spPr>
        <p:txBody>
          <a:bodyPr/>
          <a:lstStyle/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389120" y="2847703"/>
            <a:ext cx="699307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Book</a:t>
            </a:r>
          </a:p>
          <a:p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complete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Splash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Optional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61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984" y="0"/>
            <a:ext cx="10131425" cy="1456267"/>
          </a:xfrm>
        </p:spPr>
        <p:txBody>
          <a:bodyPr>
            <a:normAutofit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Teaser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84" y="1123407"/>
            <a:ext cx="10131425" cy="5185954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s-MX" sz="3200" dirty="0" err="1" smtClean="0"/>
              <a:t>Using</a:t>
            </a:r>
            <a:r>
              <a:rPr lang="es-MX" sz="3200" dirty="0" smtClean="0"/>
              <a:t> </a:t>
            </a:r>
            <a:r>
              <a:rPr lang="es-MX" sz="3200" dirty="0" err="1" smtClean="0"/>
              <a:t>your</a:t>
            </a:r>
            <a:r>
              <a:rPr lang="es-MX" sz="3200" dirty="0" smtClean="0"/>
              <a:t> mental </a:t>
            </a:r>
            <a:r>
              <a:rPr lang="es-MX" sz="3200" dirty="0" err="1" smtClean="0"/>
              <a:t>math</a:t>
            </a:r>
            <a:r>
              <a:rPr lang="es-MX" sz="3200" dirty="0" smtClean="0"/>
              <a:t> </a:t>
            </a:r>
            <a:r>
              <a:rPr lang="es-MX" sz="3200" dirty="0" err="1" smtClean="0"/>
              <a:t>skills</a:t>
            </a:r>
            <a:r>
              <a:rPr lang="es-MX" sz="3200" dirty="0" smtClean="0"/>
              <a:t>, </a:t>
            </a:r>
            <a:r>
              <a:rPr lang="es-MX" sz="3200" dirty="0" err="1" smtClean="0"/>
              <a:t>find</a:t>
            </a:r>
            <a:r>
              <a:rPr lang="es-MX" sz="3200" dirty="0" smtClean="0"/>
              <a:t> </a:t>
            </a:r>
            <a:r>
              <a:rPr lang="es-MX" sz="3200" dirty="0" err="1" smtClean="0"/>
              <a:t>the</a:t>
            </a:r>
            <a:r>
              <a:rPr lang="es-MX" sz="3200" dirty="0" smtClean="0"/>
              <a:t> </a:t>
            </a:r>
            <a:r>
              <a:rPr lang="es-MX" sz="3200" dirty="0" err="1" smtClean="0"/>
              <a:t>perimeter</a:t>
            </a:r>
            <a:r>
              <a:rPr lang="es-MX" sz="3200" dirty="0" smtClean="0"/>
              <a:t> of </a:t>
            </a:r>
            <a:r>
              <a:rPr lang="es-MX" sz="3200" dirty="0" err="1" smtClean="0"/>
              <a:t>the</a:t>
            </a:r>
            <a:r>
              <a:rPr lang="es-MX" sz="3200" dirty="0" smtClean="0"/>
              <a:t> </a:t>
            </a:r>
            <a:r>
              <a:rPr lang="es-MX" sz="3200" dirty="0" err="1" smtClean="0"/>
              <a:t>following</a:t>
            </a:r>
            <a:r>
              <a:rPr lang="es-MX" sz="3200" dirty="0" smtClean="0"/>
              <a:t> </a:t>
            </a:r>
            <a:r>
              <a:rPr lang="es-MX" sz="3200" dirty="0" err="1" smtClean="0"/>
              <a:t>shapes</a:t>
            </a:r>
            <a:r>
              <a:rPr lang="es-MX" sz="3200" dirty="0" smtClean="0"/>
              <a:t>…</a:t>
            </a:r>
          </a:p>
          <a:p>
            <a:pPr marL="0" indent="0">
              <a:buNone/>
            </a:pPr>
            <a:endParaRPr lang="es-MX" sz="3200" dirty="0"/>
          </a:p>
          <a:p>
            <a:pPr marL="0" indent="0">
              <a:buNone/>
            </a:pPr>
            <a:endParaRPr lang="es-MX" sz="3200" dirty="0" smtClean="0"/>
          </a:p>
          <a:p>
            <a:pPr marL="0" indent="0">
              <a:buNone/>
            </a:pPr>
            <a:endParaRPr lang="es-MX" sz="3200" dirty="0"/>
          </a:p>
          <a:p>
            <a:pPr marL="0" indent="0">
              <a:buNone/>
            </a:pPr>
            <a:endParaRPr lang="es-MX" sz="3200" dirty="0" smtClean="0"/>
          </a:p>
          <a:p>
            <a:pPr marL="0" indent="0">
              <a:buNone/>
            </a:pPr>
            <a:endParaRPr lang="es-MX" sz="3200" dirty="0"/>
          </a:p>
          <a:p>
            <a:pPr marL="0" indent="0">
              <a:buNone/>
            </a:pPr>
            <a:r>
              <a:rPr lang="es-MX" sz="3200" dirty="0" smtClean="0"/>
              <a:t> </a:t>
            </a:r>
          </a:p>
          <a:p>
            <a:pPr marL="0" indent="0">
              <a:buNone/>
            </a:pPr>
            <a:endParaRPr lang="es-MX" sz="3200" dirty="0" smtClean="0"/>
          </a:p>
          <a:p>
            <a:pPr marL="0" indent="0">
              <a:buNone/>
            </a:pPr>
            <a:r>
              <a:rPr lang="es-MX" sz="3200" dirty="0" err="1" smtClean="0"/>
              <a:t>Remember</a:t>
            </a:r>
            <a:r>
              <a:rPr lang="es-MX" sz="3200" dirty="0" smtClean="0"/>
              <a:t>: to </a:t>
            </a:r>
            <a:r>
              <a:rPr lang="es-MX" sz="3200" dirty="0" err="1" smtClean="0"/>
              <a:t>find</a:t>
            </a:r>
            <a:r>
              <a:rPr lang="es-MX" sz="3200" dirty="0" smtClean="0"/>
              <a:t> </a:t>
            </a:r>
            <a:r>
              <a:rPr lang="es-MX" sz="3200" dirty="0" err="1" smtClean="0"/>
              <a:t>perimeter</a:t>
            </a:r>
            <a:r>
              <a:rPr lang="es-MX" sz="3200" dirty="0" smtClean="0"/>
              <a:t> </a:t>
            </a:r>
            <a:r>
              <a:rPr lang="es-MX" sz="3200" dirty="0" err="1" smtClean="0"/>
              <a:t>you</a:t>
            </a:r>
            <a:r>
              <a:rPr lang="es-MX" sz="3200" dirty="0" smtClean="0"/>
              <a:t> </a:t>
            </a:r>
            <a:r>
              <a:rPr lang="es-MX" sz="3200" dirty="0" err="1" smtClean="0"/>
              <a:t>add</a:t>
            </a:r>
            <a:r>
              <a:rPr lang="es-MX" sz="3200" dirty="0" smtClean="0"/>
              <a:t> </a:t>
            </a:r>
            <a:r>
              <a:rPr lang="es-MX" sz="3200" dirty="0" err="1" smtClean="0"/>
              <a:t>all</a:t>
            </a:r>
            <a:r>
              <a:rPr lang="es-MX" sz="3200" dirty="0" smtClean="0"/>
              <a:t> </a:t>
            </a:r>
            <a:r>
              <a:rPr lang="es-MX" sz="3200" dirty="0" err="1" smtClean="0"/>
              <a:t>the</a:t>
            </a:r>
            <a:r>
              <a:rPr lang="es-MX" sz="3200" dirty="0" smtClean="0"/>
              <a:t> </a:t>
            </a:r>
            <a:r>
              <a:rPr lang="es-MX" sz="3200" dirty="0" err="1" smtClean="0"/>
              <a:t>sides</a:t>
            </a:r>
            <a:r>
              <a:rPr lang="es-MX" sz="3200" dirty="0" smtClean="0"/>
              <a:t> </a:t>
            </a:r>
            <a:r>
              <a:rPr lang="es-MX" sz="3200" dirty="0" err="1" smtClean="0"/>
              <a:t>together</a:t>
            </a:r>
            <a:r>
              <a:rPr lang="es-MX" sz="3200" dirty="0" smtClean="0"/>
              <a:t>. </a:t>
            </a:r>
          </a:p>
          <a:p>
            <a:pPr marL="0" indent="0">
              <a:buNone/>
            </a:pPr>
            <a:r>
              <a:rPr lang="es-MX" sz="3200" dirty="0" err="1" smtClean="0"/>
              <a:t>Check</a:t>
            </a:r>
            <a:r>
              <a:rPr lang="es-MX" sz="3200" dirty="0" smtClean="0"/>
              <a:t> </a:t>
            </a:r>
            <a:r>
              <a:rPr lang="es-MX" sz="3200" dirty="0" err="1" smtClean="0"/>
              <a:t>your</a:t>
            </a:r>
            <a:r>
              <a:rPr lang="es-MX" sz="3200" dirty="0" smtClean="0"/>
              <a:t> </a:t>
            </a:r>
            <a:r>
              <a:rPr lang="es-MX" sz="3200" dirty="0" err="1" smtClean="0"/>
              <a:t>answers</a:t>
            </a:r>
            <a:r>
              <a:rPr lang="es-MX" sz="3200" dirty="0" smtClean="0"/>
              <a:t> </a:t>
            </a:r>
            <a:r>
              <a:rPr lang="es-MX" sz="3200" dirty="0" err="1" smtClean="0"/>
              <a:t>on</a:t>
            </a:r>
            <a:r>
              <a:rPr lang="es-MX" sz="3200" dirty="0" smtClean="0"/>
              <a:t> </a:t>
            </a:r>
            <a:r>
              <a:rPr lang="es-MX" sz="3200" dirty="0" err="1" smtClean="0"/>
              <a:t>the</a:t>
            </a:r>
            <a:r>
              <a:rPr lang="es-MX" sz="3200" dirty="0" smtClean="0"/>
              <a:t> </a:t>
            </a:r>
            <a:r>
              <a:rPr lang="es-MX" sz="3200" dirty="0" err="1" smtClean="0"/>
              <a:t>next</a:t>
            </a:r>
            <a:r>
              <a:rPr lang="es-MX" sz="3200" dirty="0" smtClean="0"/>
              <a:t> page! </a:t>
            </a:r>
            <a:endParaRPr lang="es-MX" sz="3200" dirty="0"/>
          </a:p>
          <a:p>
            <a:pPr marL="0" indent="0">
              <a:buNone/>
            </a:pPr>
            <a:endParaRPr lang="es-MX" sz="32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Hexágono 3"/>
          <p:cNvSpPr/>
          <p:nvPr/>
        </p:nvSpPr>
        <p:spPr>
          <a:xfrm>
            <a:off x="401094" y="2348169"/>
            <a:ext cx="2821577" cy="246888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riángulo rectángulo 4"/>
          <p:cNvSpPr/>
          <p:nvPr/>
        </p:nvSpPr>
        <p:spPr>
          <a:xfrm>
            <a:off x="4432165" y="2198431"/>
            <a:ext cx="2965268" cy="288689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peración manual 5"/>
          <p:cNvSpPr/>
          <p:nvPr/>
        </p:nvSpPr>
        <p:spPr>
          <a:xfrm>
            <a:off x="8028306" y="2198431"/>
            <a:ext cx="1988230" cy="2826173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adroTexto 7"/>
          <p:cNvSpPr txBox="1"/>
          <p:nvPr/>
        </p:nvSpPr>
        <p:spPr>
          <a:xfrm>
            <a:off x="4392976" y="3548380"/>
            <a:ext cx="901337" cy="383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10cm</a:t>
            </a:r>
            <a:endParaRPr lang="en-GB" dirty="0"/>
          </a:p>
        </p:txBody>
      </p:sp>
      <p:sp>
        <p:nvSpPr>
          <p:cNvPr id="9" name="CuadroTexto 8"/>
          <p:cNvSpPr txBox="1"/>
          <p:nvPr/>
        </p:nvSpPr>
        <p:spPr>
          <a:xfrm>
            <a:off x="5294313" y="4701903"/>
            <a:ext cx="901337" cy="383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10cm</a:t>
            </a:r>
            <a:endParaRPr lang="en-GB" dirty="0"/>
          </a:p>
        </p:txBody>
      </p:sp>
      <p:sp>
        <p:nvSpPr>
          <p:cNvPr id="10" name="CuadroTexto 9"/>
          <p:cNvSpPr txBox="1"/>
          <p:nvPr/>
        </p:nvSpPr>
        <p:spPr>
          <a:xfrm>
            <a:off x="5598615" y="3506530"/>
            <a:ext cx="901337" cy="383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15cm</a:t>
            </a:r>
            <a:endParaRPr lang="en-GB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571752" y="2172305"/>
            <a:ext cx="901337" cy="383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12cm</a:t>
            </a:r>
            <a:endParaRPr lang="en-GB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121083" y="3359150"/>
            <a:ext cx="901337" cy="383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20cm</a:t>
            </a:r>
            <a:endParaRPr lang="en-GB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473089" y="3347538"/>
            <a:ext cx="901337" cy="383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20cm</a:t>
            </a:r>
            <a:endParaRPr lang="en-GB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792483" y="4688354"/>
            <a:ext cx="901337" cy="383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8cm</a:t>
            </a:r>
            <a:endParaRPr lang="en-GB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558416" y="2299425"/>
            <a:ext cx="901337" cy="383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</a:t>
            </a:r>
            <a:r>
              <a:rPr lang="es-MX" dirty="0" smtClean="0"/>
              <a:t>cm</a:t>
            </a:r>
            <a:endParaRPr lang="en-GB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44287" y="3931799"/>
            <a:ext cx="901337" cy="383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</a:t>
            </a:r>
            <a:r>
              <a:rPr lang="es-MX" dirty="0" smtClean="0"/>
              <a:t>cm</a:t>
            </a:r>
            <a:endParaRPr lang="en-GB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70561" y="2784202"/>
            <a:ext cx="901337" cy="383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</a:t>
            </a:r>
            <a:r>
              <a:rPr lang="es-MX" dirty="0" smtClean="0"/>
              <a:t>cm</a:t>
            </a:r>
            <a:endParaRPr lang="en-GB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632587" y="2824599"/>
            <a:ext cx="901337" cy="383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</a:t>
            </a:r>
            <a:r>
              <a:rPr lang="es-MX" dirty="0" smtClean="0"/>
              <a:t>cm</a:t>
            </a:r>
            <a:endParaRPr lang="en-GB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533209" y="4436893"/>
            <a:ext cx="901337" cy="383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</a:t>
            </a:r>
            <a:r>
              <a:rPr lang="es-MX" dirty="0" smtClean="0"/>
              <a:t>cm</a:t>
            </a:r>
            <a:endParaRPr lang="en-GB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638698" y="3944135"/>
            <a:ext cx="901337" cy="383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</a:t>
            </a:r>
            <a:r>
              <a:rPr lang="es-MX" dirty="0" smtClean="0"/>
              <a:t>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26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984" y="0"/>
            <a:ext cx="10131425" cy="1456267"/>
          </a:xfrm>
        </p:spPr>
        <p:txBody>
          <a:bodyPr>
            <a:normAutofit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Teaser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84" y="1123406"/>
            <a:ext cx="10131425" cy="4550229"/>
          </a:xfrm>
        </p:spPr>
        <p:txBody>
          <a:bodyPr anchor="t"/>
          <a:lstStyle/>
          <a:p>
            <a:pPr marL="0" indent="0">
              <a:buNone/>
            </a:pPr>
            <a:r>
              <a:rPr lang="es-MX" sz="3200" dirty="0" err="1" smtClean="0"/>
              <a:t>Check</a:t>
            </a:r>
            <a:r>
              <a:rPr lang="es-MX" sz="3200" dirty="0" smtClean="0"/>
              <a:t> </a:t>
            </a:r>
            <a:r>
              <a:rPr lang="es-MX" sz="3200" dirty="0" err="1" smtClean="0"/>
              <a:t>your</a:t>
            </a:r>
            <a:r>
              <a:rPr lang="es-MX" sz="3200" dirty="0" smtClean="0"/>
              <a:t> </a:t>
            </a:r>
            <a:r>
              <a:rPr lang="es-MX" sz="3200" dirty="0" err="1" smtClean="0"/>
              <a:t>answers</a:t>
            </a:r>
            <a:r>
              <a:rPr lang="es-MX" sz="3200" dirty="0" smtClean="0"/>
              <a:t>! </a:t>
            </a:r>
          </a:p>
          <a:p>
            <a:pPr marL="0" indent="0">
              <a:buNone/>
            </a:pPr>
            <a:endParaRPr lang="es-MX" sz="3200" dirty="0"/>
          </a:p>
          <a:p>
            <a:pPr marL="0" indent="0">
              <a:buNone/>
            </a:pPr>
            <a:endParaRPr lang="es-MX" sz="32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Hexágono 3"/>
          <p:cNvSpPr/>
          <p:nvPr/>
        </p:nvSpPr>
        <p:spPr>
          <a:xfrm>
            <a:off x="627017" y="2555724"/>
            <a:ext cx="2821577" cy="246888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riángulo rectángulo 4"/>
          <p:cNvSpPr/>
          <p:nvPr/>
        </p:nvSpPr>
        <p:spPr>
          <a:xfrm>
            <a:off x="4432165" y="2198431"/>
            <a:ext cx="2965268" cy="288689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peración manual 5"/>
          <p:cNvSpPr/>
          <p:nvPr/>
        </p:nvSpPr>
        <p:spPr>
          <a:xfrm>
            <a:off x="8028306" y="2198431"/>
            <a:ext cx="1988230" cy="2826173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uadroTexto 6"/>
          <p:cNvSpPr txBox="1"/>
          <p:nvPr/>
        </p:nvSpPr>
        <p:spPr>
          <a:xfrm>
            <a:off x="1566876" y="3398520"/>
            <a:ext cx="134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1</a:t>
            </a:r>
            <a:r>
              <a:rPr lang="es-MX" sz="3200" dirty="0" smtClean="0"/>
              <a:t>2cm</a:t>
            </a:r>
            <a:endParaRPr lang="en-GB" sz="3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963138" y="3983295"/>
            <a:ext cx="1903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35cm</a:t>
            </a:r>
            <a:endParaRPr lang="en-GB" sz="3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392728" y="3026742"/>
            <a:ext cx="162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60cm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32665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412</TotalTime>
  <Words>2010</Words>
  <Application>Microsoft Office PowerPoint</Application>
  <PresentationFormat>Panorámica</PresentationFormat>
  <Paragraphs>279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Wingdings</vt:lpstr>
      <vt:lpstr>Celestial</vt:lpstr>
      <vt:lpstr>Math Week 8 </vt:lpstr>
      <vt:lpstr>Class 1</vt:lpstr>
      <vt:lpstr>Task One: Math Antics Video </vt:lpstr>
      <vt:lpstr>Task two: Making Notes</vt:lpstr>
      <vt:lpstr>Task tHREE: BrainPop</vt:lpstr>
      <vt:lpstr>Task four: Splash Learn</vt:lpstr>
      <vt:lpstr>Class 2</vt:lpstr>
      <vt:lpstr>Task 1: Brain Teaser</vt:lpstr>
      <vt:lpstr>Task 1: Brain Teaser</vt:lpstr>
      <vt:lpstr>Task One: Perimeter with squares and rectangles.</vt:lpstr>
      <vt:lpstr>Task One: Perimeter with squares and rectangles.</vt:lpstr>
      <vt:lpstr>Task Two: Finding the Perimeter of Squares and Rectangles. </vt:lpstr>
      <vt:lpstr>Task Three: splash Learn. </vt:lpstr>
      <vt:lpstr>Class 3</vt:lpstr>
      <vt:lpstr>Task One: Brain teaser</vt:lpstr>
      <vt:lpstr>Task One: Brain teaser Answer</vt:lpstr>
      <vt:lpstr>Task Two: Finding Perimeter of shapes (using decimals)  </vt:lpstr>
      <vt:lpstr>Task THree: Checking your answers.</vt:lpstr>
      <vt:lpstr>Class 4</vt:lpstr>
      <vt:lpstr>Task One: Brainteaser. </vt:lpstr>
      <vt:lpstr>Task One: Brainteaster. </vt:lpstr>
      <vt:lpstr>Task two: Solving Word Problems about Perimeter.   </vt:lpstr>
      <vt:lpstr>Task two: Solving Word Problems about Perimeter.   </vt:lpstr>
      <vt:lpstr>Task tHree: Checking your answers  </vt:lpstr>
      <vt:lpstr>Presentación de PowerPoint</vt:lpstr>
      <vt:lpstr>Class 5</vt:lpstr>
      <vt:lpstr>Task One: IM2 and CT2 Evaluation</vt:lpstr>
      <vt:lpstr>Task 2: Introducing Area - BrainPop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Week 8 </dc:title>
  <dc:creator>elenarosamorrice@outlook.com</dc:creator>
  <cp:lastModifiedBy>elenarosamorrice@outlook.com</cp:lastModifiedBy>
  <cp:revision>33</cp:revision>
  <dcterms:created xsi:type="dcterms:W3CDTF">2020-04-27T16:36:22Z</dcterms:created>
  <dcterms:modified xsi:type="dcterms:W3CDTF">2020-04-29T16:11:59Z</dcterms:modified>
</cp:coreProperties>
</file>