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9" r:id="rId3"/>
    <p:sldId id="258" r:id="rId4"/>
    <p:sldId id="264" r:id="rId5"/>
    <p:sldId id="265" r:id="rId6"/>
    <p:sldId id="266" r:id="rId7"/>
    <p:sldId id="267" r:id="rId8"/>
    <p:sldId id="260" r:id="rId9"/>
    <p:sldId id="268" r:id="rId10"/>
    <p:sldId id="269" r:id="rId11"/>
    <p:sldId id="270" r:id="rId12"/>
    <p:sldId id="271" r:id="rId13"/>
    <p:sldId id="261" r:id="rId14"/>
    <p:sldId id="272" r:id="rId15"/>
    <p:sldId id="273" r:id="rId16"/>
    <p:sldId id="274" r:id="rId17"/>
    <p:sldId id="275" r:id="rId18"/>
    <p:sldId id="262" r:id="rId19"/>
    <p:sldId id="276" r:id="rId20"/>
    <p:sldId id="277" r:id="rId21"/>
    <p:sldId id="278" r:id="rId22"/>
    <p:sldId id="282" r:id="rId23"/>
    <p:sldId id="263" r:id="rId24"/>
    <p:sldId id="279" r:id="rId25"/>
    <p:sldId id="280" r:id="rId26"/>
    <p:sldId id="281" r:id="rId27"/>
    <p:sldId id="28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C4A33-DC12-4220-AC03-D3C252C69E4E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97471-D6DA-43DF-B21A-9F960B0D1B4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824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97471-D6DA-43DF-B21A-9F960B0D1B4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279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422E5-BF76-4BF8-8595-38D432B644E8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379F-2E86-4071-BEF4-253ADD1F4C1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615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422E5-BF76-4BF8-8595-38D432B644E8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379F-2E86-4071-BEF4-253ADD1F4C1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569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422E5-BF76-4BF8-8595-38D432B644E8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379F-2E86-4071-BEF4-253ADD1F4C1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537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422E5-BF76-4BF8-8595-38D432B644E8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379F-2E86-4071-BEF4-253ADD1F4C1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659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422E5-BF76-4BF8-8595-38D432B644E8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379F-2E86-4071-BEF4-253ADD1F4C1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615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422E5-BF76-4BF8-8595-38D432B644E8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379F-2E86-4071-BEF4-253ADD1F4C1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006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422E5-BF76-4BF8-8595-38D432B644E8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379F-2E86-4071-BEF4-253ADD1F4C1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005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422E5-BF76-4BF8-8595-38D432B644E8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379F-2E86-4071-BEF4-253ADD1F4C1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888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422E5-BF76-4BF8-8595-38D432B644E8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379F-2E86-4071-BEF4-253ADD1F4C1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561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422E5-BF76-4BF8-8595-38D432B644E8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379F-2E86-4071-BEF4-253ADD1F4C1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600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422E5-BF76-4BF8-8595-38D432B644E8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379F-2E86-4071-BEF4-253ADD1F4C1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665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0000"/>
                <a:lumOff val="60000"/>
              </a:schemeClr>
            </a:gs>
            <a:gs pos="83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422E5-BF76-4BF8-8595-38D432B644E8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0379F-2E86-4071-BEF4-253ADD1F4C1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016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CdxURXMdFY&amp;t=15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sz="8800" dirty="0" err="1" smtClean="0">
                <a:solidFill>
                  <a:schemeClr val="tx2">
                    <a:lumMod val="50000"/>
                  </a:schemeClr>
                </a:solidFill>
                <a:latin typeface="Ink Free" panose="03080402000500000000" pitchFamily="66" charset="0"/>
              </a:rPr>
              <a:t>Math</a:t>
            </a:r>
            <a:r>
              <a:rPr lang="es-MX" sz="8800" dirty="0" smtClean="0">
                <a:solidFill>
                  <a:schemeClr val="tx2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8800" dirty="0" err="1" smtClean="0">
                <a:solidFill>
                  <a:schemeClr val="tx2">
                    <a:lumMod val="50000"/>
                  </a:schemeClr>
                </a:solidFill>
                <a:latin typeface="Ink Free" panose="03080402000500000000" pitchFamily="66" charset="0"/>
              </a:rPr>
              <a:t>Week</a:t>
            </a:r>
            <a:r>
              <a:rPr lang="es-MX" sz="8800" dirty="0" smtClean="0">
                <a:solidFill>
                  <a:schemeClr val="tx2">
                    <a:lumMod val="50000"/>
                  </a:schemeClr>
                </a:solidFill>
                <a:latin typeface="Ink Free" panose="03080402000500000000" pitchFamily="66" charset="0"/>
              </a:rPr>
              <a:t> 9</a:t>
            </a:r>
            <a:endParaRPr lang="en-GB" sz="8800" dirty="0">
              <a:solidFill>
                <a:schemeClr val="tx2">
                  <a:lumMod val="50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err="1" smtClean="0">
                <a:solidFill>
                  <a:schemeClr val="accent1">
                    <a:lumMod val="50000"/>
                  </a:schemeClr>
                </a:solidFill>
              </a:rPr>
              <a:t>Monday</a:t>
            </a:r>
            <a:r>
              <a:rPr lang="es-MX" dirty="0" smtClean="0">
                <a:solidFill>
                  <a:schemeClr val="accent1">
                    <a:lumMod val="50000"/>
                  </a:schemeClr>
                </a:solidFill>
              </a:rPr>
              <a:t> 11th – Friday 15th 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91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075" y="98474"/>
            <a:ext cx="12217791" cy="1064383"/>
          </a:xfrm>
        </p:spPr>
        <p:txBody>
          <a:bodyPr>
            <a:noAutofit/>
          </a:bodyPr>
          <a:lstStyle/>
          <a:p>
            <a:r>
              <a:rPr lang="es-MX" sz="6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Task</a:t>
            </a:r>
            <a:r>
              <a:rPr lang="es-MX" sz="6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1: </a:t>
            </a:r>
            <a:r>
              <a:rPr lang="es-MX" sz="6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Counting</a:t>
            </a:r>
            <a:r>
              <a:rPr lang="es-MX" sz="6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6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the</a:t>
            </a:r>
            <a:r>
              <a:rPr lang="es-MX" sz="6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6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Area</a:t>
            </a:r>
            <a:r>
              <a:rPr lang="es-MX" sz="6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endParaRPr lang="en-GB" sz="6600" dirty="0">
              <a:solidFill>
                <a:schemeClr val="accent1">
                  <a:lumMod val="50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55075" y="998807"/>
            <a:ext cx="11477380" cy="857567"/>
          </a:xfrm>
        </p:spPr>
        <p:txBody>
          <a:bodyPr>
            <a:normAutofit fontScale="85000" lnSpcReduction="20000"/>
          </a:bodyPr>
          <a:lstStyle/>
          <a:p>
            <a:r>
              <a:rPr lang="en-GB" sz="40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Check your answers!</a:t>
            </a: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	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									  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Ink Free" panose="03080402000500000000" pitchFamily="66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45854" t="33509" r="22682" b="28414"/>
          <a:stretch/>
        </p:blipFill>
        <p:spPr>
          <a:xfrm>
            <a:off x="2079430" y="1741639"/>
            <a:ext cx="6682154" cy="454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32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075" y="98474"/>
            <a:ext cx="12217791" cy="1064383"/>
          </a:xfrm>
        </p:spPr>
        <p:txBody>
          <a:bodyPr>
            <a:noAutofit/>
          </a:bodyPr>
          <a:lstStyle/>
          <a:p>
            <a:r>
              <a:rPr lang="es-MX" sz="6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Task</a:t>
            </a:r>
            <a:r>
              <a:rPr lang="es-MX" sz="6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2: </a:t>
            </a:r>
            <a:r>
              <a:rPr lang="es-MX" sz="6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Finding</a:t>
            </a:r>
            <a:r>
              <a:rPr lang="es-MX" sz="6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6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the</a:t>
            </a:r>
            <a:r>
              <a:rPr lang="es-MX" sz="6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6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Area</a:t>
            </a:r>
            <a:r>
              <a:rPr lang="es-MX" sz="6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endParaRPr lang="en-GB" sz="6600" dirty="0">
              <a:solidFill>
                <a:schemeClr val="accent1">
                  <a:lumMod val="50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55075" y="998807"/>
            <a:ext cx="11477380" cy="5247248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For this task, you are going to complete pages 841 and 842 in your Volume 2 Math book.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	</a:t>
            </a:r>
            <a:endParaRPr lang="en-GB" dirty="0" smtClean="0">
              <a:solidFill>
                <a:schemeClr val="accent1">
                  <a:lumMod val="50000"/>
                </a:schemeClr>
              </a:solidFill>
              <a:latin typeface="Ink Free" panose="03080402000500000000" pitchFamily="66" charset="0"/>
            </a:endParaRPr>
          </a:p>
          <a:p>
            <a:endParaRPr lang="en-GB" b="1" dirty="0">
              <a:solidFill>
                <a:schemeClr val="accent1">
                  <a:lumMod val="50000"/>
                </a:schemeClr>
              </a:solidFill>
              <a:latin typeface="Ink Free" panose="03080402000500000000" pitchFamily="66" charset="0"/>
            </a:endParaRPr>
          </a:p>
          <a:p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Page 841 is very similar to the activity you just did, except this time you might have to draw the shape, or find the missing length or width. </a:t>
            </a:r>
          </a:p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endParaRPr lang="en-GB" b="1" dirty="0" smtClean="0">
              <a:solidFill>
                <a:schemeClr val="accent1">
                  <a:lumMod val="50000"/>
                </a:schemeClr>
              </a:solidFill>
              <a:latin typeface="Ink Free" panose="03080402000500000000" pitchFamily="66" charset="0"/>
            </a:endParaRPr>
          </a:p>
          <a:p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On Page 842 you are going to be solving some word problems. Make sure you read the questions really carefully.</a:t>
            </a:r>
          </a:p>
          <a:p>
            <a:endParaRPr lang="en-GB" dirty="0">
              <a:solidFill>
                <a:schemeClr val="accent1">
                  <a:lumMod val="50000"/>
                </a:schemeClr>
              </a:solidFill>
              <a:latin typeface="Ink Free" panose="03080402000500000000" pitchFamily="66" charset="0"/>
            </a:endParaRPr>
          </a:p>
          <a:p>
            <a:pPr algn="ctr"/>
            <a:r>
              <a:rPr lang="en-GB" i="1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You can check your answers on </a:t>
            </a:r>
            <a:r>
              <a:rPr lang="en-GB" i="1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Weebly</a:t>
            </a:r>
            <a:r>
              <a:rPr lang="en-GB" i="1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when you have finished! 	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							  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6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075" y="98474"/>
            <a:ext cx="12217791" cy="1064383"/>
          </a:xfrm>
        </p:spPr>
        <p:txBody>
          <a:bodyPr>
            <a:noAutofit/>
          </a:bodyPr>
          <a:lstStyle/>
          <a:p>
            <a:r>
              <a:rPr lang="es-MX" sz="6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Task</a:t>
            </a:r>
            <a:r>
              <a:rPr lang="es-MX" sz="6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3: </a:t>
            </a:r>
            <a:r>
              <a:rPr lang="es-MX" sz="6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Splash</a:t>
            </a:r>
            <a:r>
              <a:rPr lang="es-MX" sz="6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6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Learn</a:t>
            </a:r>
            <a:r>
              <a:rPr lang="es-MX" sz="6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endParaRPr lang="en-GB" sz="6600" dirty="0">
              <a:solidFill>
                <a:schemeClr val="accent1">
                  <a:lumMod val="50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55075" y="998807"/>
            <a:ext cx="11477380" cy="5247248"/>
          </a:xfrm>
        </p:spPr>
        <p:txBody>
          <a:bodyPr>
            <a:normAutofit/>
          </a:bodyPr>
          <a:lstStyle/>
          <a:p>
            <a:endParaRPr lang="en-GB" dirty="0" smtClean="0">
              <a:solidFill>
                <a:schemeClr val="accent1">
                  <a:lumMod val="50000"/>
                </a:schemeClr>
              </a:solidFill>
              <a:latin typeface="Ink Free" panose="03080402000500000000" pitchFamily="66" charset="0"/>
            </a:endParaRPr>
          </a:p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Complete the assignment “Area” on Splash Learn. </a:t>
            </a:r>
          </a:p>
          <a:p>
            <a:endParaRPr lang="en-GB" dirty="0">
              <a:solidFill>
                <a:schemeClr val="accent1">
                  <a:lumMod val="50000"/>
                </a:schemeClr>
              </a:solidFill>
              <a:latin typeface="Ink Free" panose="03080402000500000000" pitchFamily="66" charset="0"/>
            </a:endParaRPr>
          </a:p>
          <a:p>
            <a:endParaRPr lang="en-GB" dirty="0" smtClean="0">
              <a:solidFill>
                <a:schemeClr val="accent1">
                  <a:lumMod val="50000"/>
                </a:schemeClr>
              </a:solidFill>
              <a:latin typeface="Ink Free" panose="03080402000500000000" pitchFamily="66" charset="0"/>
            </a:endParaRPr>
          </a:p>
          <a:p>
            <a:pPr algn="ctr"/>
            <a:r>
              <a:rPr lang="en-GB" sz="3600" b="1" dirty="0" smtClean="0">
                <a:solidFill>
                  <a:srgbClr val="00B050"/>
                </a:solidFill>
                <a:latin typeface="Ink Free" panose="03080402000500000000" pitchFamily="66" charset="0"/>
              </a:rPr>
              <a:t>Well done! Tuesdays math class is finished! Time to relax…	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					  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Ink Free" panose="03080402000500000000" pitchFamily="66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755" y="3687446"/>
            <a:ext cx="2467735" cy="2948881"/>
          </a:xfrm>
          <a:prstGeom prst="rect">
            <a:avLst/>
          </a:prstGeom>
        </p:spPr>
      </p:pic>
      <p:sp>
        <p:nvSpPr>
          <p:cNvPr id="5" name="Llamada ovalada 4"/>
          <p:cNvSpPr/>
          <p:nvPr/>
        </p:nvSpPr>
        <p:spPr>
          <a:xfrm>
            <a:off x="6525490" y="3519054"/>
            <a:ext cx="2471362" cy="1163782"/>
          </a:xfrm>
          <a:prstGeom prst="wedgeEllipseCallout">
            <a:avLst>
              <a:gd name="adj1" fmla="val -69606"/>
              <a:gd name="adj2" fmla="val 672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Don’t mind me, I’m just chilling!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50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0496" y="848824"/>
            <a:ext cx="11641504" cy="290659"/>
          </a:xfrm>
        </p:spPr>
        <p:txBody>
          <a:bodyPr>
            <a:noAutofit/>
          </a:bodyPr>
          <a:lstStyle/>
          <a:p>
            <a:r>
              <a:rPr lang="es-MX" sz="6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Class</a:t>
            </a:r>
            <a:r>
              <a:rPr lang="es-MX" sz="6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6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Three</a:t>
            </a:r>
            <a:r>
              <a:rPr lang="es-MX" sz="6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: </a:t>
            </a:r>
            <a:r>
              <a:rPr lang="es-MX" sz="6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Wednesday</a:t>
            </a:r>
            <a:r>
              <a:rPr lang="es-MX" sz="6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13th</a:t>
            </a:r>
            <a:endParaRPr lang="en-GB" sz="6600" dirty="0">
              <a:solidFill>
                <a:schemeClr val="accent1">
                  <a:lumMod val="50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55075" y="1730327"/>
            <a:ext cx="10515600" cy="4134241"/>
          </a:xfrm>
        </p:spPr>
        <p:txBody>
          <a:bodyPr>
            <a:normAutofit/>
          </a:bodyPr>
          <a:lstStyle/>
          <a:p>
            <a:r>
              <a:rPr lang="es-MX" sz="3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You</a:t>
            </a:r>
            <a:r>
              <a:rPr lang="es-MX" sz="3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3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will</a:t>
            </a:r>
            <a:r>
              <a:rPr lang="es-MX" sz="3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3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need</a:t>
            </a:r>
            <a:r>
              <a:rPr lang="es-MX" sz="3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:</a:t>
            </a:r>
          </a:p>
          <a:p>
            <a:endParaRPr lang="es-MX" sz="3600" dirty="0">
              <a:solidFill>
                <a:schemeClr val="accent1">
                  <a:lumMod val="50000"/>
                </a:schemeClr>
              </a:solidFill>
              <a:latin typeface="Ink Free" panose="03080402000500000000" pitchFamily="66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3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Your</a:t>
            </a:r>
            <a:r>
              <a:rPr lang="es-MX" sz="3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3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math</a:t>
            </a:r>
            <a:r>
              <a:rPr lang="es-MX" sz="3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3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Volume</a:t>
            </a:r>
            <a:r>
              <a:rPr lang="es-MX" sz="3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2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3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A </a:t>
            </a:r>
            <a:r>
              <a:rPr lang="es-MX" sz="3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pencil</a:t>
            </a:r>
            <a:r>
              <a:rPr lang="es-MX" sz="3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3600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A</a:t>
            </a:r>
            <a:r>
              <a:rPr lang="es-MX" sz="3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3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ruler</a:t>
            </a:r>
            <a:r>
              <a:rPr lang="es-MX" sz="3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.</a:t>
            </a:r>
          </a:p>
          <a:p>
            <a:endParaRPr lang="en-GB" sz="3600" dirty="0">
              <a:solidFill>
                <a:schemeClr val="accent1">
                  <a:lumMod val="50000"/>
                </a:schemeClr>
              </a:solidFill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8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65228" y="0"/>
            <a:ext cx="8199609" cy="1237957"/>
          </a:xfrm>
        </p:spPr>
        <p:txBody>
          <a:bodyPr>
            <a:noAutofit/>
          </a:bodyPr>
          <a:lstStyle/>
          <a:p>
            <a:r>
              <a:rPr lang="es-MX" sz="6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Task</a:t>
            </a:r>
            <a:r>
              <a:rPr lang="es-MX" sz="6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1: </a:t>
            </a:r>
            <a:r>
              <a:rPr lang="es-MX" sz="6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Brainteaser</a:t>
            </a:r>
            <a:r>
              <a:rPr lang="es-MX" sz="6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.</a:t>
            </a:r>
            <a:endParaRPr lang="en-GB" sz="6600" dirty="0">
              <a:solidFill>
                <a:schemeClr val="accent1">
                  <a:lumMod val="50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6609" y="1800665"/>
            <a:ext cx="11727279" cy="5057335"/>
          </a:xfrm>
        </p:spPr>
        <p:txBody>
          <a:bodyPr>
            <a:normAutofit fontScale="92500" lnSpcReduction="10000"/>
          </a:bodyPr>
          <a:lstStyle/>
          <a:p>
            <a:r>
              <a:rPr lang="es-MX" sz="3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My</a:t>
            </a:r>
            <a:r>
              <a:rPr lang="es-MX" sz="3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3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alarm</a:t>
            </a:r>
            <a:r>
              <a:rPr lang="es-MX" sz="3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3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clock</a:t>
            </a:r>
            <a:r>
              <a:rPr lang="es-MX" sz="3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3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is</a:t>
            </a:r>
            <a:r>
              <a:rPr lang="es-MX" sz="3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a </a:t>
            </a:r>
            <a:r>
              <a:rPr lang="es-MX" sz="3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rectangle</a:t>
            </a:r>
            <a:r>
              <a:rPr lang="es-MX" sz="3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3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shape</a:t>
            </a:r>
            <a:r>
              <a:rPr lang="es-MX" sz="3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. </a:t>
            </a:r>
            <a:r>
              <a:rPr lang="es-MX" sz="3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It</a:t>
            </a:r>
            <a:r>
              <a:rPr lang="es-MX" sz="3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has </a:t>
            </a:r>
            <a:r>
              <a:rPr lang="es-MX" sz="3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an</a:t>
            </a:r>
            <a:r>
              <a:rPr lang="es-MX" sz="3600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3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area</a:t>
            </a:r>
            <a:r>
              <a:rPr lang="es-MX" sz="3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of 72cm</a:t>
            </a:r>
            <a:r>
              <a:rPr lang="en-GB" sz="3600" dirty="0" smtClean="0">
                <a:solidFill>
                  <a:srgbClr val="002060"/>
                </a:solidFill>
                <a:latin typeface="Ink Free" panose="03080402000500000000" pitchFamily="66" charset="0"/>
              </a:rPr>
              <a:t>². The width is 8cm. What is the length? </a:t>
            </a:r>
          </a:p>
          <a:p>
            <a:endParaRPr lang="en-GB" sz="3600" dirty="0">
              <a:solidFill>
                <a:srgbClr val="002060"/>
              </a:solidFill>
              <a:latin typeface="Ink Free" panose="03080402000500000000" pitchFamily="66" charset="0"/>
            </a:endParaRPr>
          </a:p>
          <a:p>
            <a:endParaRPr lang="en-GB" sz="3600" dirty="0" smtClean="0">
              <a:solidFill>
                <a:srgbClr val="002060"/>
              </a:solidFill>
              <a:latin typeface="Ink Free" panose="03080402000500000000" pitchFamily="66" charset="0"/>
            </a:endParaRPr>
          </a:p>
          <a:p>
            <a:endParaRPr lang="en-GB" sz="3600" dirty="0">
              <a:solidFill>
                <a:srgbClr val="002060"/>
              </a:solidFill>
              <a:latin typeface="Ink Free" panose="03080402000500000000" pitchFamily="66" charset="0"/>
            </a:endParaRPr>
          </a:p>
          <a:p>
            <a:endParaRPr lang="en-GB" sz="3600" dirty="0" smtClean="0">
              <a:solidFill>
                <a:srgbClr val="002060"/>
              </a:solidFill>
              <a:latin typeface="Ink Free" panose="03080402000500000000" pitchFamily="66" charset="0"/>
            </a:endParaRPr>
          </a:p>
          <a:p>
            <a:endParaRPr lang="en-GB" sz="3600" dirty="0" smtClean="0">
              <a:solidFill>
                <a:srgbClr val="002060"/>
              </a:solidFill>
              <a:latin typeface="Ink Free" panose="03080402000500000000" pitchFamily="66" charset="0"/>
            </a:endParaRPr>
          </a:p>
          <a:p>
            <a:endParaRPr lang="en-GB" sz="3600" dirty="0">
              <a:solidFill>
                <a:srgbClr val="002060"/>
              </a:solidFill>
              <a:latin typeface="Ink Free" panose="03080402000500000000" pitchFamily="66" charset="0"/>
            </a:endParaRPr>
          </a:p>
          <a:p>
            <a:endParaRPr lang="en-GB" sz="3600" dirty="0">
              <a:solidFill>
                <a:srgbClr val="002060"/>
              </a:solidFill>
              <a:latin typeface="Ink Free" panose="03080402000500000000" pitchFamily="66" charset="0"/>
            </a:endParaRPr>
          </a:p>
          <a:p>
            <a:r>
              <a:rPr lang="en-GB" sz="2000" dirty="0" smtClean="0">
                <a:solidFill>
                  <a:schemeClr val="bg1"/>
                </a:solidFill>
                <a:latin typeface="Ink Free" panose="03080402000500000000" pitchFamily="66" charset="0"/>
              </a:rPr>
              <a:t>Check your answer on the next page…</a:t>
            </a:r>
            <a:endParaRPr lang="es-MX" sz="1800" dirty="0" smtClean="0">
              <a:solidFill>
                <a:schemeClr val="bg1"/>
              </a:solidFill>
              <a:latin typeface="Ink Free" panose="03080402000500000000" pitchFamily="66" charset="0"/>
            </a:endParaRPr>
          </a:p>
          <a:p>
            <a:endParaRPr lang="es-MX" sz="3600" dirty="0" smtClean="0">
              <a:solidFill>
                <a:schemeClr val="accent1">
                  <a:lumMod val="50000"/>
                </a:schemeClr>
              </a:solidFill>
              <a:latin typeface="Ink Free" panose="03080402000500000000" pitchFamily="66" charset="0"/>
            </a:endParaRPr>
          </a:p>
          <a:p>
            <a:endParaRPr lang="en-GB" sz="3600" dirty="0">
              <a:solidFill>
                <a:schemeClr val="accent1">
                  <a:lumMod val="50000"/>
                </a:schemeClr>
              </a:solidFill>
              <a:latin typeface="Ink Free" panose="03080402000500000000" pitchFamily="66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2" r="14263" b="18769"/>
          <a:stretch/>
        </p:blipFill>
        <p:spPr>
          <a:xfrm>
            <a:off x="5992837" y="3010859"/>
            <a:ext cx="4813708" cy="3446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40" t="6047" r="16523"/>
          <a:stretch/>
        </p:blipFill>
        <p:spPr>
          <a:xfrm>
            <a:off x="3690912" y="3722078"/>
            <a:ext cx="2411664" cy="2720926"/>
          </a:xfrm>
          <a:prstGeom prst="rect">
            <a:avLst/>
          </a:prstGeom>
        </p:spPr>
      </p:pic>
      <p:sp>
        <p:nvSpPr>
          <p:cNvPr id="9" name="Llamada de nube 8"/>
          <p:cNvSpPr/>
          <p:nvPr/>
        </p:nvSpPr>
        <p:spPr>
          <a:xfrm>
            <a:off x="590843" y="2974486"/>
            <a:ext cx="2588455" cy="1786597"/>
          </a:xfrm>
          <a:prstGeom prst="cloudCallout">
            <a:avLst>
              <a:gd name="adj1" fmla="val 96015"/>
              <a:gd name="adj2" fmla="val 11319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Well I know that A = L x W.. So I have to do the opposite operation…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027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65228" y="0"/>
            <a:ext cx="8199609" cy="1237957"/>
          </a:xfrm>
        </p:spPr>
        <p:txBody>
          <a:bodyPr>
            <a:noAutofit/>
          </a:bodyPr>
          <a:lstStyle/>
          <a:p>
            <a:r>
              <a:rPr lang="es-MX" sz="6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Task</a:t>
            </a:r>
            <a:r>
              <a:rPr lang="es-MX" sz="6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1: </a:t>
            </a:r>
            <a:r>
              <a:rPr lang="es-MX" sz="6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Brainteaser</a:t>
            </a:r>
            <a:r>
              <a:rPr lang="es-MX" sz="6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.</a:t>
            </a:r>
            <a:endParaRPr lang="en-GB" sz="6600" dirty="0">
              <a:solidFill>
                <a:schemeClr val="accent1">
                  <a:lumMod val="50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6609" y="1800665"/>
            <a:ext cx="11727279" cy="5057335"/>
          </a:xfrm>
        </p:spPr>
        <p:txBody>
          <a:bodyPr>
            <a:normAutofit/>
          </a:bodyPr>
          <a:lstStyle/>
          <a:p>
            <a:r>
              <a:rPr lang="es-MX" sz="3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My</a:t>
            </a:r>
            <a:r>
              <a:rPr lang="es-MX" sz="3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3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alarm</a:t>
            </a:r>
            <a:r>
              <a:rPr lang="es-MX" sz="3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3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clock</a:t>
            </a:r>
            <a:r>
              <a:rPr lang="es-MX" sz="3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3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is</a:t>
            </a:r>
            <a:r>
              <a:rPr lang="es-MX" sz="3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a </a:t>
            </a:r>
            <a:r>
              <a:rPr lang="es-MX" sz="3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rectangle</a:t>
            </a:r>
            <a:r>
              <a:rPr lang="es-MX" sz="3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. </a:t>
            </a:r>
            <a:r>
              <a:rPr lang="es-MX" sz="3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It</a:t>
            </a:r>
            <a:r>
              <a:rPr lang="es-MX" sz="3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has </a:t>
            </a:r>
            <a:r>
              <a:rPr lang="es-MX" sz="3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an</a:t>
            </a:r>
            <a:r>
              <a:rPr lang="es-MX" sz="3600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3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area</a:t>
            </a:r>
            <a:r>
              <a:rPr lang="es-MX" sz="3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of 72cm</a:t>
            </a:r>
            <a:r>
              <a:rPr lang="en-GB" sz="3600" dirty="0" smtClean="0">
                <a:solidFill>
                  <a:srgbClr val="002060"/>
                </a:solidFill>
                <a:latin typeface="Ink Free" panose="03080402000500000000" pitchFamily="66" charset="0"/>
              </a:rPr>
              <a:t>². The width is 8cm. What is the length? </a:t>
            </a:r>
          </a:p>
          <a:p>
            <a:endParaRPr lang="en-GB" sz="3600" dirty="0">
              <a:solidFill>
                <a:srgbClr val="002060"/>
              </a:solidFill>
              <a:latin typeface="Ink Free" panose="03080402000500000000" pitchFamily="66" charset="0"/>
            </a:endParaRPr>
          </a:p>
          <a:p>
            <a:endParaRPr lang="en-GB" sz="3600" dirty="0" smtClean="0">
              <a:solidFill>
                <a:srgbClr val="002060"/>
              </a:solidFill>
              <a:latin typeface="Ink Free" panose="03080402000500000000" pitchFamily="66" charset="0"/>
            </a:endParaRPr>
          </a:p>
          <a:p>
            <a:endParaRPr lang="en-GB" sz="3600" dirty="0">
              <a:solidFill>
                <a:srgbClr val="002060"/>
              </a:solidFill>
              <a:latin typeface="Ink Free" panose="03080402000500000000" pitchFamily="66" charset="0"/>
            </a:endParaRPr>
          </a:p>
          <a:p>
            <a:endParaRPr lang="en-GB" sz="3600" dirty="0" smtClean="0">
              <a:solidFill>
                <a:srgbClr val="002060"/>
              </a:solidFill>
              <a:latin typeface="Ink Free" panose="03080402000500000000" pitchFamily="66" charset="0"/>
            </a:endParaRPr>
          </a:p>
          <a:p>
            <a:endParaRPr lang="en-GB" sz="3600" dirty="0" smtClean="0">
              <a:solidFill>
                <a:srgbClr val="002060"/>
              </a:solidFill>
              <a:latin typeface="Ink Free" panose="03080402000500000000" pitchFamily="66" charset="0"/>
            </a:endParaRPr>
          </a:p>
          <a:p>
            <a:endParaRPr lang="en-GB" sz="3600" dirty="0">
              <a:solidFill>
                <a:srgbClr val="002060"/>
              </a:solidFill>
              <a:latin typeface="Ink Free" panose="03080402000500000000" pitchFamily="66" charset="0"/>
            </a:endParaRPr>
          </a:p>
          <a:p>
            <a:endParaRPr lang="en-GB" sz="3600" dirty="0">
              <a:solidFill>
                <a:srgbClr val="002060"/>
              </a:solidFill>
              <a:latin typeface="Ink Free" panose="03080402000500000000" pitchFamily="66" charset="0"/>
            </a:endParaRPr>
          </a:p>
          <a:p>
            <a:endParaRPr lang="es-MX" sz="3600" dirty="0" smtClean="0">
              <a:solidFill>
                <a:schemeClr val="accent1">
                  <a:lumMod val="50000"/>
                </a:schemeClr>
              </a:solidFill>
              <a:latin typeface="Ink Free" panose="03080402000500000000" pitchFamily="66" charset="0"/>
            </a:endParaRPr>
          </a:p>
          <a:p>
            <a:endParaRPr lang="en-GB" sz="3600" dirty="0">
              <a:solidFill>
                <a:schemeClr val="accent1">
                  <a:lumMod val="50000"/>
                </a:schemeClr>
              </a:solidFill>
              <a:latin typeface="Ink Free" panose="03080402000500000000" pitchFamily="66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40" t="6047" r="16523"/>
          <a:stretch/>
        </p:blipFill>
        <p:spPr>
          <a:xfrm>
            <a:off x="3690912" y="3722078"/>
            <a:ext cx="2411664" cy="2720926"/>
          </a:xfrm>
          <a:prstGeom prst="rect">
            <a:avLst/>
          </a:prstGeom>
        </p:spPr>
      </p:pic>
      <p:sp>
        <p:nvSpPr>
          <p:cNvPr id="4" name="Pergamino vertical 3"/>
          <p:cNvSpPr/>
          <p:nvPr/>
        </p:nvSpPr>
        <p:spPr>
          <a:xfrm>
            <a:off x="253219" y="2996419"/>
            <a:ext cx="3713871" cy="3545059"/>
          </a:xfrm>
          <a:prstGeom prst="verticalScroll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k Free" panose="03080402000500000000" pitchFamily="66" charset="0"/>
              </a:rPr>
              <a:t>Well I know that 72cm ² is the area, and one of the sides is 8cm. </a:t>
            </a:r>
          </a:p>
          <a:p>
            <a:pPr algn="ctr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k Free" panose="03080402000500000000" pitchFamily="66" charset="0"/>
              </a:rPr>
              <a:t>So I need to do the following operation: </a:t>
            </a:r>
          </a:p>
          <a:p>
            <a:pPr algn="ctr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k Free" panose="03080402000500000000" pitchFamily="66" charset="0"/>
                <a:sym typeface="Symbol" panose="05050102010706020507" pitchFamily="18" charset="2"/>
              </a:rPr>
              <a:t>72 ÷ 8 = ?</a:t>
            </a:r>
          </a:p>
          <a:p>
            <a:pPr algn="ctr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k Free" panose="03080402000500000000" pitchFamily="66" charset="0"/>
                <a:sym typeface="Symbol" panose="05050102010706020507" pitchFamily="18" charset="2"/>
              </a:rPr>
              <a:t>Or </a:t>
            </a:r>
          </a:p>
          <a:p>
            <a:pPr algn="ctr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k Free" panose="03080402000500000000" pitchFamily="66" charset="0"/>
                <a:sym typeface="Symbol" panose="05050102010706020507" pitchFamily="18" charset="2"/>
              </a:rPr>
              <a:t>8x ? = 72</a:t>
            </a:r>
          </a:p>
          <a:p>
            <a:pPr algn="ctr"/>
            <a:r>
              <a:rPr lang="en-GB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k Free" panose="03080402000500000000" pitchFamily="66" charset="0"/>
                <a:sym typeface="Symbol" panose="05050102010706020507" pitchFamily="18" charset="2"/>
              </a:rPr>
              <a:t>I could count my 8 times tables until I reach 72!!</a:t>
            </a:r>
            <a:endParaRPr lang="en-GB" i="1" dirty="0">
              <a:solidFill>
                <a:schemeClr val="tx1">
                  <a:lumMod val="85000"/>
                  <a:lumOff val="15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8" name="Llamada rectangular 7"/>
          <p:cNvSpPr/>
          <p:nvPr/>
        </p:nvSpPr>
        <p:spPr>
          <a:xfrm>
            <a:off x="7272997" y="2868053"/>
            <a:ext cx="4149969" cy="2180492"/>
          </a:xfrm>
          <a:prstGeom prst="wedgeRectCallout">
            <a:avLst>
              <a:gd name="adj1" fmla="val -83884"/>
              <a:gd name="adj2" fmla="val 4314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 the answer must be 9cm! </a:t>
            </a:r>
          </a:p>
          <a:p>
            <a:pPr algn="ctr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Because 9 x 8 = 72! 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02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504" y="261257"/>
            <a:ext cx="11787050" cy="1175657"/>
          </a:xfrm>
        </p:spPr>
        <p:txBody>
          <a:bodyPr>
            <a:noAutofit/>
          </a:bodyPr>
          <a:lstStyle/>
          <a:p>
            <a:pPr algn="ctr"/>
            <a:r>
              <a:rPr lang="es-MX" sz="6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Task</a:t>
            </a:r>
            <a:r>
              <a:rPr lang="es-MX" sz="6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2:Practice!</a:t>
            </a:r>
            <a:endParaRPr lang="en-GB" sz="6600" dirty="0">
              <a:solidFill>
                <a:schemeClr val="accent1">
                  <a:lumMod val="50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0" y="1946366"/>
            <a:ext cx="11727279" cy="5057335"/>
          </a:xfrm>
        </p:spPr>
        <p:txBody>
          <a:bodyPr>
            <a:normAutofit/>
          </a:bodyPr>
          <a:lstStyle/>
          <a:p>
            <a:endParaRPr lang="en-GB" sz="3600" dirty="0">
              <a:solidFill>
                <a:srgbClr val="002060"/>
              </a:solidFill>
              <a:latin typeface="Ink Free" panose="03080402000500000000" pitchFamily="66" charset="0"/>
            </a:endParaRPr>
          </a:p>
          <a:p>
            <a:endParaRPr lang="en-GB" sz="3600" dirty="0" smtClean="0">
              <a:solidFill>
                <a:srgbClr val="002060"/>
              </a:solidFill>
              <a:latin typeface="Ink Free" panose="03080402000500000000" pitchFamily="66" charset="0"/>
            </a:endParaRPr>
          </a:p>
          <a:p>
            <a:endParaRPr lang="en-GB" sz="3600" dirty="0">
              <a:solidFill>
                <a:srgbClr val="002060"/>
              </a:solidFill>
              <a:latin typeface="Ink Free" panose="03080402000500000000" pitchFamily="66" charset="0"/>
            </a:endParaRPr>
          </a:p>
          <a:p>
            <a:endParaRPr lang="en-GB" sz="3600" dirty="0" smtClean="0">
              <a:solidFill>
                <a:srgbClr val="002060"/>
              </a:solidFill>
              <a:latin typeface="Ink Free" panose="03080402000500000000" pitchFamily="66" charset="0"/>
            </a:endParaRPr>
          </a:p>
          <a:p>
            <a:endParaRPr lang="en-GB" sz="3600" dirty="0" smtClean="0">
              <a:solidFill>
                <a:srgbClr val="002060"/>
              </a:solidFill>
              <a:latin typeface="Ink Free" panose="03080402000500000000" pitchFamily="66" charset="0"/>
            </a:endParaRPr>
          </a:p>
          <a:p>
            <a:endParaRPr lang="en-GB" sz="3600" dirty="0">
              <a:solidFill>
                <a:srgbClr val="002060"/>
              </a:solidFill>
              <a:latin typeface="Ink Free" panose="03080402000500000000" pitchFamily="66" charset="0"/>
            </a:endParaRPr>
          </a:p>
          <a:p>
            <a:endParaRPr lang="en-GB" sz="3600" dirty="0">
              <a:solidFill>
                <a:srgbClr val="002060"/>
              </a:solidFill>
              <a:latin typeface="Ink Free" panose="03080402000500000000" pitchFamily="66" charset="0"/>
            </a:endParaRPr>
          </a:p>
          <a:p>
            <a:endParaRPr lang="es-MX" sz="3600" dirty="0" smtClean="0">
              <a:solidFill>
                <a:schemeClr val="accent1">
                  <a:lumMod val="50000"/>
                </a:schemeClr>
              </a:solidFill>
              <a:latin typeface="Ink Free" panose="03080402000500000000" pitchFamily="66" charset="0"/>
            </a:endParaRPr>
          </a:p>
          <a:p>
            <a:endParaRPr lang="en-GB" sz="3600" dirty="0">
              <a:solidFill>
                <a:schemeClr val="accent1">
                  <a:lumMod val="50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9" name="Marcador de texto 2"/>
          <p:cNvSpPr txBox="1">
            <a:spLocks/>
          </p:cNvSpPr>
          <p:nvPr/>
        </p:nvSpPr>
        <p:spPr>
          <a:xfrm>
            <a:off x="255075" y="1730327"/>
            <a:ext cx="10515600" cy="413424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3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For</a:t>
            </a:r>
            <a:r>
              <a:rPr lang="es-MX" sz="3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3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this</a:t>
            </a:r>
            <a:r>
              <a:rPr lang="es-MX" sz="3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3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task</a:t>
            </a:r>
            <a:r>
              <a:rPr lang="es-MX" sz="3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3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you</a:t>
            </a:r>
            <a:r>
              <a:rPr lang="es-MX" sz="3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3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will</a:t>
            </a:r>
            <a:r>
              <a:rPr lang="es-MX" sz="3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complete 3 </a:t>
            </a:r>
            <a:r>
              <a:rPr lang="es-MX" sz="3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pages</a:t>
            </a:r>
            <a:r>
              <a:rPr lang="es-MX" sz="3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in </a:t>
            </a:r>
            <a:r>
              <a:rPr lang="es-MX" sz="3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your</a:t>
            </a:r>
            <a:r>
              <a:rPr lang="es-MX" sz="3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3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math</a:t>
            </a:r>
            <a:r>
              <a:rPr lang="es-MX" sz="3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3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volume</a:t>
            </a:r>
            <a:r>
              <a:rPr lang="es-MX" sz="3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2 </a:t>
            </a:r>
            <a:r>
              <a:rPr lang="es-MX" sz="3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book</a:t>
            </a:r>
            <a:r>
              <a:rPr lang="es-MX" sz="3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. </a:t>
            </a:r>
          </a:p>
          <a:p>
            <a:pPr algn="ctr"/>
            <a:r>
              <a:rPr lang="es-MX" sz="3600" b="1" dirty="0" smtClean="0">
                <a:solidFill>
                  <a:srgbClr val="00B050"/>
                </a:solidFill>
                <a:latin typeface="Ink Free" panose="03080402000500000000" pitchFamily="66" charset="0"/>
              </a:rPr>
              <a:t>Page 846, 847 and 858</a:t>
            </a:r>
          </a:p>
          <a:p>
            <a:pPr algn="ctr"/>
            <a:r>
              <a:rPr lang="es-MX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Remember</a:t>
            </a:r>
            <a:r>
              <a:rPr lang="es-MX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to </a:t>
            </a:r>
            <a:r>
              <a:rPr lang="es-MX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read</a:t>
            </a:r>
            <a:r>
              <a:rPr lang="es-MX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the</a:t>
            </a:r>
            <a:r>
              <a:rPr lang="es-MX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question</a:t>
            </a:r>
            <a:r>
              <a:rPr lang="es-MX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carefully</a:t>
            </a:r>
            <a:r>
              <a:rPr lang="es-MX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, </a:t>
            </a:r>
            <a:r>
              <a:rPr lang="es-MX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on</a:t>
            </a:r>
            <a:r>
              <a:rPr lang="es-MX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page 858 </a:t>
            </a:r>
            <a:r>
              <a:rPr lang="es-MX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you</a:t>
            </a:r>
            <a:r>
              <a:rPr lang="es-MX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will</a:t>
            </a:r>
            <a:r>
              <a:rPr lang="es-MX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jhave</a:t>
            </a:r>
            <a:r>
              <a:rPr lang="es-MX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to </a:t>
            </a:r>
            <a:r>
              <a:rPr lang="es-MX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find</a:t>
            </a:r>
            <a:r>
              <a:rPr lang="es-MX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the</a:t>
            </a:r>
            <a:r>
              <a:rPr lang="es-MX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perimeter</a:t>
            </a:r>
            <a:r>
              <a:rPr lang="es-MX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and </a:t>
            </a:r>
            <a:r>
              <a:rPr lang="es-MX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the</a:t>
            </a:r>
            <a:r>
              <a:rPr lang="es-MX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área.</a:t>
            </a:r>
          </a:p>
          <a:p>
            <a:pPr algn="ctr"/>
            <a:endParaRPr lang="es-MX" sz="3600" dirty="0">
              <a:solidFill>
                <a:schemeClr val="accent1">
                  <a:lumMod val="50000"/>
                </a:schemeClr>
              </a:solidFill>
              <a:latin typeface="Ink Free" panose="03080402000500000000" pitchFamily="66" charset="0"/>
            </a:endParaRPr>
          </a:p>
          <a:p>
            <a:pPr algn="ctr"/>
            <a:r>
              <a:rPr lang="es-MX" sz="3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When</a:t>
            </a:r>
            <a:r>
              <a:rPr lang="es-MX" sz="3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3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you</a:t>
            </a:r>
            <a:r>
              <a:rPr lang="es-MX" sz="3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3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have</a:t>
            </a:r>
            <a:r>
              <a:rPr lang="es-MX" sz="3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3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finished</a:t>
            </a:r>
            <a:r>
              <a:rPr lang="es-MX" sz="3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, </a:t>
            </a:r>
            <a:r>
              <a:rPr lang="es-MX" sz="3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you</a:t>
            </a:r>
            <a:r>
              <a:rPr lang="es-MX" sz="3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can </a:t>
            </a:r>
            <a:r>
              <a:rPr lang="es-MX" sz="3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check</a:t>
            </a:r>
            <a:r>
              <a:rPr lang="es-MX" sz="3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3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your</a:t>
            </a:r>
            <a:r>
              <a:rPr lang="es-MX" sz="3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3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answers</a:t>
            </a:r>
            <a:r>
              <a:rPr lang="es-MX" sz="3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3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on</a:t>
            </a:r>
            <a:r>
              <a:rPr lang="es-MX" sz="3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3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Weebly</a:t>
            </a:r>
            <a:r>
              <a:rPr lang="es-MX" sz="3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. </a:t>
            </a:r>
          </a:p>
          <a:p>
            <a:endParaRPr lang="en-GB" sz="3600" dirty="0">
              <a:solidFill>
                <a:schemeClr val="accent1">
                  <a:lumMod val="50000"/>
                </a:schemeClr>
              </a:solidFill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11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97726"/>
          </a:xfrm>
        </p:spPr>
        <p:txBody>
          <a:bodyPr>
            <a:noAutofit/>
          </a:bodyPr>
          <a:lstStyle/>
          <a:p>
            <a:pPr algn="ctr"/>
            <a:r>
              <a:rPr lang="es-MX" sz="6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Task</a:t>
            </a:r>
            <a:r>
              <a:rPr lang="es-MX" sz="6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3: </a:t>
            </a:r>
            <a:r>
              <a:rPr lang="es-MX" sz="6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Splash</a:t>
            </a:r>
            <a:r>
              <a:rPr lang="es-MX" sz="6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6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Learn</a:t>
            </a:r>
            <a:r>
              <a:rPr lang="es-MX" sz="6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endParaRPr lang="en-GB" sz="6600" dirty="0">
              <a:solidFill>
                <a:schemeClr val="accent1">
                  <a:lumMod val="50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64721" y="1544585"/>
            <a:ext cx="11727279" cy="5057335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002060"/>
                </a:solidFill>
                <a:latin typeface="Ink Free" panose="03080402000500000000" pitchFamily="66" charset="0"/>
              </a:rPr>
              <a:t>Complete the task “ Area of Simple Figures” on Splash Learn. </a:t>
            </a:r>
          </a:p>
          <a:p>
            <a:pPr algn="ctr"/>
            <a:r>
              <a:rPr lang="en-GB" sz="3600" b="1" dirty="0" smtClean="0">
                <a:solidFill>
                  <a:srgbClr val="00B050"/>
                </a:solidFill>
                <a:latin typeface="Ink Free" panose="03080402000500000000" pitchFamily="66" charset="0"/>
              </a:rPr>
              <a:t>Woohoo! Everything is finished for today. Well done! </a:t>
            </a:r>
          </a:p>
          <a:p>
            <a:pPr algn="ctr"/>
            <a:endParaRPr lang="en-GB" sz="3600" dirty="0">
              <a:solidFill>
                <a:srgbClr val="002060"/>
              </a:solidFill>
              <a:latin typeface="Ink Free" panose="03080402000500000000" pitchFamily="66" charset="0"/>
            </a:endParaRPr>
          </a:p>
        </p:txBody>
      </p:sp>
      <p:sp>
        <p:nvSpPr>
          <p:cNvPr id="9" name="Marcador de texto 2"/>
          <p:cNvSpPr txBox="1">
            <a:spLocks/>
          </p:cNvSpPr>
          <p:nvPr/>
        </p:nvSpPr>
        <p:spPr>
          <a:xfrm>
            <a:off x="255075" y="1730327"/>
            <a:ext cx="10515600" cy="4134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3600" dirty="0">
              <a:solidFill>
                <a:schemeClr val="accent1">
                  <a:lumMod val="50000"/>
                </a:schemeClr>
              </a:solidFill>
              <a:latin typeface="Ink Free" panose="03080402000500000000" pitchFamily="66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93" r="2439"/>
          <a:stretch/>
        </p:blipFill>
        <p:spPr>
          <a:xfrm>
            <a:off x="3186003" y="3568840"/>
            <a:ext cx="4433997" cy="3033080"/>
          </a:xfrm>
          <a:prstGeom prst="rect">
            <a:avLst/>
          </a:prstGeom>
        </p:spPr>
      </p:pic>
      <p:sp>
        <p:nvSpPr>
          <p:cNvPr id="5" name="Llamada ovalada 4"/>
          <p:cNvSpPr/>
          <p:nvPr/>
        </p:nvSpPr>
        <p:spPr>
          <a:xfrm>
            <a:off x="6844146" y="3236239"/>
            <a:ext cx="3740727" cy="1882917"/>
          </a:xfrm>
          <a:prstGeom prst="wedgeEllipseCallout">
            <a:avLst>
              <a:gd name="adj1" fmla="val -81203"/>
              <a:gd name="adj2" fmla="val 124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Already halfway through the week! Nearly there!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14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57266" y="834757"/>
            <a:ext cx="10515600" cy="328100"/>
          </a:xfrm>
        </p:spPr>
        <p:txBody>
          <a:bodyPr>
            <a:noAutofit/>
          </a:bodyPr>
          <a:lstStyle/>
          <a:p>
            <a:r>
              <a:rPr lang="es-MX" sz="6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Class</a:t>
            </a:r>
            <a:r>
              <a:rPr lang="es-MX" sz="6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4: </a:t>
            </a:r>
            <a:r>
              <a:rPr lang="es-MX" sz="6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Thursday</a:t>
            </a:r>
            <a:r>
              <a:rPr lang="es-MX" sz="6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14th</a:t>
            </a:r>
            <a:endParaRPr lang="en-GB" sz="6600" dirty="0">
              <a:solidFill>
                <a:schemeClr val="accent1">
                  <a:lumMod val="50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55075" y="1730327"/>
            <a:ext cx="6785805" cy="4134241"/>
          </a:xfrm>
        </p:spPr>
        <p:txBody>
          <a:bodyPr>
            <a:normAutofit/>
          </a:bodyPr>
          <a:lstStyle/>
          <a:p>
            <a:r>
              <a:rPr lang="es-MX" sz="3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You</a:t>
            </a:r>
            <a:r>
              <a:rPr lang="es-MX" sz="3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3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will</a:t>
            </a:r>
            <a:r>
              <a:rPr lang="es-MX" sz="3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3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need</a:t>
            </a:r>
            <a:r>
              <a:rPr lang="es-MX" sz="3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:</a:t>
            </a:r>
            <a:endParaRPr lang="es-MX" sz="3600" dirty="0">
              <a:solidFill>
                <a:schemeClr val="accent1">
                  <a:lumMod val="50000"/>
                </a:schemeClr>
              </a:solidFill>
              <a:latin typeface="Ink Free" panose="03080402000500000000" pitchFamily="66" charset="0"/>
            </a:endParaRPr>
          </a:p>
          <a:p>
            <a:endParaRPr lang="es-MX" sz="3600" dirty="0">
              <a:solidFill>
                <a:schemeClr val="accent1">
                  <a:lumMod val="50000"/>
                </a:schemeClr>
              </a:solidFill>
              <a:latin typeface="Ink Free" panose="03080402000500000000" pitchFamily="66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3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Printed</a:t>
            </a:r>
            <a:r>
              <a:rPr lang="es-MX" sz="3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3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worksheet</a:t>
            </a:r>
            <a:r>
              <a:rPr lang="es-MX" sz="3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“</a:t>
            </a:r>
            <a:r>
              <a:rPr lang="es-MX" sz="3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Finding</a:t>
            </a:r>
            <a:r>
              <a:rPr lang="es-MX" sz="3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3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the</a:t>
            </a:r>
            <a:r>
              <a:rPr lang="es-MX" sz="3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3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Area</a:t>
            </a:r>
            <a:r>
              <a:rPr lang="es-MX" sz="3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of </a:t>
            </a:r>
            <a:r>
              <a:rPr lang="es-MX" sz="3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Quadrilaterals</a:t>
            </a:r>
            <a:r>
              <a:rPr lang="es-MX" sz="3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3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A </a:t>
            </a:r>
            <a:r>
              <a:rPr lang="es-MX" sz="3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pencil</a:t>
            </a:r>
            <a:r>
              <a:rPr lang="es-MX" sz="3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3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A </a:t>
            </a:r>
            <a:r>
              <a:rPr lang="es-MX" sz="3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Computer</a:t>
            </a:r>
            <a:r>
              <a:rPr lang="es-MX" sz="3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3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for</a:t>
            </a:r>
            <a:r>
              <a:rPr lang="es-MX" sz="3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3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Splash</a:t>
            </a:r>
            <a:r>
              <a:rPr lang="es-MX" sz="3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3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Learn</a:t>
            </a:r>
            <a:endParaRPr lang="es-MX" sz="3600" dirty="0" smtClean="0">
              <a:solidFill>
                <a:schemeClr val="accent1">
                  <a:lumMod val="50000"/>
                </a:schemeClr>
              </a:solidFill>
              <a:latin typeface="Ink Free" panose="03080402000500000000" pitchFamily="66" charset="0"/>
            </a:endParaRPr>
          </a:p>
          <a:p>
            <a:endParaRPr lang="es-MX" sz="3600" dirty="0" smtClean="0">
              <a:solidFill>
                <a:schemeClr val="accent1">
                  <a:lumMod val="50000"/>
                </a:schemeClr>
              </a:solidFill>
              <a:latin typeface="Ink Free" panose="03080402000500000000" pitchFamily="66" charset="0"/>
            </a:endParaRPr>
          </a:p>
          <a:p>
            <a:endParaRPr lang="en-GB" sz="3600" dirty="0">
              <a:solidFill>
                <a:schemeClr val="accent1">
                  <a:lumMod val="50000"/>
                </a:schemeClr>
              </a:solidFill>
              <a:latin typeface="Ink Free" panose="03080402000500000000" pitchFamily="66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4874" t="24018" r="36613" b="10982"/>
          <a:stretch/>
        </p:blipFill>
        <p:spPr>
          <a:xfrm>
            <a:off x="7772401" y="1500573"/>
            <a:ext cx="3762102" cy="482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06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57266" y="182880"/>
            <a:ext cx="10515600" cy="979977"/>
          </a:xfrm>
        </p:spPr>
        <p:txBody>
          <a:bodyPr>
            <a:noAutofit/>
          </a:bodyPr>
          <a:lstStyle/>
          <a:p>
            <a:r>
              <a:rPr lang="es-MX" sz="6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Task</a:t>
            </a:r>
            <a:r>
              <a:rPr lang="es-MX" sz="6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1: </a:t>
            </a:r>
            <a:r>
              <a:rPr lang="es-MX" sz="6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Brainteaser</a:t>
            </a:r>
            <a:endParaRPr lang="en-GB" sz="6600" dirty="0">
              <a:solidFill>
                <a:schemeClr val="accent1">
                  <a:lumMod val="50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55075" y="1162857"/>
            <a:ext cx="11710502" cy="5695143"/>
          </a:xfrm>
        </p:spPr>
        <p:txBody>
          <a:bodyPr>
            <a:normAutofit fontScale="77500" lnSpcReduction="20000"/>
          </a:bodyPr>
          <a:lstStyle/>
          <a:p>
            <a:r>
              <a:rPr lang="es-MX" sz="51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Jamies</a:t>
            </a:r>
            <a:r>
              <a:rPr lang="es-MX" sz="51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51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garden</a:t>
            </a:r>
            <a:r>
              <a:rPr lang="es-MX" sz="51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has </a:t>
            </a:r>
            <a:r>
              <a:rPr lang="es-MX" sz="51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an</a:t>
            </a:r>
            <a:r>
              <a:rPr lang="es-MX" sz="51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51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area</a:t>
            </a:r>
            <a:r>
              <a:rPr lang="es-MX" sz="51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of 25m</a:t>
            </a:r>
            <a:r>
              <a:rPr lang="en-GB" sz="5100" dirty="0" smtClean="0">
                <a:solidFill>
                  <a:srgbClr val="002060"/>
                </a:solidFill>
                <a:latin typeface="Ink Free" panose="03080402000500000000" pitchFamily="66" charset="0"/>
              </a:rPr>
              <a:t>². He installs a </a:t>
            </a:r>
            <a:r>
              <a:rPr lang="en-GB" sz="5100" dirty="0" err="1">
                <a:solidFill>
                  <a:srgbClr val="002060"/>
                </a:solidFill>
                <a:latin typeface="Ink Free" panose="03080402000500000000" pitchFamily="66" charset="0"/>
              </a:rPr>
              <a:t>j</a:t>
            </a:r>
            <a:r>
              <a:rPr lang="en-GB" sz="5100" dirty="0" err="1" smtClean="0">
                <a:solidFill>
                  <a:srgbClr val="002060"/>
                </a:solidFill>
                <a:latin typeface="Ink Free" panose="03080402000500000000" pitchFamily="66" charset="0"/>
              </a:rPr>
              <a:t>acuzzi</a:t>
            </a:r>
            <a:r>
              <a:rPr lang="en-GB" sz="5100" dirty="0" smtClean="0">
                <a:solidFill>
                  <a:srgbClr val="002060"/>
                </a:solidFill>
                <a:latin typeface="Ink Free" panose="03080402000500000000" pitchFamily="66" charset="0"/>
              </a:rPr>
              <a:t> which has an area of 5m². How much free space (area) does he have left in his garden? </a:t>
            </a:r>
          </a:p>
          <a:p>
            <a:endParaRPr lang="en-GB" sz="3600" dirty="0">
              <a:solidFill>
                <a:srgbClr val="002060"/>
              </a:solidFill>
              <a:latin typeface="Ink Free" panose="03080402000500000000" pitchFamily="66" charset="0"/>
            </a:endParaRPr>
          </a:p>
          <a:p>
            <a:endParaRPr lang="en-GB" sz="3600" dirty="0" smtClean="0">
              <a:solidFill>
                <a:srgbClr val="002060"/>
              </a:solidFill>
              <a:latin typeface="Ink Free" panose="03080402000500000000" pitchFamily="66" charset="0"/>
            </a:endParaRPr>
          </a:p>
          <a:p>
            <a:endParaRPr lang="en-GB" sz="3600" dirty="0">
              <a:solidFill>
                <a:srgbClr val="002060"/>
              </a:solidFill>
              <a:latin typeface="Ink Free" panose="03080402000500000000" pitchFamily="66" charset="0"/>
            </a:endParaRPr>
          </a:p>
          <a:p>
            <a:endParaRPr lang="en-GB" sz="3600" dirty="0" smtClean="0">
              <a:solidFill>
                <a:srgbClr val="002060"/>
              </a:solidFill>
              <a:latin typeface="Ink Free" panose="03080402000500000000" pitchFamily="66" charset="0"/>
            </a:endParaRPr>
          </a:p>
          <a:p>
            <a:endParaRPr lang="en-GB" sz="3600" dirty="0">
              <a:solidFill>
                <a:srgbClr val="002060"/>
              </a:solidFill>
              <a:latin typeface="Ink Free" panose="03080402000500000000" pitchFamily="66" charset="0"/>
            </a:endParaRPr>
          </a:p>
          <a:p>
            <a:endParaRPr lang="en-GB" sz="3600" dirty="0" smtClean="0">
              <a:solidFill>
                <a:srgbClr val="002060"/>
              </a:solidFill>
              <a:latin typeface="Ink Free" panose="03080402000500000000" pitchFamily="66" charset="0"/>
            </a:endParaRPr>
          </a:p>
          <a:p>
            <a:endParaRPr lang="en-GB" sz="3600" dirty="0">
              <a:solidFill>
                <a:srgbClr val="002060"/>
              </a:solidFill>
              <a:latin typeface="Ink Free" panose="03080402000500000000" pitchFamily="66" charset="0"/>
            </a:endParaRPr>
          </a:p>
          <a:p>
            <a:endParaRPr lang="en-GB" sz="3600" dirty="0" smtClean="0">
              <a:solidFill>
                <a:srgbClr val="002060"/>
              </a:solidFill>
              <a:latin typeface="Ink Free" panose="03080402000500000000" pitchFamily="66" charset="0"/>
            </a:endParaRPr>
          </a:p>
          <a:p>
            <a:endParaRPr lang="en-GB" sz="3600" dirty="0" smtClean="0">
              <a:solidFill>
                <a:srgbClr val="002060"/>
              </a:solidFill>
              <a:latin typeface="Ink Free" panose="03080402000500000000" pitchFamily="66" charset="0"/>
            </a:endParaRPr>
          </a:p>
          <a:p>
            <a:r>
              <a:rPr lang="en-GB" sz="3600" dirty="0" smtClean="0">
                <a:solidFill>
                  <a:srgbClr val="002060"/>
                </a:solidFill>
                <a:latin typeface="Ink Free" panose="03080402000500000000" pitchFamily="66" charset="0"/>
              </a:rPr>
              <a:t>When you have the answer go to the next slide.</a:t>
            </a:r>
          </a:p>
          <a:p>
            <a:endParaRPr lang="es-MX" sz="3600" dirty="0" smtClean="0">
              <a:solidFill>
                <a:schemeClr val="accent1">
                  <a:lumMod val="50000"/>
                </a:schemeClr>
              </a:solidFill>
              <a:latin typeface="Ink Free" panose="03080402000500000000" pitchFamily="66" charset="0"/>
            </a:endParaRPr>
          </a:p>
          <a:p>
            <a:endParaRPr lang="es-MX" sz="3600" dirty="0" smtClean="0">
              <a:solidFill>
                <a:schemeClr val="accent1">
                  <a:lumMod val="50000"/>
                </a:schemeClr>
              </a:solidFill>
              <a:latin typeface="Ink Free" panose="03080402000500000000" pitchFamily="66" charset="0"/>
            </a:endParaRPr>
          </a:p>
          <a:p>
            <a:endParaRPr lang="en-GB" sz="3600" dirty="0">
              <a:solidFill>
                <a:schemeClr val="accent1">
                  <a:lumMod val="50000"/>
                </a:schemeClr>
              </a:solidFill>
              <a:latin typeface="Ink Free" panose="03080402000500000000" pitchFamily="66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396" y="3526972"/>
            <a:ext cx="3205480" cy="2397699"/>
          </a:xfrm>
          <a:prstGeom prst="rect">
            <a:avLst/>
          </a:prstGeom>
        </p:spPr>
      </p:pic>
      <p:sp>
        <p:nvSpPr>
          <p:cNvPr id="5" name="Llamada ovalada 4"/>
          <p:cNvSpPr/>
          <p:nvPr/>
        </p:nvSpPr>
        <p:spPr>
          <a:xfrm>
            <a:off x="7080069" y="2795452"/>
            <a:ext cx="2899954" cy="1463040"/>
          </a:xfrm>
          <a:prstGeom prst="wedgeEllipseCallout">
            <a:avLst>
              <a:gd name="adj1" fmla="val -56869"/>
              <a:gd name="adj2" fmla="val 758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Turn on the bubbles please!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178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57266" y="834757"/>
            <a:ext cx="10515600" cy="328100"/>
          </a:xfrm>
        </p:spPr>
        <p:txBody>
          <a:bodyPr>
            <a:noAutofit/>
          </a:bodyPr>
          <a:lstStyle/>
          <a:p>
            <a:r>
              <a:rPr lang="es-MX" sz="6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Class</a:t>
            </a:r>
            <a:r>
              <a:rPr lang="es-MX" sz="6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6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One</a:t>
            </a:r>
            <a:r>
              <a:rPr lang="es-MX" sz="6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: </a:t>
            </a:r>
            <a:r>
              <a:rPr lang="es-MX" sz="6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Monday</a:t>
            </a:r>
            <a:r>
              <a:rPr lang="es-MX" sz="6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11th</a:t>
            </a:r>
            <a:endParaRPr lang="en-GB" sz="6600" dirty="0">
              <a:solidFill>
                <a:schemeClr val="accent1">
                  <a:lumMod val="50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55075" y="1730327"/>
            <a:ext cx="10515600" cy="4134241"/>
          </a:xfrm>
        </p:spPr>
        <p:txBody>
          <a:bodyPr>
            <a:normAutofit/>
          </a:bodyPr>
          <a:lstStyle/>
          <a:p>
            <a:r>
              <a:rPr lang="es-MX" sz="3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You</a:t>
            </a:r>
            <a:r>
              <a:rPr lang="es-MX" sz="3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3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will</a:t>
            </a:r>
            <a:r>
              <a:rPr lang="es-MX" sz="3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3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need</a:t>
            </a:r>
            <a:r>
              <a:rPr lang="es-MX" sz="3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:</a:t>
            </a:r>
          </a:p>
          <a:p>
            <a:endParaRPr lang="es-MX" sz="3600" dirty="0">
              <a:solidFill>
                <a:schemeClr val="accent1">
                  <a:lumMod val="50000"/>
                </a:schemeClr>
              </a:solidFill>
              <a:latin typeface="Ink Free" panose="03080402000500000000" pitchFamily="66" charset="0"/>
            </a:endParaRPr>
          </a:p>
          <a:p>
            <a:r>
              <a:rPr lang="es-MX" sz="3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A </a:t>
            </a:r>
            <a:r>
              <a:rPr lang="es-MX" sz="3600" dirty="0" err="1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c</a:t>
            </a:r>
            <a:r>
              <a:rPr lang="es-MX" sz="3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omputer</a:t>
            </a:r>
            <a:r>
              <a:rPr lang="es-MX" sz="3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to </a:t>
            </a:r>
            <a:r>
              <a:rPr lang="es-MX" sz="3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watch</a:t>
            </a:r>
            <a:r>
              <a:rPr lang="es-MX" sz="3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3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Math</a:t>
            </a:r>
            <a:r>
              <a:rPr lang="es-MX" sz="3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3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Antics</a:t>
            </a:r>
            <a:r>
              <a:rPr lang="es-MX" sz="3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and </a:t>
            </a:r>
            <a:r>
              <a:rPr lang="es-MX" sz="3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SplashLearn</a:t>
            </a:r>
            <a:endParaRPr lang="es-MX" sz="3600" dirty="0" smtClean="0">
              <a:solidFill>
                <a:schemeClr val="accent1">
                  <a:lumMod val="50000"/>
                </a:schemeClr>
              </a:solidFill>
              <a:latin typeface="Ink Free" panose="03080402000500000000" pitchFamily="66" charset="0"/>
            </a:endParaRPr>
          </a:p>
          <a:p>
            <a:r>
              <a:rPr lang="es-MX" sz="3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Your</a:t>
            </a:r>
            <a:r>
              <a:rPr lang="es-MX" sz="3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notebook</a:t>
            </a:r>
          </a:p>
          <a:p>
            <a:r>
              <a:rPr lang="es-MX" sz="3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A </a:t>
            </a:r>
            <a:r>
              <a:rPr lang="es-MX" sz="3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pencil</a:t>
            </a:r>
            <a:r>
              <a:rPr lang="es-MX" sz="3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</a:p>
          <a:p>
            <a:r>
              <a:rPr lang="es-MX" sz="3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A </a:t>
            </a:r>
            <a:r>
              <a:rPr lang="es-MX" sz="3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ruler</a:t>
            </a:r>
            <a:endParaRPr lang="es-MX" sz="3600" dirty="0" smtClean="0">
              <a:solidFill>
                <a:schemeClr val="accent1">
                  <a:lumMod val="50000"/>
                </a:schemeClr>
              </a:solidFill>
              <a:latin typeface="Ink Free" panose="03080402000500000000" pitchFamily="66" charset="0"/>
            </a:endParaRPr>
          </a:p>
          <a:p>
            <a:endParaRPr lang="en-GB" sz="3600" dirty="0">
              <a:solidFill>
                <a:schemeClr val="accent1">
                  <a:lumMod val="50000"/>
                </a:schemeClr>
              </a:solidFill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68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57266" y="182880"/>
            <a:ext cx="10515600" cy="979977"/>
          </a:xfrm>
        </p:spPr>
        <p:txBody>
          <a:bodyPr>
            <a:noAutofit/>
          </a:bodyPr>
          <a:lstStyle/>
          <a:p>
            <a:r>
              <a:rPr lang="es-MX" sz="6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Task</a:t>
            </a:r>
            <a:r>
              <a:rPr lang="es-MX" sz="6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1: </a:t>
            </a:r>
            <a:r>
              <a:rPr lang="es-MX" sz="6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Brainteaser</a:t>
            </a:r>
            <a:endParaRPr lang="en-GB" sz="6600" dirty="0">
              <a:solidFill>
                <a:schemeClr val="accent1">
                  <a:lumMod val="50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55075" y="1162857"/>
            <a:ext cx="11710502" cy="2364115"/>
          </a:xfrm>
        </p:spPr>
        <p:txBody>
          <a:bodyPr>
            <a:normAutofit/>
          </a:bodyPr>
          <a:lstStyle/>
          <a:p>
            <a:r>
              <a:rPr lang="es-MX" sz="3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Check</a:t>
            </a:r>
            <a:r>
              <a:rPr lang="es-MX" sz="3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3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your</a:t>
            </a:r>
            <a:r>
              <a:rPr lang="es-MX" sz="3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3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answer</a:t>
            </a:r>
            <a:r>
              <a:rPr lang="es-MX" sz="3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!</a:t>
            </a:r>
          </a:p>
          <a:p>
            <a:r>
              <a:rPr lang="es-MX" sz="32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Jamies</a:t>
            </a:r>
            <a:r>
              <a:rPr lang="es-MX" sz="32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32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garden</a:t>
            </a:r>
            <a:r>
              <a:rPr lang="es-MX" sz="32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has </a:t>
            </a:r>
            <a:r>
              <a:rPr lang="es-MX" sz="32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an</a:t>
            </a:r>
            <a:r>
              <a:rPr lang="es-MX" sz="32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32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area</a:t>
            </a:r>
            <a:r>
              <a:rPr lang="es-MX" sz="32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of 25m</a:t>
            </a:r>
            <a:r>
              <a:rPr lang="en-GB" sz="3200" dirty="0" smtClean="0">
                <a:solidFill>
                  <a:srgbClr val="002060"/>
                </a:solidFill>
                <a:latin typeface="Ink Free" panose="03080402000500000000" pitchFamily="66" charset="0"/>
              </a:rPr>
              <a:t>². He installs a </a:t>
            </a:r>
            <a:r>
              <a:rPr lang="en-GB" sz="3200" dirty="0" err="1">
                <a:solidFill>
                  <a:srgbClr val="002060"/>
                </a:solidFill>
                <a:latin typeface="Ink Free" panose="03080402000500000000" pitchFamily="66" charset="0"/>
              </a:rPr>
              <a:t>j</a:t>
            </a:r>
            <a:r>
              <a:rPr lang="en-GB" sz="3200" dirty="0" err="1" smtClean="0">
                <a:solidFill>
                  <a:srgbClr val="002060"/>
                </a:solidFill>
                <a:latin typeface="Ink Free" panose="03080402000500000000" pitchFamily="66" charset="0"/>
              </a:rPr>
              <a:t>acuzzi</a:t>
            </a:r>
            <a:r>
              <a:rPr lang="en-GB" sz="3200" dirty="0" smtClean="0">
                <a:solidFill>
                  <a:srgbClr val="002060"/>
                </a:solidFill>
                <a:latin typeface="Ink Free" panose="03080402000500000000" pitchFamily="66" charset="0"/>
              </a:rPr>
              <a:t> which has an area of 5m². How much free space (area) does he have left in his garden? </a:t>
            </a:r>
          </a:p>
          <a:p>
            <a:endParaRPr lang="es-MX" sz="3600" dirty="0" smtClean="0">
              <a:solidFill>
                <a:schemeClr val="accent1">
                  <a:lumMod val="50000"/>
                </a:schemeClr>
              </a:solidFill>
              <a:latin typeface="Ink Free" panose="03080402000500000000" pitchFamily="66" charset="0"/>
            </a:endParaRPr>
          </a:p>
          <a:p>
            <a:endParaRPr lang="es-MX" sz="3600" dirty="0" smtClean="0">
              <a:solidFill>
                <a:schemeClr val="accent1">
                  <a:lumMod val="50000"/>
                </a:schemeClr>
              </a:solidFill>
              <a:latin typeface="Ink Free" panose="03080402000500000000" pitchFamily="66" charset="0"/>
            </a:endParaRPr>
          </a:p>
          <a:p>
            <a:endParaRPr lang="en-GB" sz="3600" dirty="0">
              <a:solidFill>
                <a:schemeClr val="accent1">
                  <a:lumMod val="50000"/>
                </a:schemeClr>
              </a:solidFill>
              <a:latin typeface="Ink Free" panose="03080402000500000000" pitchFamily="66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584" y="4094443"/>
            <a:ext cx="3205480" cy="2397699"/>
          </a:xfrm>
          <a:prstGeom prst="rect">
            <a:avLst/>
          </a:prstGeom>
        </p:spPr>
      </p:pic>
      <p:sp>
        <p:nvSpPr>
          <p:cNvPr id="5" name="Llamada ovalada 4"/>
          <p:cNvSpPr/>
          <p:nvPr/>
        </p:nvSpPr>
        <p:spPr>
          <a:xfrm>
            <a:off x="507289" y="3362923"/>
            <a:ext cx="2899954" cy="1463040"/>
          </a:xfrm>
          <a:prstGeom prst="wedgeEllipseCallout">
            <a:avLst>
              <a:gd name="adj1" fmla="val 58897"/>
              <a:gd name="adj2" fmla="val 68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+mj-lt"/>
              </a:rPr>
              <a:t>There is 20m² of free space left!</a:t>
            </a:r>
            <a:endParaRPr lang="en-GB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Llamada de nube 6"/>
          <p:cNvSpPr/>
          <p:nvPr/>
        </p:nvSpPr>
        <p:spPr>
          <a:xfrm>
            <a:off x="7027817" y="4402183"/>
            <a:ext cx="2952206" cy="1267097"/>
          </a:xfrm>
          <a:prstGeom prst="cloudCallout">
            <a:avLst>
              <a:gd name="adj1" fmla="val -66408"/>
              <a:gd name="adj2" fmla="val 295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Excellent! Just enough space for a swimming pool!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749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57266" y="182880"/>
            <a:ext cx="10515600" cy="979977"/>
          </a:xfrm>
        </p:spPr>
        <p:txBody>
          <a:bodyPr>
            <a:noAutofit/>
          </a:bodyPr>
          <a:lstStyle/>
          <a:p>
            <a:r>
              <a:rPr lang="es-MX" sz="6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Task</a:t>
            </a:r>
            <a:r>
              <a:rPr lang="es-MX" sz="6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2: </a:t>
            </a:r>
            <a:r>
              <a:rPr lang="es-MX" sz="6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Calculating</a:t>
            </a:r>
            <a:r>
              <a:rPr lang="es-MX" sz="6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6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Area</a:t>
            </a:r>
            <a:endParaRPr lang="en-GB" sz="6600" dirty="0">
              <a:solidFill>
                <a:schemeClr val="accent1">
                  <a:lumMod val="50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55075" y="1162857"/>
            <a:ext cx="11710502" cy="5251006"/>
          </a:xfrm>
        </p:spPr>
        <p:txBody>
          <a:bodyPr>
            <a:normAutofit/>
          </a:bodyPr>
          <a:lstStyle/>
          <a:p>
            <a:r>
              <a:rPr lang="es-MX" sz="32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For</a:t>
            </a:r>
            <a:r>
              <a:rPr lang="es-MX" sz="32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32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todays</a:t>
            </a:r>
            <a:r>
              <a:rPr lang="es-MX" sz="32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32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task</a:t>
            </a:r>
            <a:r>
              <a:rPr lang="es-MX" sz="32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32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you</a:t>
            </a:r>
            <a:r>
              <a:rPr lang="es-MX" sz="32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are </a:t>
            </a:r>
            <a:r>
              <a:rPr lang="es-MX" sz="32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going</a:t>
            </a:r>
            <a:r>
              <a:rPr lang="es-MX" sz="32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to complete a </a:t>
            </a:r>
            <a:r>
              <a:rPr lang="es-MX" sz="32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worksheet</a:t>
            </a:r>
            <a:r>
              <a:rPr lang="es-MX" sz="32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32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all</a:t>
            </a:r>
            <a:r>
              <a:rPr lang="es-MX" sz="32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32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about</a:t>
            </a:r>
            <a:r>
              <a:rPr lang="es-MX" sz="32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32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area</a:t>
            </a:r>
            <a:r>
              <a:rPr lang="es-MX" sz="32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. </a:t>
            </a:r>
          </a:p>
          <a:p>
            <a:endParaRPr lang="es-MX" sz="3600" dirty="0" smtClean="0">
              <a:solidFill>
                <a:schemeClr val="accent1">
                  <a:lumMod val="50000"/>
                </a:schemeClr>
              </a:solidFill>
              <a:latin typeface="Ink Free" panose="03080402000500000000" pitchFamily="66" charset="0"/>
            </a:endParaRPr>
          </a:p>
          <a:p>
            <a:r>
              <a:rPr lang="es-MX" sz="32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Remember</a:t>
            </a:r>
            <a:r>
              <a:rPr lang="es-MX" sz="32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to </a:t>
            </a:r>
            <a:r>
              <a:rPr lang="es-MX" sz="32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include</a:t>
            </a:r>
            <a:r>
              <a:rPr lang="es-MX" sz="32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32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your</a:t>
            </a:r>
            <a:r>
              <a:rPr lang="es-MX" sz="32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32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units</a:t>
            </a:r>
            <a:r>
              <a:rPr lang="es-MX" sz="32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of </a:t>
            </a:r>
          </a:p>
          <a:p>
            <a:r>
              <a:rPr lang="es-MX" sz="3200" dirty="0" err="1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m</a:t>
            </a:r>
            <a:r>
              <a:rPr lang="es-MX" sz="32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easurement</a:t>
            </a:r>
            <a:r>
              <a:rPr lang="es-MX" sz="32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!</a:t>
            </a:r>
          </a:p>
          <a:p>
            <a:endParaRPr lang="es-MX" sz="3200" dirty="0">
              <a:solidFill>
                <a:schemeClr val="accent1">
                  <a:lumMod val="50000"/>
                </a:schemeClr>
              </a:solidFill>
              <a:latin typeface="Ink Free" panose="03080402000500000000" pitchFamily="66" charset="0"/>
            </a:endParaRPr>
          </a:p>
          <a:p>
            <a:endParaRPr lang="es-MX" sz="3200" dirty="0" smtClean="0">
              <a:solidFill>
                <a:schemeClr val="accent1">
                  <a:lumMod val="50000"/>
                </a:schemeClr>
              </a:solidFill>
              <a:latin typeface="Ink Free" panose="03080402000500000000" pitchFamily="66" charset="0"/>
            </a:endParaRPr>
          </a:p>
          <a:p>
            <a:r>
              <a:rPr lang="es-MX" sz="32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Check</a:t>
            </a:r>
            <a:r>
              <a:rPr lang="es-MX" sz="32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32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your</a:t>
            </a:r>
            <a:r>
              <a:rPr lang="es-MX" sz="32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32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answers</a:t>
            </a:r>
            <a:r>
              <a:rPr lang="es-MX" sz="32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32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using</a:t>
            </a:r>
            <a:r>
              <a:rPr lang="es-MX" sz="32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32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weebly</a:t>
            </a:r>
            <a:endParaRPr lang="es-MX" sz="3200" dirty="0">
              <a:solidFill>
                <a:schemeClr val="accent1">
                  <a:lumMod val="50000"/>
                </a:schemeClr>
              </a:solidFill>
              <a:latin typeface="Ink Free" panose="03080402000500000000" pitchFamily="66" charset="0"/>
            </a:endParaRPr>
          </a:p>
          <a:p>
            <a:r>
              <a:rPr lang="es-MX" sz="32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When</a:t>
            </a:r>
            <a:r>
              <a:rPr lang="es-MX" sz="32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32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you</a:t>
            </a:r>
            <a:r>
              <a:rPr lang="es-MX" sz="32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32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have</a:t>
            </a:r>
            <a:r>
              <a:rPr lang="es-MX" sz="32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32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finished</a:t>
            </a:r>
            <a:r>
              <a:rPr lang="es-MX" sz="32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.</a:t>
            </a:r>
            <a:endParaRPr lang="es-MX" sz="2800" dirty="0" smtClean="0">
              <a:solidFill>
                <a:schemeClr val="accent1">
                  <a:lumMod val="50000"/>
                </a:schemeClr>
              </a:solidFill>
              <a:latin typeface="Ink Free" panose="03080402000500000000" pitchFamily="66" charset="0"/>
            </a:endParaRPr>
          </a:p>
          <a:p>
            <a:endParaRPr lang="en-GB" sz="3600" dirty="0">
              <a:solidFill>
                <a:schemeClr val="accent1">
                  <a:lumMod val="50000"/>
                </a:schemeClr>
              </a:solidFill>
              <a:latin typeface="Ink Free" panose="03080402000500000000" pitchFamily="66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34874" t="24018" r="36613" b="10982"/>
          <a:stretch/>
        </p:blipFill>
        <p:spPr>
          <a:xfrm>
            <a:off x="7667897" y="1592747"/>
            <a:ext cx="3944983" cy="505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8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57266" y="182880"/>
            <a:ext cx="10515600" cy="979977"/>
          </a:xfrm>
        </p:spPr>
        <p:txBody>
          <a:bodyPr>
            <a:noAutofit/>
          </a:bodyPr>
          <a:lstStyle/>
          <a:p>
            <a:r>
              <a:rPr lang="es-MX" sz="6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Task</a:t>
            </a:r>
            <a:r>
              <a:rPr lang="es-MX" sz="6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3: </a:t>
            </a:r>
            <a:r>
              <a:rPr lang="es-MX" sz="6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Splash</a:t>
            </a:r>
            <a:r>
              <a:rPr lang="es-MX" sz="6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6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Learn</a:t>
            </a:r>
            <a:endParaRPr lang="en-GB" sz="6600" dirty="0">
              <a:solidFill>
                <a:schemeClr val="accent1">
                  <a:lumMod val="50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55075" y="1162857"/>
            <a:ext cx="11710502" cy="5251006"/>
          </a:xfrm>
        </p:spPr>
        <p:txBody>
          <a:bodyPr>
            <a:normAutofit/>
          </a:bodyPr>
          <a:lstStyle/>
          <a:p>
            <a:r>
              <a:rPr lang="es-MX" sz="32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Complete </a:t>
            </a:r>
            <a:r>
              <a:rPr lang="es-MX" sz="32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the</a:t>
            </a:r>
            <a:r>
              <a:rPr lang="es-MX" sz="32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32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assignment</a:t>
            </a:r>
            <a:r>
              <a:rPr lang="es-MX" sz="32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“</a:t>
            </a:r>
            <a:r>
              <a:rPr lang="es-MX" sz="32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Area</a:t>
            </a:r>
            <a:r>
              <a:rPr lang="es-MX" sz="32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32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with</a:t>
            </a:r>
            <a:r>
              <a:rPr lang="es-MX" sz="32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32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Complex</a:t>
            </a:r>
            <a:r>
              <a:rPr lang="es-MX" sz="32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Figures”</a:t>
            </a:r>
          </a:p>
          <a:p>
            <a:endParaRPr lang="es-MX" sz="3200" dirty="0">
              <a:solidFill>
                <a:schemeClr val="accent1">
                  <a:lumMod val="50000"/>
                </a:schemeClr>
              </a:solidFill>
              <a:latin typeface="Ink Free" panose="03080402000500000000" pitchFamily="66" charset="0"/>
            </a:endParaRPr>
          </a:p>
          <a:p>
            <a:endParaRPr lang="es-MX" sz="3200" dirty="0" smtClean="0">
              <a:solidFill>
                <a:schemeClr val="accent1">
                  <a:lumMod val="50000"/>
                </a:schemeClr>
              </a:solidFill>
              <a:latin typeface="Ink Free" panose="03080402000500000000" pitchFamily="66" charset="0"/>
            </a:endParaRPr>
          </a:p>
          <a:p>
            <a:pPr algn="ctr"/>
            <a:r>
              <a:rPr lang="es-MX" sz="3200" b="1" dirty="0" smtClean="0">
                <a:solidFill>
                  <a:srgbClr val="00B050"/>
                </a:solidFill>
                <a:latin typeface="Ink Free" panose="03080402000500000000" pitchFamily="66" charset="0"/>
              </a:rPr>
              <a:t>Great </a:t>
            </a:r>
            <a:r>
              <a:rPr lang="es-MX" sz="3200" b="1" dirty="0" err="1" smtClean="0">
                <a:solidFill>
                  <a:srgbClr val="00B050"/>
                </a:solidFill>
                <a:latin typeface="Ink Free" panose="03080402000500000000" pitchFamily="66" charset="0"/>
              </a:rPr>
              <a:t>job</a:t>
            </a:r>
            <a:r>
              <a:rPr lang="es-MX" sz="3200" b="1" dirty="0" smtClean="0">
                <a:solidFill>
                  <a:srgbClr val="00B050"/>
                </a:solidFill>
                <a:latin typeface="Ink Free" panose="03080402000500000000" pitchFamily="66" charset="0"/>
              </a:rPr>
              <a:t> </a:t>
            </a:r>
            <a:r>
              <a:rPr lang="es-MX" sz="3200" b="1" dirty="0" err="1" smtClean="0">
                <a:solidFill>
                  <a:srgbClr val="00B050"/>
                </a:solidFill>
                <a:latin typeface="Ink Free" panose="03080402000500000000" pitchFamily="66" charset="0"/>
              </a:rPr>
              <a:t>today</a:t>
            </a:r>
            <a:r>
              <a:rPr lang="es-MX" sz="3200" b="1" dirty="0" smtClean="0">
                <a:solidFill>
                  <a:srgbClr val="00B050"/>
                </a:solidFill>
                <a:latin typeface="Ink Free" panose="03080402000500000000" pitchFamily="66" charset="0"/>
              </a:rPr>
              <a:t>! </a:t>
            </a:r>
            <a:r>
              <a:rPr lang="es-MX" sz="3200" b="1" dirty="0" err="1" smtClean="0">
                <a:solidFill>
                  <a:srgbClr val="00B050"/>
                </a:solidFill>
                <a:latin typeface="Ink Free" panose="03080402000500000000" pitchFamily="66" charset="0"/>
              </a:rPr>
              <a:t>Keep</a:t>
            </a:r>
            <a:r>
              <a:rPr lang="es-MX" sz="3200" b="1" dirty="0" smtClean="0">
                <a:solidFill>
                  <a:srgbClr val="00B050"/>
                </a:solidFill>
                <a:latin typeface="Ink Free" panose="03080402000500000000" pitchFamily="66" charset="0"/>
              </a:rPr>
              <a:t> up </a:t>
            </a:r>
            <a:r>
              <a:rPr lang="es-MX" sz="3200" b="1" dirty="0" err="1" smtClean="0">
                <a:solidFill>
                  <a:srgbClr val="00B050"/>
                </a:solidFill>
                <a:latin typeface="Ink Free" panose="03080402000500000000" pitchFamily="66" charset="0"/>
              </a:rPr>
              <a:t>the</a:t>
            </a:r>
            <a:r>
              <a:rPr lang="es-MX" sz="3200" b="1" dirty="0" smtClean="0">
                <a:solidFill>
                  <a:srgbClr val="00B050"/>
                </a:solidFill>
                <a:latin typeface="Ink Free" panose="03080402000500000000" pitchFamily="66" charset="0"/>
              </a:rPr>
              <a:t> </a:t>
            </a:r>
            <a:r>
              <a:rPr lang="es-MX" sz="3200" b="1" dirty="0" err="1" smtClean="0">
                <a:solidFill>
                  <a:srgbClr val="00B050"/>
                </a:solidFill>
                <a:latin typeface="Ink Free" panose="03080402000500000000" pitchFamily="66" charset="0"/>
              </a:rPr>
              <a:t>good</a:t>
            </a:r>
            <a:r>
              <a:rPr lang="es-MX" sz="3200" b="1" dirty="0" smtClean="0">
                <a:solidFill>
                  <a:srgbClr val="00B050"/>
                </a:solidFill>
                <a:latin typeface="Ink Free" panose="03080402000500000000" pitchFamily="66" charset="0"/>
              </a:rPr>
              <a:t> </a:t>
            </a:r>
            <a:r>
              <a:rPr lang="es-MX" sz="3200" b="1" dirty="0" err="1" smtClean="0">
                <a:solidFill>
                  <a:srgbClr val="00B050"/>
                </a:solidFill>
                <a:latin typeface="Ink Free" panose="03080402000500000000" pitchFamily="66" charset="0"/>
              </a:rPr>
              <a:t>work</a:t>
            </a:r>
            <a:r>
              <a:rPr lang="es-MX" sz="3200" b="1" dirty="0" smtClean="0">
                <a:solidFill>
                  <a:srgbClr val="00B050"/>
                </a:solidFill>
                <a:latin typeface="Ink Free" panose="03080402000500000000" pitchFamily="66" charset="0"/>
              </a:rPr>
              <a:t> </a:t>
            </a:r>
            <a:r>
              <a:rPr lang="es-MX" sz="3200" b="1" dirty="0" smtClean="0">
                <a:solidFill>
                  <a:srgbClr val="00B050"/>
                </a:solidFill>
                <a:latin typeface="Ink Free" panose="03080402000500000000" pitchFamily="66" charset="0"/>
                <a:sym typeface="Wingdings" panose="05000000000000000000" pitchFamily="2" charset="2"/>
              </a:rPr>
              <a:t></a:t>
            </a:r>
            <a:r>
              <a:rPr lang="es-MX" sz="3200" b="1" dirty="0" smtClean="0">
                <a:solidFill>
                  <a:srgbClr val="00B050"/>
                </a:solidFill>
                <a:latin typeface="Ink Free" panose="03080402000500000000" pitchFamily="66" charset="0"/>
              </a:rPr>
              <a:t> </a:t>
            </a:r>
          </a:p>
          <a:p>
            <a:pPr algn="ctr"/>
            <a:endParaRPr lang="es-MX" sz="2800" b="1" dirty="0" smtClean="0">
              <a:solidFill>
                <a:srgbClr val="00B050"/>
              </a:solidFill>
              <a:latin typeface="Ink Free" panose="03080402000500000000" pitchFamily="66" charset="0"/>
            </a:endParaRPr>
          </a:p>
          <a:p>
            <a:endParaRPr lang="en-GB" sz="3600" dirty="0">
              <a:solidFill>
                <a:schemeClr val="accent1">
                  <a:lumMod val="50000"/>
                </a:schemeClr>
              </a:solidFill>
              <a:latin typeface="Ink Free" panose="03080402000500000000" pitchFamily="66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39" r="46606"/>
          <a:stretch/>
        </p:blipFill>
        <p:spPr>
          <a:xfrm>
            <a:off x="3733800" y="3508133"/>
            <a:ext cx="3096491" cy="3013894"/>
          </a:xfrm>
          <a:prstGeom prst="rect">
            <a:avLst/>
          </a:prstGeom>
        </p:spPr>
      </p:pic>
      <p:sp>
        <p:nvSpPr>
          <p:cNvPr id="5" name="Llamada ovalada 4"/>
          <p:cNvSpPr/>
          <p:nvPr/>
        </p:nvSpPr>
        <p:spPr>
          <a:xfrm>
            <a:off x="6927273" y="3508133"/>
            <a:ext cx="3823855" cy="1524000"/>
          </a:xfrm>
          <a:prstGeom prst="wedgeEllipseCallout">
            <a:avLst>
              <a:gd name="adj1" fmla="val -65761"/>
              <a:gd name="adj2" fmla="val 652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Friday is so close I can almost taste it!!!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271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57266" y="834757"/>
            <a:ext cx="10515600" cy="328100"/>
          </a:xfrm>
        </p:spPr>
        <p:txBody>
          <a:bodyPr>
            <a:noAutofit/>
          </a:bodyPr>
          <a:lstStyle/>
          <a:p>
            <a:r>
              <a:rPr lang="es-MX" sz="6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Class</a:t>
            </a:r>
            <a:r>
              <a:rPr lang="es-MX" sz="6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6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Five</a:t>
            </a:r>
            <a:r>
              <a:rPr lang="es-MX" sz="6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: Friday 15th</a:t>
            </a:r>
            <a:endParaRPr lang="en-GB" sz="6600" dirty="0">
              <a:solidFill>
                <a:schemeClr val="accent1">
                  <a:lumMod val="50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55075" y="1730327"/>
            <a:ext cx="6959991" cy="4134241"/>
          </a:xfrm>
        </p:spPr>
        <p:txBody>
          <a:bodyPr>
            <a:normAutofit lnSpcReduction="10000"/>
          </a:bodyPr>
          <a:lstStyle/>
          <a:p>
            <a:r>
              <a:rPr lang="es-MX" sz="3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You</a:t>
            </a:r>
            <a:r>
              <a:rPr lang="es-MX" sz="3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3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will</a:t>
            </a:r>
            <a:r>
              <a:rPr lang="es-MX" sz="3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3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need</a:t>
            </a:r>
            <a:r>
              <a:rPr lang="es-MX" sz="3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:</a:t>
            </a:r>
          </a:p>
          <a:p>
            <a:endParaRPr lang="es-MX" sz="3600" dirty="0">
              <a:solidFill>
                <a:schemeClr val="accent1">
                  <a:lumMod val="50000"/>
                </a:schemeClr>
              </a:solidFill>
              <a:latin typeface="Ink Free" panose="03080402000500000000" pitchFamily="66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3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Finding</a:t>
            </a:r>
            <a:r>
              <a:rPr lang="es-MX" sz="3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3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Perimeter</a:t>
            </a:r>
            <a:r>
              <a:rPr lang="es-MX" sz="3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and </a:t>
            </a:r>
            <a:r>
              <a:rPr lang="es-MX" sz="3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Area</a:t>
            </a:r>
            <a:r>
              <a:rPr lang="es-MX" sz="3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3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worksheet</a:t>
            </a:r>
            <a:r>
              <a:rPr lang="es-MX" sz="3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3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A </a:t>
            </a:r>
            <a:r>
              <a:rPr lang="es-MX" sz="3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pencil</a:t>
            </a:r>
            <a:r>
              <a:rPr lang="es-MX" sz="3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3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A </a:t>
            </a:r>
            <a:r>
              <a:rPr lang="es-MX" sz="3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ruler</a:t>
            </a:r>
            <a:endParaRPr lang="es-MX" sz="3600" dirty="0" smtClean="0">
              <a:solidFill>
                <a:schemeClr val="accent1">
                  <a:lumMod val="50000"/>
                </a:schemeClr>
              </a:solidFill>
              <a:latin typeface="Ink Free" panose="03080402000500000000" pitchFamily="66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3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A </a:t>
            </a:r>
            <a:r>
              <a:rPr lang="es-MX" sz="3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computer</a:t>
            </a:r>
            <a:r>
              <a:rPr lang="es-MX" sz="3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3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for</a:t>
            </a:r>
            <a:r>
              <a:rPr lang="es-MX" sz="3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3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Splash</a:t>
            </a:r>
            <a:r>
              <a:rPr lang="es-MX" sz="3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3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Learn</a:t>
            </a:r>
            <a:r>
              <a:rPr lang="es-MX" sz="3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 </a:t>
            </a:r>
          </a:p>
          <a:p>
            <a:endParaRPr lang="en-GB" sz="3600" dirty="0">
              <a:solidFill>
                <a:schemeClr val="accent1">
                  <a:lumMod val="50000"/>
                </a:schemeClr>
              </a:solidFill>
              <a:latin typeface="Ink Free" panose="03080402000500000000" pitchFamily="66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4116" t="24716" r="52555" b="9944"/>
          <a:stretch/>
        </p:blipFill>
        <p:spPr>
          <a:xfrm>
            <a:off x="7215066" y="1537855"/>
            <a:ext cx="4336474" cy="477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81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67346" y="0"/>
            <a:ext cx="7647710" cy="1162857"/>
          </a:xfrm>
        </p:spPr>
        <p:txBody>
          <a:bodyPr>
            <a:noAutofit/>
          </a:bodyPr>
          <a:lstStyle/>
          <a:p>
            <a:r>
              <a:rPr lang="es-MX" sz="6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Task</a:t>
            </a:r>
            <a:r>
              <a:rPr lang="es-MX" sz="6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1: </a:t>
            </a:r>
            <a:r>
              <a:rPr lang="es-MX" sz="6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Brainteaser</a:t>
            </a:r>
            <a:endParaRPr lang="en-GB" sz="6600" dirty="0">
              <a:solidFill>
                <a:schemeClr val="accent1">
                  <a:lumMod val="50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24348" y="1023746"/>
            <a:ext cx="11562852" cy="5709564"/>
          </a:xfrm>
        </p:spPr>
        <p:txBody>
          <a:bodyPr>
            <a:normAutofit lnSpcReduction="10000"/>
          </a:bodyPr>
          <a:lstStyle/>
          <a:p>
            <a:pPr algn="ctr"/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Emily has a picture frame on her wall. The picture frame has an area of 124cm</a:t>
            </a:r>
            <a:r>
              <a:rPr lang="en-GB" sz="3200" dirty="0" smtClean="0">
                <a:solidFill>
                  <a:srgbClr val="002060"/>
                </a:solidFill>
                <a:latin typeface="Ink Free" panose="03080402000500000000" pitchFamily="66" charset="0"/>
              </a:rPr>
              <a:t> ² </a:t>
            </a:r>
            <a:r>
              <a:rPr lang="en-GB" dirty="0" smtClean="0">
                <a:solidFill>
                  <a:srgbClr val="002060"/>
                </a:solidFill>
                <a:latin typeface="Ink Free" panose="03080402000500000000" pitchFamily="66" charset="0"/>
              </a:rPr>
              <a:t>(Blue rectangle). </a:t>
            </a:r>
            <a:r>
              <a:rPr lang="en-GB" sz="3200" dirty="0" smtClean="0">
                <a:solidFill>
                  <a:srgbClr val="002060"/>
                </a:solidFill>
                <a:latin typeface="Ink Free" panose="03080402000500000000" pitchFamily="66" charset="0"/>
              </a:rPr>
              <a:t>She puts a picture inside the frame. The picture has a length of 10cm and a width of 6cm </a:t>
            </a:r>
            <a:r>
              <a:rPr lang="en-GB" dirty="0" smtClean="0">
                <a:solidFill>
                  <a:srgbClr val="002060"/>
                </a:solidFill>
                <a:latin typeface="Ink Free" panose="03080402000500000000" pitchFamily="66" charset="0"/>
              </a:rPr>
              <a:t>(Green rectangle). </a:t>
            </a:r>
            <a:r>
              <a:rPr lang="en-GB" sz="3200" dirty="0" smtClean="0">
                <a:solidFill>
                  <a:srgbClr val="002060"/>
                </a:solidFill>
                <a:latin typeface="Ink Free" panose="03080402000500000000" pitchFamily="66" charset="0"/>
              </a:rPr>
              <a:t>How much free space (area) is left in the picture frame?</a:t>
            </a:r>
          </a:p>
          <a:p>
            <a:pPr algn="ctr"/>
            <a:endParaRPr lang="en-GB" sz="3200" dirty="0">
              <a:solidFill>
                <a:srgbClr val="002060"/>
              </a:solidFill>
              <a:latin typeface="Ink Free" panose="03080402000500000000" pitchFamily="66" charset="0"/>
            </a:endParaRPr>
          </a:p>
          <a:p>
            <a:pPr algn="ctr"/>
            <a:endParaRPr lang="en-GB" sz="3200" dirty="0" smtClean="0">
              <a:solidFill>
                <a:srgbClr val="002060"/>
              </a:solidFill>
              <a:latin typeface="Ink Free" panose="03080402000500000000" pitchFamily="66" charset="0"/>
            </a:endParaRPr>
          </a:p>
          <a:p>
            <a:pPr algn="ctr"/>
            <a:endParaRPr lang="en-GB" sz="3200" dirty="0">
              <a:solidFill>
                <a:srgbClr val="002060"/>
              </a:solidFill>
              <a:latin typeface="Ink Free" panose="03080402000500000000" pitchFamily="66" charset="0"/>
            </a:endParaRPr>
          </a:p>
          <a:p>
            <a:pPr algn="ctr"/>
            <a:endParaRPr lang="en-GB" sz="3200" dirty="0" smtClean="0">
              <a:solidFill>
                <a:srgbClr val="002060"/>
              </a:solidFill>
              <a:latin typeface="Ink Free" panose="03080402000500000000" pitchFamily="66" charset="0"/>
            </a:endParaRPr>
          </a:p>
          <a:p>
            <a:pPr algn="ctr"/>
            <a:endParaRPr lang="en-GB" sz="3200" dirty="0">
              <a:solidFill>
                <a:srgbClr val="002060"/>
              </a:solidFill>
              <a:latin typeface="Ink Free" panose="03080402000500000000" pitchFamily="66" charset="0"/>
            </a:endParaRPr>
          </a:p>
          <a:p>
            <a:pPr algn="ctr"/>
            <a:endParaRPr lang="en-GB" sz="3200" dirty="0" smtClean="0">
              <a:solidFill>
                <a:srgbClr val="002060"/>
              </a:solidFill>
              <a:latin typeface="Ink Free" panose="03080402000500000000" pitchFamily="66" charset="0"/>
            </a:endParaRPr>
          </a:p>
          <a:p>
            <a:pPr algn="ctr"/>
            <a:r>
              <a:rPr lang="en-GB" sz="3200" dirty="0" smtClean="0">
                <a:solidFill>
                  <a:srgbClr val="002060"/>
                </a:solidFill>
                <a:latin typeface="Ink Free" panose="03080402000500000000" pitchFamily="66" charset="0"/>
              </a:rPr>
              <a:t>Go to the next slide to check your answer.</a:t>
            </a:r>
            <a:endParaRPr lang="en-GB" sz="3200" dirty="0">
              <a:solidFill>
                <a:schemeClr val="accent1">
                  <a:lumMod val="50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6" name="Bisel 5"/>
          <p:cNvSpPr/>
          <p:nvPr/>
        </p:nvSpPr>
        <p:spPr>
          <a:xfrm>
            <a:off x="623455" y="3075710"/>
            <a:ext cx="3962400" cy="2175163"/>
          </a:xfrm>
          <a:prstGeom prst="bevel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ol 6"/>
          <p:cNvSpPr/>
          <p:nvPr/>
        </p:nvSpPr>
        <p:spPr>
          <a:xfrm>
            <a:off x="1620982" y="3366655"/>
            <a:ext cx="1759527" cy="1593272"/>
          </a:xfrm>
          <a:prstGeom prst="su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01" r="36"/>
          <a:stretch/>
        </p:blipFill>
        <p:spPr>
          <a:xfrm>
            <a:off x="5193146" y="3075710"/>
            <a:ext cx="3687618" cy="1884387"/>
          </a:xfrm>
          <a:prstGeom prst="rect">
            <a:avLst/>
          </a:prstGeom>
        </p:spPr>
      </p:pic>
      <p:sp>
        <p:nvSpPr>
          <p:cNvPr id="9" name="Llamada ovalada 8"/>
          <p:cNvSpPr/>
          <p:nvPr/>
        </p:nvSpPr>
        <p:spPr>
          <a:xfrm>
            <a:off x="9033164" y="2645474"/>
            <a:ext cx="2854036" cy="1233054"/>
          </a:xfrm>
          <a:prstGeom prst="wedgeEllipseCallout">
            <a:avLst>
              <a:gd name="adj1" fmla="val -62095"/>
              <a:gd name="adj2" fmla="val 759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Hmm lets see, first we have to find the area of the picture! </a:t>
            </a:r>
            <a:endParaRPr lang="en-GB" dirty="0"/>
          </a:p>
        </p:txBody>
      </p:sp>
      <p:sp>
        <p:nvSpPr>
          <p:cNvPr id="10" name="Llamada ovalada 9"/>
          <p:cNvSpPr/>
          <p:nvPr/>
        </p:nvSpPr>
        <p:spPr>
          <a:xfrm>
            <a:off x="7966363" y="4738255"/>
            <a:ext cx="3782291" cy="1025236"/>
          </a:xfrm>
          <a:prstGeom prst="wedgeEllipseCallout">
            <a:avLst>
              <a:gd name="adj1" fmla="val -59661"/>
              <a:gd name="adj2" fmla="val -631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Then we can subtract the area of the picture, from the area of the frame!</a:t>
            </a:r>
            <a:endParaRPr lang="en-GB" dirty="0"/>
          </a:p>
        </p:txBody>
      </p:sp>
      <p:sp>
        <p:nvSpPr>
          <p:cNvPr id="14" name="Rectángulo 13"/>
          <p:cNvSpPr/>
          <p:nvPr/>
        </p:nvSpPr>
        <p:spPr>
          <a:xfrm>
            <a:off x="919019" y="3366655"/>
            <a:ext cx="3334326" cy="159327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62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67346" y="0"/>
            <a:ext cx="7647710" cy="1162857"/>
          </a:xfrm>
        </p:spPr>
        <p:txBody>
          <a:bodyPr>
            <a:noAutofit/>
          </a:bodyPr>
          <a:lstStyle/>
          <a:p>
            <a:r>
              <a:rPr lang="es-MX" sz="6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Task</a:t>
            </a:r>
            <a:r>
              <a:rPr lang="es-MX" sz="6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1: </a:t>
            </a:r>
            <a:r>
              <a:rPr lang="es-MX" sz="6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Brainteaser</a:t>
            </a:r>
            <a:endParaRPr lang="en-GB" sz="6600" dirty="0">
              <a:solidFill>
                <a:schemeClr val="accent1">
                  <a:lumMod val="50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24348" y="1023746"/>
            <a:ext cx="11562852" cy="5709564"/>
          </a:xfrm>
        </p:spPr>
        <p:txBody>
          <a:bodyPr>
            <a:normAutofit/>
          </a:bodyPr>
          <a:lstStyle/>
          <a:p>
            <a:pPr algn="ctr"/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Check your answer! </a:t>
            </a:r>
            <a:endParaRPr lang="en-GB" sz="3200" dirty="0" smtClean="0">
              <a:solidFill>
                <a:srgbClr val="002060"/>
              </a:solidFill>
              <a:latin typeface="Ink Free" panose="03080402000500000000" pitchFamily="66" charset="0"/>
            </a:endParaRPr>
          </a:p>
          <a:p>
            <a:pPr algn="ctr"/>
            <a:endParaRPr lang="en-GB" sz="3200" dirty="0">
              <a:solidFill>
                <a:srgbClr val="002060"/>
              </a:solidFill>
              <a:latin typeface="Ink Free" panose="03080402000500000000" pitchFamily="66" charset="0"/>
            </a:endParaRPr>
          </a:p>
          <a:p>
            <a:pPr algn="ctr"/>
            <a:endParaRPr lang="en-GB" sz="3200" dirty="0" smtClean="0">
              <a:solidFill>
                <a:srgbClr val="002060"/>
              </a:solidFill>
              <a:latin typeface="Ink Free" panose="03080402000500000000" pitchFamily="66" charset="0"/>
            </a:endParaRPr>
          </a:p>
          <a:p>
            <a:pPr algn="ctr"/>
            <a:endParaRPr lang="en-GB" sz="3200" dirty="0">
              <a:solidFill>
                <a:srgbClr val="002060"/>
              </a:solidFill>
              <a:latin typeface="Ink Free" panose="03080402000500000000" pitchFamily="66" charset="0"/>
            </a:endParaRPr>
          </a:p>
          <a:p>
            <a:pPr algn="ctr"/>
            <a:endParaRPr lang="en-GB" sz="3200" dirty="0" smtClean="0">
              <a:solidFill>
                <a:srgbClr val="002060"/>
              </a:solidFill>
              <a:latin typeface="Ink Free" panose="03080402000500000000" pitchFamily="66" charset="0"/>
            </a:endParaRPr>
          </a:p>
          <a:p>
            <a:pPr algn="ctr"/>
            <a:endParaRPr lang="en-GB" sz="3200" dirty="0">
              <a:solidFill>
                <a:srgbClr val="002060"/>
              </a:solidFill>
              <a:latin typeface="Ink Free" panose="03080402000500000000" pitchFamily="66" charset="0"/>
            </a:endParaRPr>
          </a:p>
          <a:p>
            <a:pPr algn="ctr"/>
            <a:endParaRPr lang="en-GB" sz="3200" dirty="0" smtClean="0">
              <a:solidFill>
                <a:srgbClr val="002060"/>
              </a:solidFill>
              <a:latin typeface="Ink Free" panose="03080402000500000000" pitchFamily="66" charset="0"/>
            </a:endParaRPr>
          </a:p>
        </p:txBody>
      </p:sp>
      <p:sp>
        <p:nvSpPr>
          <p:cNvPr id="6" name="Bisel 5"/>
          <p:cNvSpPr/>
          <p:nvPr/>
        </p:nvSpPr>
        <p:spPr>
          <a:xfrm>
            <a:off x="324348" y="1205913"/>
            <a:ext cx="3962400" cy="2175163"/>
          </a:xfrm>
          <a:prstGeom prst="bevel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ol 6"/>
          <p:cNvSpPr/>
          <p:nvPr/>
        </p:nvSpPr>
        <p:spPr>
          <a:xfrm>
            <a:off x="1260764" y="1571285"/>
            <a:ext cx="1759527" cy="1593272"/>
          </a:xfrm>
          <a:prstGeom prst="su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01" r="36"/>
          <a:stretch/>
        </p:blipFill>
        <p:spPr>
          <a:xfrm>
            <a:off x="4585855" y="1537685"/>
            <a:ext cx="6263299" cy="3200570"/>
          </a:xfrm>
          <a:prstGeom prst="rect">
            <a:avLst/>
          </a:prstGeom>
        </p:spPr>
      </p:pic>
      <p:sp>
        <p:nvSpPr>
          <p:cNvPr id="10" name="Llamada ovalada 9"/>
          <p:cNvSpPr/>
          <p:nvPr/>
        </p:nvSpPr>
        <p:spPr>
          <a:xfrm>
            <a:off x="76200" y="4188303"/>
            <a:ext cx="3782291" cy="1976801"/>
          </a:xfrm>
          <a:prstGeom prst="wedgeEllipseCallout">
            <a:avLst>
              <a:gd name="adj1" fmla="val 79900"/>
              <a:gd name="adj2" fmla="val -731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Ink Free" panose="03080402000500000000" pitchFamily="66" charset="0"/>
              </a:rPr>
              <a:t>First we found the area of the picture. 10 x 6 = 60cm². So the area is 60cm</a:t>
            </a:r>
            <a:r>
              <a:rPr lang="en-GB" sz="2000" dirty="0">
                <a:solidFill>
                  <a:schemeClr val="bg1"/>
                </a:solidFill>
                <a:latin typeface="Ink Free" panose="03080402000500000000" pitchFamily="66" charset="0"/>
              </a:rPr>
              <a:t>²</a:t>
            </a:r>
            <a:endParaRPr lang="en-GB" sz="2000" dirty="0" smtClean="0">
              <a:solidFill>
                <a:schemeClr val="bg1"/>
              </a:solidFill>
              <a:latin typeface="Ink Free" panose="03080402000500000000" pitchFamily="66" charset="0"/>
            </a:endParaRPr>
          </a:p>
          <a:p>
            <a:pPr algn="ctr"/>
            <a:endParaRPr lang="en-GB" dirty="0"/>
          </a:p>
        </p:txBody>
      </p:sp>
      <p:sp>
        <p:nvSpPr>
          <p:cNvPr id="11" name="Llamada ovalada 10"/>
          <p:cNvSpPr/>
          <p:nvPr/>
        </p:nvSpPr>
        <p:spPr>
          <a:xfrm>
            <a:off x="4214628" y="4756509"/>
            <a:ext cx="3782291" cy="1976801"/>
          </a:xfrm>
          <a:prstGeom prst="wedgeEllipseCallout">
            <a:avLst>
              <a:gd name="adj1" fmla="val 40340"/>
              <a:gd name="adj2" fmla="val -836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solidFill>
                <a:schemeClr val="bg1"/>
              </a:solidFill>
              <a:latin typeface="Ink Free" panose="03080402000500000000" pitchFamily="66" charset="0"/>
            </a:endParaRPr>
          </a:p>
          <a:p>
            <a:pPr algn="ctr"/>
            <a:endParaRPr lang="en-GB" sz="2000" dirty="0">
              <a:solidFill>
                <a:schemeClr val="bg1"/>
              </a:solidFill>
              <a:latin typeface="Ink Free" panose="03080402000500000000" pitchFamily="66" charset="0"/>
            </a:endParaRPr>
          </a:p>
          <a:p>
            <a:pPr algn="ctr"/>
            <a:r>
              <a:rPr lang="en-GB" sz="2000" dirty="0" smtClean="0">
                <a:solidFill>
                  <a:schemeClr val="bg1"/>
                </a:solidFill>
                <a:latin typeface="Ink Free" panose="03080402000500000000" pitchFamily="66" charset="0"/>
              </a:rPr>
              <a:t>Then we subtracted the area of the picture from the area of the frame: </a:t>
            </a:r>
          </a:p>
          <a:p>
            <a:pPr algn="ctr"/>
            <a:r>
              <a:rPr lang="en-GB" sz="2000" dirty="0" smtClean="0">
                <a:solidFill>
                  <a:schemeClr val="bg1"/>
                </a:solidFill>
                <a:latin typeface="Ink Free" panose="03080402000500000000" pitchFamily="66" charset="0"/>
              </a:rPr>
              <a:t>124cm² - 60cm²</a:t>
            </a:r>
          </a:p>
          <a:p>
            <a:pPr algn="ctr"/>
            <a:endParaRPr lang="en-GB" sz="2000" dirty="0" smtClean="0">
              <a:solidFill>
                <a:schemeClr val="bg1"/>
              </a:solidFill>
              <a:latin typeface="Ink Free" panose="03080402000500000000" pitchFamily="66" charset="0"/>
            </a:endParaRPr>
          </a:p>
          <a:p>
            <a:pPr algn="ctr"/>
            <a:endParaRPr lang="en-GB" dirty="0"/>
          </a:p>
        </p:txBody>
      </p:sp>
      <p:sp>
        <p:nvSpPr>
          <p:cNvPr id="13" name="Llamada ovalada 12"/>
          <p:cNvSpPr/>
          <p:nvPr/>
        </p:nvSpPr>
        <p:spPr>
          <a:xfrm>
            <a:off x="8160848" y="4738255"/>
            <a:ext cx="3782291" cy="1976801"/>
          </a:xfrm>
          <a:prstGeom prst="wedgeEllipseCallout">
            <a:avLst>
              <a:gd name="adj1" fmla="val -4715"/>
              <a:gd name="adj2" fmla="val -759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solidFill>
                <a:schemeClr val="bg1"/>
              </a:solidFill>
              <a:latin typeface="Ink Free" panose="03080402000500000000" pitchFamily="66" charset="0"/>
            </a:endParaRPr>
          </a:p>
          <a:p>
            <a:pPr algn="ctr"/>
            <a:endParaRPr lang="en-GB" sz="2000" dirty="0">
              <a:solidFill>
                <a:schemeClr val="bg1"/>
              </a:solidFill>
              <a:latin typeface="Ink Free" panose="03080402000500000000" pitchFamily="66" charset="0"/>
            </a:endParaRPr>
          </a:p>
          <a:p>
            <a:pPr algn="ctr"/>
            <a:r>
              <a:rPr lang="en-GB" sz="2000" dirty="0" smtClean="0">
                <a:solidFill>
                  <a:schemeClr val="bg1"/>
                </a:solidFill>
                <a:latin typeface="Ink Free" panose="03080402000500000000" pitchFamily="66" charset="0"/>
              </a:rPr>
              <a:t>Which gave us the answer… there is </a:t>
            </a:r>
            <a:r>
              <a:rPr lang="en-GB" sz="3200" dirty="0" smtClean="0">
                <a:solidFill>
                  <a:schemeClr val="bg1"/>
                </a:solidFill>
                <a:latin typeface="Ink Free" panose="03080402000500000000" pitchFamily="66" charset="0"/>
              </a:rPr>
              <a:t>64cm² of space left</a:t>
            </a:r>
            <a:r>
              <a:rPr lang="en-GB" sz="2000" dirty="0" smtClean="0">
                <a:solidFill>
                  <a:schemeClr val="bg1"/>
                </a:solidFill>
                <a:latin typeface="Ink Free" panose="03080402000500000000" pitchFamily="66" charset="0"/>
              </a:rPr>
              <a:t>!</a:t>
            </a:r>
          </a:p>
          <a:p>
            <a:pPr algn="ctr"/>
            <a:endParaRPr lang="en-GB" sz="2000" dirty="0" smtClean="0">
              <a:solidFill>
                <a:schemeClr val="bg1"/>
              </a:solidFill>
              <a:latin typeface="Ink Free" panose="03080402000500000000" pitchFamily="66" charset="0"/>
            </a:endParaRPr>
          </a:p>
          <a:p>
            <a:pPr algn="ctr"/>
            <a:endParaRPr lang="en-GB" dirty="0"/>
          </a:p>
        </p:txBody>
      </p:sp>
      <p:sp>
        <p:nvSpPr>
          <p:cNvPr id="12" name="Rectángulo 11"/>
          <p:cNvSpPr/>
          <p:nvPr/>
        </p:nvSpPr>
        <p:spPr>
          <a:xfrm>
            <a:off x="638385" y="1528229"/>
            <a:ext cx="3334326" cy="159327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57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5636" y="166255"/>
            <a:ext cx="12057230" cy="996602"/>
          </a:xfrm>
        </p:spPr>
        <p:txBody>
          <a:bodyPr>
            <a:noAutofit/>
          </a:bodyPr>
          <a:lstStyle/>
          <a:p>
            <a:r>
              <a:rPr lang="es-MX" sz="6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Task</a:t>
            </a:r>
            <a:r>
              <a:rPr lang="es-MX" sz="6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2: </a:t>
            </a:r>
            <a:r>
              <a:rPr lang="es-MX" sz="6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Area</a:t>
            </a:r>
            <a:r>
              <a:rPr lang="es-MX" sz="6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and </a:t>
            </a:r>
            <a:r>
              <a:rPr lang="es-MX" sz="6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perimeter</a:t>
            </a:r>
            <a:endParaRPr lang="en-GB" sz="6600" dirty="0">
              <a:solidFill>
                <a:schemeClr val="accent1">
                  <a:lumMod val="50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55075" y="1730327"/>
            <a:ext cx="6959991" cy="4962344"/>
          </a:xfrm>
        </p:spPr>
        <p:txBody>
          <a:bodyPr>
            <a:normAutofit fontScale="92500" lnSpcReduction="20000"/>
          </a:bodyPr>
          <a:lstStyle/>
          <a:p>
            <a:r>
              <a:rPr lang="es-MX" sz="35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For</a:t>
            </a:r>
            <a:r>
              <a:rPr lang="es-MX" sz="35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35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this</a:t>
            </a:r>
            <a:r>
              <a:rPr lang="es-MX" sz="35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35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task</a:t>
            </a:r>
            <a:r>
              <a:rPr lang="es-MX" sz="35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35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you</a:t>
            </a:r>
            <a:r>
              <a:rPr lang="es-MX" sz="35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35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will</a:t>
            </a:r>
            <a:r>
              <a:rPr lang="es-MX" sz="35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complete </a:t>
            </a:r>
            <a:r>
              <a:rPr lang="es-MX" sz="35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the</a:t>
            </a:r>
            <a:r>
              <a:rPr lang="es-MX" sz="35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</a:p>
          <a:p>
            <a:r>
              <a:rPr lang="es-MX" sz="35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Worksheet</a:t>
            </a:r>
            <a:r>
              <a:rPr lang="es-MX" sz="35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35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called</a:t>
            </a:r>
            <a:r>
              <a:rPr lang="es-MX" sz="35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“</a:t>
            </a:r>
            <a:r>
              <a:rPr lang="es-MX" sz="3500" dirty="0" err="1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F</a:t>
            </a:r>
            <a:r>
              <a:rPr lang="es-MX" sz="35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inding</a:t>
            </a:r>
            <a:r>
              <a:rPr lang="es-MX" sz="35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35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the</a:t>
            </a:r>
            <a:r>
              <a:rPr lang="es-MX" sz="35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3500" dirty="0" err="1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P</a:t>
            </a:r>
            <a:r>
              <a:rPr lang="es-MX" sz="35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erimeter</a:t>
            </a:r>
            <a:r>
              <a:rPr lang="es-MX" sz="35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and </a:t>
            </a:r>
            <a:r>
              <a:rPr lang="es-MX" sz="3500" dirty="0" err="1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A</a:t>
            </a:r>
            <a:r>
              <a:rPr lang="es-MX" sz="35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rea</a:t>
            </a:r>
            <a:r>
              <a:rPr lang="es-MX" sz="35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”</a:t>
            </a:r>
          </a:p>
          <a:p>
            <a:endParaRPr lang="es-MX" sz="3500" dirty="0">
              <a:solidFill>
                <a:schemeClr val="accent1">
                  <a:lumMod val="50000"/>
                </a:schemeClr>
              </a:solidFill>
              <a:latin typeface="Ink Free" panose="03080402000500000000" pitchFamily="66" charset="0"/>
            </a:endParaRPr>
          </a:p>
          <a:p>
            <a:r>
              <a:rPr lang="es-MX" sz="35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If</a:t>
            </a:r>
            <a:r>
              <a:rPr lang="es-MX" sz="35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35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you</a:t>
            </a:r>
            <a:r>
              <a:rPr lang="es-MX" sz="35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are </a:t>
            </a:r>
            <a:r>
              <a:rPr lang="es-MX" sz="35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confused</a:t>
            </a:r>
            <a:r>
              <a:rPr lang="es-MX" sz="35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35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with</a:t>
            </a:r>
            <a:r>
              <a:rPr lang="es-MX" sz="35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35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the</a:t>
            </a:r>
            <a:r>
              <a:rPr lang="es-MX" sz="35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35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last</a:t>
            </a:r>
            <a:r>
              <a:rPr lang="es-MX" sz="35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35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question</a:t>
            </a:r>
            <a:r>
              <a:rPr lang="es-MX" sz="35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, </a:t>
            </a:r>
            <a:r>
              <a:rPr lang="es-MX" sz="35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have</a:t>
            </a:r>
            <a:r>
              <a:rPr lang="es-MX" sz="35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a look at </a:t>
            </a:r>
            <a:r>
              <a:rPr lang="es-MX" sz="35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the</a:t>
            </a:r>
            <a:r>
              <a:rPr lang="es-MX" sz="35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35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answer</a:t>
            </a:r>
            <a:r>
              <a:rPr lang="es-MX" sz="35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of </a:t>
            </a:r>
            <a:r>
              <a:rPr lang="es-MX" sz="35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the</a:t>
            </a:r>
            <a:r>
              <a:rPr lang="es-MX" sz="35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35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brainteaser</a:t>
            </a:r>
            <a:r>
              <a:rPr lang="es-MX" sz="35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, </a:t>
            </a:r>
            <a:r>
              <a:rPr lang="es-MX" sz="35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the</a:t>
            </a:r>
            <a:r>
              <a:rPr lang="es-MX" sz="35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35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little</a:t>
            </a:r>
            <a:r>
              <a:rPr lang="es-MX" sz="35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35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mice</a:t>
            </a:r>
            <a:r>
              <a:rPr lang="es-MX" sz="35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35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explain</a:t>
            </a:r>
            <a:r>
              <a:rPr lang="es-MX" sz="35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35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all</a:t>
            </a:r>
            <a:r>
              <a:rPr lang="es-MX" sz="35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35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the</a:t>
            </a:r>
            <a:r>
              <a:rPr lang="es-MX" sz="35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35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steps</a:t>
            </a:r>
            <a:r>
              <a:rPr lang="es-MX" sz="35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35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you</a:t>
            </a:r>
            <a:r>
              <a:rPr lang="es-MX" sz="35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35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need</a:t>
            </a:r>
            <a:r>
              <a:rPr lang="es-MX" sz="35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to </a:t>
            </a:r>
            <a:r>
              <a:rPr lang="es-MX" sz="35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take</a:t>
            </a:r>
            <a:r>
              <a:rPr lang="es-MX" sz="35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!  </a:t>
            </a:r>
          </a:p>
          <a:p>
            <a:endParaRPr lang="es-MX" sz="3500" dirty="0" smtClean="0">
              <a:solidFill>
                <a:schemeClr val="accent1">
                  <a:lumMod val="50000"/>
                </a:schemeClr>
              </a:solidFill>
              <a:latin typeface="Ink Free" panose="03080402000500000000" pitchFamily="66" charset="0"/>
            </a:endParaRPr>
          </a:p>
          <a:p>
            <a:r>
              <a:rPr lang="es-MX" sz="3500" i="1" dirty="0" err="1" smtClean="0">
                <a:solidFill>
                  <a:schemeClr val="tx2">
                    <a:lumMod val="50000"/>
                  </a:schemeClr>
                </a:solidFill>
                <a:latin typeface="Ink Free" panose="03080402000500000000" pitchFamily="66" charset="0"/>
              </a:rPr>
              <a:t>When</a:t>
            </a:r>
            <a:r>
              <a:rPr lang="es-MX" sz="3500" i="1" dirty="0" smtClean="0">
                <a:solidFill>
                  <a:schemeClr val="tx2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3500" i="1" dirty="0" err="1" smtClean="0">
                <a:solidFill>
                  <a:schemeClr val="tx2">
                    <a:lumMod val="50000"/>
                  </a:schemeClr>
                </a:solidFill>
                <a:latin typeface="Ink Free" panose="03080402000500000000" pitchFamily="66" charset="0"/>
              </a:rPr>
              <a:t>you</a:t>
            </a:r>
            <a:r>
              <a:rPr lang="es-MX" sz="3500" i="1" dirty="0" smtClean="0">
                <a:solidFill>
                  <a:schemeClr val="tx2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3500" i="1" dirty="0" err="1" smtClean="0">
                <a:solidFill>
                  <a:schemeClr val="tx2">
                    <a:lumMod val="50000"/>
                  </a:schemeClr>
                </a:solidFill>
                <a:latin typeface="Ink Free" panose="03080402000500000000" pitchFamily="66" charset="0"/>
              </a:rPr>
              <a:t>have</a:t>
            </a:r>
            <a:r>
              <a:rPr lang="es-MX" sz="3500" i="1" dirty="0" smtClean="0">
                <a:solidFill>
                  <a:schemeClr val="tx2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3500" i="1" dirty="0" err="1" smtClean="0">
                <a:solidFill>
                  <a:schemeClr val="tx2">
                    <a:lumMod val="50000"/>
                  </a:schemeClr>
                </a:solidFill>
                <a:latin typeface="Ink Free" panose="03080402000500000000" pitchFamily="66" charset="0"/>
              </a:rPr>
              <a:t>finished</a:t>
            </a:r>
            <a:r>
              <a:rPr lang="es-MX" sz="3500" i="1" dirty="0" smtClean="0">
                <a:solidFill>
                  <a:schemeClr val="tx2">
                    <a:lumMod val="50000"/>
                  </a:schemeClr>
                </a:solidFill>
                <a:latin typeface="Ink Free" panose="03080402000500000000" pitchFamily="66" charset="0"/>
              </a:rPr>
              <a:t>, </a:t>
            </a:r>
            <a:r>
              <a:rPr lang="es-MX" sz="3500" i="1" dirty="0" err="1" smtClean="0">
                <a:solidFill>
                  <a:schemeClr val="tx2">
                    <a:lumMod val="50000"/>
                  </a:schemeClr>
                </a:solidFill>
                <a:latin typeface="Ink Free" panose="03080402000500000000" pitchFamily="66" charset="0"/>
              </a:rPr>
              <a:t>you</a:t>
            </a:r>
            <a:r>
              <a:rPr lang="es-MX" sz="3500" i="1" dirty="0" smtClean="0">
                <a:solidFill>
                  <a:schemeClr val="tx2">
                    <a:lumMod val="50000"/>
                  </a:schemeClr>
                </a:solidFill>
                <a:latin typeface="Ink Free" panose="03080402000500000000" pitchFamily="66" charset="0"/>
              </a:rPr>
              <a:t> can </a:t>
            </a:r>
            <a:r>
              <a:rPr lang="es-MX" sz="3500" i="1" dirty="0" err="1" smtClean="0">
                <a:solidFill>
                  <a:schemeClr val="tx2">
                    <a:lumMod val="50000"/>
                  </a:schemeClr>
                </a:solidFill>
                <a:latin typeface="Ink Free" panose="03080402000500000000" pitchFamily="66" charset="0"/>
              </a:rPr>
              <a:t>check</a:t>
            </a:r>
            <a:r>
              <a:rPr lang="es-MX" sz="3500" i="1" dirty="0" smtClean="0">
                <a:solidFill>
                  <a:schemeClr val="tx2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3500" i="1" dirty="0" err="1" smtClean="0">
                <a:solidFill>
                  <a:schemeClr val="tx2">
                    <a:lumMod val="50000"/>
                  </a:schemeClr>
                </a:solidFill>
                <a:latin typeface="Ink Free" panose="03080402000500000000" pitchFamily="66" charset="0"/>
              </a:rPr>
              <a:t>your</a:t>
            </a:r>
            <a:r>
              <a:rPr lang="es-MX" sz="3500" i="1" dirty="0" smtClean="0">
                <a:solidFill>
                  <a:schemeClr val="tx2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3500" i="1" dirty="0" err="1" smtClean="0">
                <a:solidFill>
                  <a:schemeClr val="tx2">
                    <a:lumMod val="50000"/>
                  </a:schemeClr>
                </a:solidFill>
                <a:latin typeface="Ink Free" panose="03080402000500000000" pitchFamily="66" charset="0"/>
              </a:rPr>
              <a:t>answers</a:t>
            </a:r>
            <a:r>
              <a:rPr lang="es-MX" sz="3500" i="1" dirty="0" smtClean="0">
                <a:solidFill>
                  <a:schemeClr val="tx2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3500" i="1" dirty="0" err="1" smtClean="0">
                <a:solidFill>
                  <a:schemeClr val="tx2">
                    <a:lumMod val="50000"/>
                  </a:schemeClr>
                </a:solidFill>
                <a:latin typeface="Ink Free" panose="03080402000500000000" pitchFamily="66" charset="0"/>
              </a:rPr>
              <a:t>on</a:t>
            </a:r>
            <a:r>
              <a:rPr lang="es-MX" sz="3500" i="1" dirty="0" smtClean="0">
                <a:solidFill>
                  <a:schemeClr val="tx2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3500" i="1" dirty="0" err="1" smtClean="0">
                <a:solidFill>
                  <a:schemeClr val="tx2">
                    <a:lumMod val="50000"/>
                  </a:schemeClr>
                </a:solidFill>
                <a:latin typeface="Ink Free" panose="03080402000500000000" pitchFamily="66" charset="0"/>
              </a:rPr>
              <a:t>Weebly</a:t>
            </a:r>
            <a:r>
              <a:rPr lang="es-MX" sz="3500" i="1" dirty="0" smtClean="0">
                <a:solidFill>
                  <a:schemeClr val="tx2">
                    <a:lumMod val="50000"/>
                  </a:schemeClr>
                </a:solidFill>
                <a:latin typeface="Ink Free" panose="03080402000500000000" pitchFamily="66" charset="0"/>
              </a:rPr>
              <a:t>. </a:t>
            </a:r>
          </a:p>
          <a:p>
            <a:endParaRPr lang="en-GB" sz="3600" dirty="0">
              <a:solidFill>
                <a:schemeClr val="accent1">
                  <a:lumMod val="50000"/>
                </a:schemeClr>
              </a:solidFill>
              <a:latin typeface="Ink Free" panose="03080402000500000000" pitchFamily="66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4116" t="24716" r="52555" b="9944"/>
          <a:stretch/>
        </p:blipFill>
        <p:spPr>
          <a:xfrm>
            <a:off x="7215066" y="1537855"/>
            <a:ext cx="4336474" cy="477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82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5636" y="166255"/>
            <a:ext cx="12057230" cy="996602"/>
          </a:xfrm>
        </p:spPr>
        <p:txBody>
          <a:bodyPr>
            <a:noAutofit/>
          </a:bodyPr>
          <a:lstStyle/>
          <a:p>
            <a:r>
              <a:rPr lang="es-MX" sz="6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Task</a:t>
            </a:r>
            <a:r>
              <a:rPr lang="es-MX" sz="6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3: </a:t>
            </a:r>
            <a:r>
              <a:rPr lang="es-MX" sz="6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Splash</a:t>
            </a:r>
            <a:r>
              <a:rPr lang="es-MX" sz="6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6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Learn</a:t>
            </a:r>
            <a:endParaRPr lang="en-GB" sz="6600" dirty="0">
              <a:solidFill>
                <a:schemeClr val="accent1">
                  <a:lumMod val="50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55075" y="1730327"/>
            <a:ext cx="11936925" cy="4962344"/>
          </a:xfrm>
        </p:spPr>
        <p:txBody>
          <a:bodyPr>
            <a:normAutofit/>
          </a:bodyPr>
          <a:lstStyle/>
          <a:p>
            <a:r>
              <a:rPr lang="es-MX" sz="35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Complete </a:t>
            </a:r>
            <a:r>
              <a:rPr lang="es-MX" sz="35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the</a:t>
            </a:r>
            <a:r>
              <a:rPr lang="es-MX" sz="35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35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activity</a:t>
            </a:r>
            <a:r>
              <a:rPr lang="es-MX" sz="35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“</a:t>
            </a:r>
            <a:r>
              <a:rPr lang="es-MX" sz="35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Perimeter</a:t>
            </a:r>
            <a:r>
              <a:rPr lang="es-MX" sz="35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of Simple Figures”</a:t>
            </a:r>
            <a:endParaRPr lang="es-MX" sz="3500" i="1" dirty="0" smtClean="0">
              <a:solidFill>
                <a:schemeClr val="accent1">
                  <a:lumMod val="50000"/>
                </a:schemeClr>
              </a:solidFill>
              <a:latin typeface="Ink Free" panose="03080402000500000000" pitchFamily="66" charset="0"/>
            </a:endParaRPr>
          </a:p>
          <a:p>
            <a:pPr algn="ctr"/>
            <a:r>
              <a:rPr lang="es-MX" sz="3500" b="1" dirty="0" err="1" smtClean="0">
                <a:solidFill>
                  <a:srgbClr val="00B050"/>
                </a:solidFill>
                <a:latin typeface="Ink Free" panose="03080402000500000000" pitchFamily="66" charset="0"/>
              </a:rPr>
              <a:t>Annnnnd</a:t>
            </a:r>
            <a:r>
              <a:rPr lang="es-MX" sz="3500" b="1" dirty="0" smtClean="0">
                <a:solidFill>
                  <a:srgbClr val="00B050"/>
                </a:solidFill>
                <a:latin typeface="Ink Free" panose="03080402000500000000" pitchFamily="66" charset="0"/>
              </a:rPr>
              <a:t> relax! </a:t>
            </a:r>
            <a:r>
              <a:rPr lang="es-MX" sz="3500" b="1" dirty="0" err="1" smtClean="0">
                <a:solidFill>
                  <a:srgbClr val="00B050"/>
                </a:solidFill>
                <a:latin typeface="Ink Free" panose="03080402000500000000" pitchFamily="66" charset="0"/>
              </a:rPr>
              <a:t>You</a:t>
            </a:r>
            <a:r>
              <a:rPr lang="es-MX" sz="3500" b="1" dirty="0" smtClean="0">
                <a:solidFill>
                  <a:srgbClr val="00B050"/>
                </a:solidFill>
                <a:latin typeface="Ink Free" panose="03080402000500000000" pitchFamily="66" charset="0"/>
              </a:rPr>
              <a:t> </a:t>
            </a:r>
            <a:r>
              <a:rPr lang="es-MX" sz="3500" b="1" dirty="0" err="1" smtClean="0">
                <a:solidFill>
                  <a:srgbClr val="00B050"/>
                </a:solidFill>
                <a:latin typeface="Ink Free" panose="03080402000500000000" pitchFamily="66" charset="0"/>
              </a:rPr>
              <a:t>have</a:t>
            </a:r>
            <a:r>
              <a:rPr lang="es-MX" sz="3500" b="1" dirty="0" smtClean="0">
                <a:solidFill>
                  <a:srgbClr val="00B050"/>
                </a:solidFill>
                <a:latin typeface="Ink Free" panose="03080402000500000000" pitchFamily="66" charset="0"/>
              </a:rPr>
              <a:t> </a:t>
            </a:r>
            <a:r>
              <a:rPr lang="es-MX" sz="3500" b="1" dirty="0" err="1" smtClean="0">
                <a:solidFill>
                  <a:srgbClr val="00B050"/>
                </a:solidFill>
                <a:latin typeface="Ink Free" panose="03080402000500000000" pitchFamily="66" charset="0"/>
              </a:rPr>
              <a:t>sucessfully</a:t>
            </a:r>
            <a:r>
              <a:rPr lang="es-MX" sz="3500" b="1" dirty="0" smtClean="0">
                <a:solidFill>
                  <a:srgbClr val="00B050"/>
                </a:solidFill>
                <a:latin typeface="Ink Free" panose="03080402000500000000" pitchFamily="66" charset="0"/>
              </a:rPr>
              <a:t> </a:t>
            </a:r>
            <a:r>
              <a:rPr lang="es-MX" sz="3500" b="1" dirty="0" err="1" smtClean="0">
                <a:solidFill>
                  <a:srgbClr val="00B050"/>
                </a:solidFill>
                <a:latin typeface="Ink Free" panose="03080402000500000000" pitchFamily="66" charset="0"/>
              </a:rPr>
              <a:t>reached</a:t>
            </a:r>
            <a:r>
              <a:rPr lang="es-MX" sz="3500" b="1" dirty="0" smtClean="0">
                <a:solidFill>
                  <a:srgbClr val="00B050"/>
                </a:solidFill>
                <a:latin typeface="Ink Free" panose="03080402000500000000" pitchFamily="66" charset="0"/>
              </a:rPr>
              <a:t> Friday! </a:t>
            </a:r>
            <a:r>
              <a:rPr lang="es-MX" sz="3500" b="1" dirty="0" err="1" smtClean="0">
                <a:solidFill>
                  <a:srgbClr val="00B050"/>
                </a:solidFill>
                <a:latin typeface="Ink Free" panose="03080402000500000000" pitchFamily="66" charset="0"/>
              </a:rPr>
              <a:t>What</a:t>
            </a:r>
            <a:r>
              <a:rPr lang="es-MX" sz="3500" b="1" dirty="0" smtClean="0">
                <a:solidFill>
                  <a:srgbClr val="00B050"/>
                </a:solidFill>
                <a:latin typeface="Ink Free" panose="03080402000500000000" pitchFamily="66" charset="0"/>
              </a:rPr>
              <a:t> a </a:t>
            </a:r>
            <a:r>
              <a:rPr lang="es-MX" sz="3500" b="1" dirty="0" err="1" smtClean="0">
                <a:solidFill>
                  <a:srgbClr val="00B050"/>
                </a:solidFill>
                <a:latin typeface="Ink Free" panose="03080402000500000000" pitchFamily="66" charset="0"/>
              </a:rPr>
              <a:t>brilliant</a:t>
            </a:r>
            <a:r>
              <a:rPr lang="es-MX" sz="3500" b="1" dirty="0" smtClean="0">
                <a:solidFill>
                  <a:srgbClr val="00B050"/>
                </a:solidFill>
                <a:latin typeface="Ink Free" panose="03080402000500000000" pitchFamily="66" charset="0"/>
              </a:rPr>
              <a:t> </a:t>
            </a:r>
            <a:r>
              <a:rPr lang="es-MX" sz="3500" b="1" dirty="0" err="1" smtClean="0">
                <a:solidFill>
                  <a:srgbClr val="00B050"/>
                </a:solidFill>
                <a:latin typeface="Ink Free" panose="03080402000500000000" pitchFamily="66" charset="0"/>
              </a:rPr>
              <a:t>week</a:t>
            </a:r>
            <a:r>
              <a:rPr lang="es-MX" sz="3500" b="1" dirty="0" smtClean="0">
                <a:solidFill>
                  <a:srgbClr val="00B050"/>
                </a:solidFill>
                <a:latin typeface="Ink Free" panose="03080402000500000000" pitchFamily="66" charset="0"/>
              </a:rPr>
              <a:t>, </a:t>
            </a:r>
            <a:r>
              <a:rPr lang="es-MX" sz="3500" b="1" dirty="0" err="1" smtClean="0">
                <a:solidFill>
                  <a:srgbClr val="00B050"/>
                </a:solidFill>
                <a:latin typeface="Ink Free" panose="03080402000500000000" pitchFamily="66" charset="0"/>
              </a:rPr>
              <a:t>well</a:t>
            </a:r>
            <a:r>
              <a:rPr lang="es-MX" sz="3500" b="1" dirty="0" smtClean="0">
                <a:solidFill>
                  <a:srgbClr val="00B050"/>
                </a:solidFill>
                <a:latin typeface="Ink Free" panose="03080402000500000000" pitchFamily="66" charset="0"/>
              </a:rPr>
              <a:t> done! </a:t>
            </a:r>
          </a:p>
          <a:p>
            <a:endParaRPr lang="en-GB" sz="3600" dirty="0">
              <a:solidFill>
                <a:schemeClr val="accent1">
                  <a:lumMod val="50000"/>
                </a:schemeClr>
              </a:solidFill>
              <a:latin typeface="Ink Free" panose="03080402000500000000" pitchFamily="66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 r="2323"/>
          <a:stretch/>
        </p:blipFill>
        <p:spPr>
          <a:xfrm>
            <a:off x="4480214" y="3990132"/>
            <a:ext cx="2474768" cy="2702539"/>
          </a:xfrm>
          <a:prstGeom prst="rect">
            <a:avLst/>
          </a:prstGeom>
        </p:spPr>
      </p:pic>
      <p:sp>
        <p:nvSpPr>
          <p:cNvPr id="6" name="Llamada ovalada 5"/>
          <p:cNvSpPr/>
          <p:nvPr/>
        </p:nvSpPr>
        <p:spPr>
          <a:xfrm>
            <a:off x="6763864" y="3353106"/>
            <a:ext cx="3003590" cy="1634837"/>
          </a:xfrm>
          <a:prstGeom prst="wedgeEllipseCallout">
            <a:avLst>
              <a:gd name="adj1" fmla="val -62347"/>
              <a:gd name="adj2" fmla="val 277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 am the master of all things math.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748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Task</a:t>
            </a:r>
            <a:r>
              <a:rPr lang="es-MX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One</a:t>
            </a:r>
            <a:r>
              <a:rPr lang="es-MX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: </a:t>
            </a:r>
            <a:r>
              <a:rPr lang="es-MX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Math</a:t>
            </a:r>
            <a:r>
              <a:rPr lang="es-MX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Antics</a:t>
            </a:r>
            <a:r>
              <a:rPr lang="es-MX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Video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Watch</a:t>
            </a:r>
            <a:r>
              <a:rPr lang="es-MX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the</a:t>
            </a:r>
            <a:r>
              <a:rPr lang="es-MX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math</a:t>
            </a:r>
            <a:r>
              <a:rPr lang="es-MX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antics</a:t>
            </a:r>
            <a:r>
              <a:rPr lang="es-MX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video </a:t>
            </a:r>
            <a:r>
              <a:rPr lang="es-MX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about</a:t>
            </a:r>
            <a:r>
              <a:rPr lang="es-MX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area</a:t>
            </a:r>
            <a:r>
              <a:rPr lang="es-MX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dirty="0" smtClean="0">
                <a:solidFill>
                  <a:srgbClr val="FF0000"/>
                </a:solidFill>
                <a:latin typeface="Ink Free" panose="03080402000500000000" pitchFamily="66" charset="0"/>
              </a:rPr>
              <a:t>up </a:t>
            </a:r>
            <a:r>
              <a:rPr lang="es-MX" dirty="0" err="1" smtClean="0">
                <a:solidFill>
                  <a:srgbClr val="FF0000"/>
                </a:solidFill>
                <a:latin typeface="Ink Free" panose="03080402000500000000" pitchFamily="66" charset="0"/>
              </a:rPr>
              <a:t>until</a:t>
            </a:r>
            <a:r>
              <a:rPr lang="es-MX" dirty="0" smtClean="0">
                <a:solidFill>
                  <a:srgbClr val="FF0000"/>
                </a:solidFill>
                <a:latin typeface="Ink Free" panose="03080402000500000000" pitchFamily="66" charset="0"/>
              </a:rPr>
              <a:t> </a:t>
            </a:r>
            <a:r>
              <a:rPr lang="es-MX" b="1" dirty="0" smtClean="0">
                <a:solidFill>
                  <a:srgbClr val="FF0000"/>
                </a:solidFill>
                <a:latin typeface="Ink Free" panose="03080402000500000000" pitchFamily="66" charset="0"/>
              </a:rPr>
              <a:t>4:48</a:t>
            </a:r>
            <a:endParaRPr lang="es-MX" b="1" dirty="0">
              <a:solidFill>
                <a:srgbClr val="FF0000"/>
              </a:solidFill>
              <a:latin typeface="Ink Free" panose="03080402000500000000" pitchFamily="66" charset="0"/>
            </a:endParaRPr>
          </a:p>
          <a:p>
            <a:pPr marL="0" indent="0">
              <a:buNone/>
            </a:pPr>
            <a:r>
              <a:rPr lang="es-MX" dirty="0" smtClean="0">
                <a:latin typeface="Ink Free" panose="03080402000500000000" pitchFamily="66" charset="0"/>
                <a:hlinkClick r:id="rId2"/>
              </a:rPr>
              <a:t>https://www.youtube.com/watch?v=xCdxURXMdFY&amp;t=15s</a:t>
            </a:r>
            <a:endParaRPr lang="es-MX" dirty="0" smtClean="0">
              <a:latin typeface="Ink Free" panose="03080402000500000000" pitchFamily="66" charset="0"/>
            </a:endParaRPr>
          </a:p>
          <a:p>
            <a:pPr marL="0" indent="0">
              <a:buNone/>
            </a:pPr>
            <a:endParaRPr lang="es-MX" b="1" dirty="0">
              <a:latin typeface="Ink Free" panose="03080402000500000000" pitchFamily="66" charset="0"/>
            </a:endParaRPr>
          </a:p>
          <a:p>
            <a:pPr marL="0" indent="0">
              <a:buNone/>
            </a:pPr>
            <a:r>
              <a:rPr lang="es-MX" i="1" dirty="0" err="1" smtClean="0">
                <a:solidFill>
                  <a:srgbClr val="FF0000"/>
                </a:solidFill>
                <a:latin typeface="Ink Free" panose="03080402000500000000" pitchFamily="66" charset="0"/>
              </a:rPr>
              <a:t>You</a:t>
            </a:r>
            <a:r>
              <a:rPr lang="es-MX" i="1" dirty="0" smtClean="0">
                <a:solidFill>
                  <a:srgbClr val="FF0000"/>
                </a:solidFill>
                <a:latin typeface="Ink Free" panose="03080402000500000000" pitchFamily="66" charset="0"/>
              </a:rPr>
              <a:t> do </a:t>
            </a:r>
            <a:r>
              <a:rPr lang="es-MX" i="1" dirty="0" err="1" smtClean="0">
                <a:solidFill>
                  <a:srgbClr val="FF0000"/>
                </a:solidFill>
                <a:latin typeface="Ink Free" panose="03080402000500000000" pitchFamily="66" charset="0"/>
              </a:rPr>
              <a:t>not</a:t>
            </a:r>
            <a:r>
              <a:rPr lang="es-MX" i="1" dirty="0" smtClean="0">
                <a:solidFill>
                  <a:srgbClr val="FF0000"/>
                </a:solidFill>
                <a:latin typeface="Ink Free" panose="03080402000500000000" pitchFamily="66" charset="0"/>
              </a:rPr>
              <a:t> </a:t>
            </a:r>
            <a:r>
              <a:rPr lang="es-MX" i="1" dirty="0" err="1" smtClean="0">
                <a:solidFill>
                  <a:srgbClr val="FF0000"/>
                </a:solidFill>
                <a:latin typeface="Ink Free" panose="03080402000500000000" pitchFamily="66" charset="0"/>
              </a:rPr>
              <a:t>need</a:t>
            </a:r>
            <a:r>
              <a:rPr lang="es-MX" i="1" dirty="0" smtClean="0">
                <a:solidFill>
                  <a:srgbClr val="FF0000"/>
                </a:solidFill>
                <a:latin typeface="Ink Free" panose="03080402000500000000" pitchFamily="66" charset="0"/>
              </a:rPr>
              <a:t> to </a:t>
            </a:r>
            <a:r>
              <a:rPr lang="es-MX" i="1" dirty="0" err="1" smtClean="0">
                <a:solidFill>
                  <a:srgbClr val="FF0000"/>
                </a:solidFill>
                <a:latin typeface="Ink Free" panose="03080402000500000000" pitchFamily="66" charset="0"/>
              </a:rPr>
              <a:t>watch</a:t>
            </a:r>
            <a:r>
              <a:rPr lang="es-MX" i="1" dirty="0" smtClean="0">
                <a:solidFill>
                  <a:srgbClr val="FF0000"/>
                </a:solidFill>
                <a:latin typeface="Ink Free" panose="03080402000500000000" pitchFamily="66" charset="0"/>
              </a:rPr>
              <a:t> </a:t>
            </a:r>
            <a:r>
              <a:rPr lang="es-MX" i="1" dirty="0" err="1" smtClean="0">
                <a:solidFill>
                  <a:srgbClr val="FF0000"/>
                </a:solidFill>
                <a:latin typeface="Ink Free" panose="03080402000500000000" pitchFamily="66" charset="0"/>
              </a:rPr>
              <a:t>the</a:t>
            </a:r>
            <a:r>
              <a:rPr lang="es-MX" i="1" dirty="0" smtClean="0">
                <a:solidFill>
                  <a:srgbClr val="FF0000"/>
                </a:solidFill>
                <a:latin typeface="Ink Free" panose="03080402000500000000" pitchFamily="66" charset="0"/>
              </a:rPr>
              <a:t> video </a:t>
            </a:r>
            <a:r>
              <a:rPr lang="es-MX" i="1" dirty="0" err="1" smtClean="0">
                <a:solidFill>
                  <a:srgbClr val="FF0000"/>
                </a:solidFill>
                <a:latin typeface="Ink Free" panose="03080402000500000000" pitchFamily="66" charset="0"/>
              </a:rPr>
              <a:t>about</a:t>
            </a:r>
            <a:r>
              <a:rPr lang="es-MX" i="1" dirty="0" smtClean="0">
                <a:solidFill>
                  <a:srgbClr val="FF0000"/>
                </a:solidFill>
                <a:latin typeface="Ink Free" panose="03080402000500000000" pitchFamily="66" charset="0"/>
              </a:rPr>
              <a:t> TRIANGLES. </a:t>
            </a:r>
            <a:r>
              <a:rPr lang="es-MX" i="1" dirty="0" err="1" smtClean="0">
                <a:solidFill>
                  <a:srgbClr val="FF0000"/>
                </a:solidFill>
                <a:latin typeface="Ink Free" panose="03080402000500000000" pitchFamily="66" charset="0"/>
              </a:rPr>
              <a:t>Only</a:t>
            </a:r>
            <a:r>
              <a:rPr lang="es-MX" i="1" dirty="0">
                <a:solidFill>
                  <a:srgbClr val="FF0000"/>
                </a:solidFill>
                <a:latin typeface="Ink Free" panose="03080402000500000000" pitchFamily="66" charset="0"/>
              </a:rPr>
              <a:t> </a:t>
            </a:r>
            <a:r>
              <a:rPr lang="es-MX" i="1" dirty="0" err="1" smtClean="0">
                <a:solidFill>
                  <a:srgbClr val="FF0000"/>
                </a:solidFill>
                <a:latin typeface="Ink Free" panose="03080402000500000000" pitchFamily="66" charset="0"/>
              </a:rPr>
              <a:t>rectangles</a:t>
            </a:r>
            <a:r>
              <a:rPr lang="es-MX" i="1" dirty="0" smtClean="0">
                <a:solidFill>
                  <a:srgbClr val="FF0000"/>
                </a:solidFill>
                <a:latin typeface="Ink Free" panose="03080402000500000000" pitchFamily="66" charset="0"/>
              </a:rPr>
              <a:t> and </a:t>
            </a:r>
            <a:r>
              <a:rPr lang="es-MX" i="1" dirty="0" err="1" smtClean="0">
                <a:solidFill>
                  <a:srgbClr val="FF0000"/>
                </a:solidFill>
                <a:latin typeface="Ink Free" panose="03080402000500000000" pitchFamily="66" charset="0"/>
              </a:rPr>
              <a:t>squares</a:t>
            </a:r>
            <a:r>
              <a:rPr lang="es-MX" i="1" dirty="0" smtClean="0">
                <a:solidFill>
                  <a:srgbClr val="FF0000"/>
                </a:solidFill>
                <a:latin typeface="Ink Free" panose="03080402000500000000" pitchFamily="66" charset="0"/>
              </a:rPr>
              <a:t>.</a:t>
            </a:r>
            <a:endParaRPr lang="es-MX" i="1" dirty="0">
              <a:solidFill>
                <a:srgbClr val="FF0000"/>
              </a:solidFill>
              <a:latin typeface="Ink Free" panose="03080402000500000000" pitchFamily="66" charset="0"/>
            </a:endParaRPr>
          </a:p>
          <a:p>
            <a:pPr marL="0" indent="0">
              <a:buNone/>
            </a:pPr>
            <a:endParaRPr lang="es-MX" dirty="0" smtClean="0"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18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7108" y="168177"/>
            <a:ext cx="11901268" cy="563343"/>
          </a:xfrm>
        </p:spPr>
        <p:txBody>
          <a:bodyPr>
            <a:normAutofit fontScale="90000"/>
          </a:bodyPr>
          <a:lstStyle/>
          <a:p>
            <a:r>
              <a:rPr lang="es-MX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Task</a:t>
            </a:r>
            <a:r>
              <a:rPr lang="es-MX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Two</a:t>
            </a:r>
            <a:r>
              <a:rPr lang="es-MX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: </a:t>
            </a:r>
            <a:r>
              <a:rPr lang="es-MX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Making</a:t>
            </a:r>
            <a:r>
              <a:rPr lang="es-MX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Notes </a:t>
            </a:r>
            <a:r>
              <a:rPr lang="es-MX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about</a:t>
            </a:r>
            <a:r>
              <a:rPr lang="es-MX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Area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8883" y="1026942"/>
            <a:ext cx="11878994" cy="55848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2400" i="1" dirty="0" err="1" smtClean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Write</a:t>
            </a:r>
            <a:r>
              <a:rPr lang="es-MX" sz="2400" i="1" dirty="0" smtClean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2400" i="1" dirty="0" err="1" smtClean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the</a:t>
            </a:r>
            <a:r>
              <a:rPr lang="es-MX" sz="2400" i="1" dirty="0" smtClean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 date and </a:t>
            </a:r>
            <a:r>
              <a:rPr lang="es-MX" sz="2400" i="1" dirty="0" err="1" smtClean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title</a:t>
            </a:r>
            <a:r>
              <a:rPr lang="es-MX" sz="2400" i="1" dirty="0" smtClean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 in </a:t>
            </a:r>
            <a:r>
              <a:rPr lang="es-MX" sz="2400" i="1" dirty="0" err="1" smtClean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your</a:t>
            </a:r>
            <a:r>
              <a:rPr lang="es-MX" sz="2400" i="1" dirty="0" smtClean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 notebook. </a:t>
            </a:r>
            <a:r>
              <a:rPr lang="es-MX" sz="2400" i="1" dirty="0" err="1" smtClean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Then</a:t>
            </a:r>
            <a:r>
              <a:rPr lang="es-MX" sz="2400" i="1" dirty="0" smtClean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2400" i="1" dirty="0" err="1" smtClean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copy</a:t>
            </a:r>
            <a:r>
              <a:rPr lang="es-MX" sz="2400" i="1" dirty="0" smtClean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2400" i="1" dirty="0" err="1" smtClean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down</a:t>
            </a:r>
            <a:r>
              <a:rPr lang="es-MX" sz="2400" i="1" dirty="0" smtClean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2400" i="1" dirty="0" err="1" smtClean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the</a:t>
            </a:r>
            <a:r>
              <a:rPr lang="es-MX" sz="2400" i="1" dirty="0" smtClean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 notes. </a:t>
            </a:r>
            <a:r>
              <a:rPr lang="es-MX" sz="2400" i="1" dirty="0" err="1" smtClean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If</a:t>
            </a:r>
            <a:r>
              <a:rPr lang="es-MX" sz="2400" i="1" dirty="0" smtClean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2400" i="1" dirty="0" err="1" smtClean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you</a:t>
            </a:r>
            <a:r>
              <a:rPr lang="es-MX" sz="2400" i="1" dirty="0" smtClean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2400" i="1" dirty="0" err="1" smtClean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dont</a:t>
            </a:r>
            <a:r>
              <a:rPr lang="es-MX" sz="2400" i="1" dirty="0" smtClean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2400" i="1" dirty="0" err="1" smtClean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understand</a:t>
            </a:r>
            <a:r>
              <a:rPr lang="es-MX" sz="2400" i="1" dirty="0" smtClean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2400" i="1" dirty="0" err="1" smtClean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any</a:t>
            </a:r>
            <a:r>
              <a:rPr lang="es-MX" sz="2400" i="1" dirty="0" smtClean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 of </a:t>
            </a:r>
            <a:r>
              <a:rPr lang="es-MX" sz="2400" i="1" dirty="0" err="1" smtClean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the</a:t>
            </a:r>
            <a:r>
              <a:rPr lang="es-MX" sz="2400" i="1" dirty="0" smtClean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 notes, </a:t>
            </a:r>
            <a:r>
              <a:rPr lang="es-MX" sz="2400" i="1" dirty="0" err="1" smtClean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watch</a:t>
            </a:r>
            <a:r>
              <a:rPr lang="es-MX" sz="2400" i="1" dirty="0" smtClean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2400" i="1" dirty="0" err="1" smtClean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the</a:t>
            </a:r>
            <a:r>
              <a:rPr lang="es-MX" sz="2400" i="1" dirty="0" smtClean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2400" i="1" dirty="0" err="1" smtClean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math</a:t>
            </a:r>
            <a:r>
              <a:rPr lang="es-MX" sz="2400" i="1" dirty="0" smtClean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2400" i="1" dirty="0" err="1" smtClean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antics</a:t>
            </a:r>
            <a:r>
              <a:rPr lang="es-MX" sz="2400" i="1" dirty="0" smtClean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 video </a:t>
            </a:r>
            <a:r>
              <a:rPr lang="es-MX" sz="2400" i="1" dirty="0" err="1" smtClean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again</a:t>
            </a:r>
            <a:r>
              <a:rPr lang="es-MX" sz="2400" i="1" dirty="0" smtClean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.</a:t>
            </a:r>
          </a:p>
          <a:p>
            <a:pPr marL="0" indent="0" algn="ctr">
              <a:buNone/>
            </a:pPr>
            <a:r>
              <a:rPr lang="es-MX" sz="2400" b="1" i="1" u="sng" dirty="0" err="1" smtClean="0">
                <a:solidFill>
                  <a:srgbClr val="FF0000"/>
                </a:solidFill>
                <a:latin typeface="Ink Free" panose="03080402000500000000" pitchFamily="66" charset="0"/>
              </a:rPr>
              <a:t>Calculating</a:t>
            </a:r>
            <a:r>
              <a:rPr lang="es-MX" sz="2400" b="1" i="1" u="sng" dirty="0" smtClean="0">
                <a:solidFill>
                  <a:srgbClr val="FF0000"/>
                </a:solidFill>
                <a:latin typeface="Ink Free" panose="03080402000500000000" pitchFamily="66" charset="0"/>
              </a:rPr>
              <a:t> </a:t>
            </a:r>
            <a:r>
              <a:rPr lang="es-MX" sz="2400" b="1" i="1" u="sng" dirty="0" err="1" smtClean="0">
                <a:solidFill>
                  <a:srgbClr val="FF0000"/>
                </a:solidFill>
                <a:latin typeface="Ink Free" panose="03080402000500000000" pitchFamily="66" charset="0"/>
              </a:rPr>
              <a:t>Area</a:t>
            </a:r>
            <a:r>
              <a:rPr lang="es-MX" sz="2400" b="1" i="1" u="sng" dirty="0" smtClean="0">
                <a:solidFill>
                  <a:srgbClr val="FF0000"/>
                </a:solidFill>
                <a:latin typeface="Ink Free" panose="03080402000500000000" pitchFamily="66" charset="0"/>
              </a:rPr>
              <a:t> </a:t>
            </a:r>
          </a:p>
          <a:p>
            <a:pPr marL="0" indent="0">
              <a:buNone/>
            </a:pPr>
            <a:r>
              <a:rPr lang="es-MX" sz="2400" dirty="0" err="1" smtClean="0">
                <a:solidFill>
                  <a:schemeClr val="tx2">
                    <a:lumMod val="50000"/>
                  </a:schemeClr>
                </a:solidFill>
                <a:latin typeface="Ink Free" panose="03080402000500000000" pitchFamily="66" charset="0"/>
              </a:rPr>
              <a:t>When</a:t>
            </a:r>
            <a:r>
              <a:rPr lang="es-MX" sz="2400" dirty="0" smtClean="0">
                <a:solidFill>
                  <a:schemeClr val="tx2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2400" dirty="0" err="1" smtClean="0">
                <a:solidFill>
                  <a:schemeClr val="tx2">
                    <a:lumMod val="50000"/>
                  </a:schemeClr>
                </a:solidFill>
                <a:latin typeface="Ink Free" panose="03080402000500000000" pitchFamily="66" charset="0"/>
              </a:rPr>
              <a:t>we</a:t>
            </a:r>
            <a:r>
              <a:rPr lang="es-MX" sz="2400" dirty="0" smtClean="0">
                <a:solidFill>
                  <a:schemeClr val="tx2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2400" dirty="0" err="1" smtClean="0">
                <a:solidFill>
                  <a:schemeClr val="tx2">
                    <a:lumMod val="50000"/>
                  </a:schemeClr>
                </a:solidFill>
                <a:latin typeface="Ink Free" panose="03080402000500000000" pitchFamily="66" charset="0"/>
              </a:rPr>
              <a:t>find</a:t>
            </a:r>
            <a:r>
              <a:rPr lang="es-MX" sz="2400" dirty="0" smtClean="0">
                <a:solidFill>
                  <a:schemeClr val="tx2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2400" dirty="0" err="1" smtClean="0">
                <a:solidFill>
                  <a:schemeClr val="tx2">
                    <a:lumMod val="50000"/>
                  </a:schemeClr>
                </a:solidFill>
                <a:latin typeface="Ink Free" panose="03080402000500000000" pitchFamily="66" charset="0"/>
              </a:rPr>
              <a:t>area</a:t>
            </a:r>
            <a:r>
              <a:rPr lang="es-MX" sz="2400" dirty="0" smtClean="0">
                <a:solidFill>
                  <a:schemeClr val="tx2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2400" dirty="0" err="1" smtClean="0">
                <a:solidFill>
                  <a:schemeClr val="tx2">
                    <a:lumMod val="50000"/>
                  </a:schemeClr>
                </a:solidFill>
                <a:latin typeface="Ink Free" panose="03080402000500000000" pitchFamily="66" charset="0"/>
              </a:rPr>
              <a:t>we</a:t>
            </a:r>
            <a:r>
              <a:rPr lang="es-MX" sz="2400" dirty="0" smtClean="0">
                <a:solidFill>
                  <a:schemeClr val="tx2">
                    <a:lumMod val="50000"/>
                  </a:schemeClr>
                </a:solidFill>
                <a:latin typeface="Ink Free" panose="03080402000500000000" pitchFamily="66" charset="0"/>
              </a:rPr>
              <a:t> use “</a:t>
            </a:r>
            <a:r>
              <a:rPr lang="es-MX" sz="2400" dirty="0" err="1" smtClean="0">
                <a:solidFill>
                  <a:schemeClr val="tx2">
                    <a:lumMod val="50000"/>
                  </a:schemeClr>
                </a:solidFill>
                <a:latin typeface="Ink Free" panose="03080402000500000000" pitchFamily="66" charset="0"/>
              </a:rPr>
              <a:t>Squared</a:t>
            </a:r>
            <a:r>
              <a:rPr lang="es-MX" sz="2400" dirty="0" smtClean="0">
                <a:solidFill>
                  <a:schemeClr val="tx2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2400" dirty="0" err="1" smtClean="0">
                <a:solidFill>
                  <a:schemeClr val="tx2">
                    <a:lumMod val="50000"/>
                  </a:schemeClr>
                </a:solidFill>
                <a:latin typeface="Ink Free" panose="03080402000500000000" pitchFamily="66" charset="0"/>
              </a:rPr>
              <a:t>Units</a:t>
            </a:r>
            <a:r>
              <a:rPr lang="es-MX" sz="2400" dirty="0">
                <a:solidFill>
                  <a:schemeClr val="tx2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2400" dirty="0" smtClean="0">
                <a:solidFill>
                  <a:schemeClr val="tx2">
                    <a:lumMod val="50000"/>
                  </a:schemeClr>
                </a:solidFill>
                <a:latin typeface="Ink Free" panose="03080402000500000000" pitchFamily="66" charset="0"/>
              </a:rPr>
              <a:t>of </a:t>
            </a:r>
            <a:r>
              <a:rPr lang="es-MX" sz="2400" dirty="0" err="1" smtClean="0">
                <a:solidFill>
                  <a:schemeClr val="tx2">
                    <a:lumMod val="50000"/>
                  </a:schemeClr>
                </a:solidFill>
                <a:latin typeface="Ink Free" panose="03080402000500000000" pitchFamily="66" charset="0"/>
              </a:rPr>
              <a:t>Measurement</a:t>
            </a:r>
            <a:r>
              <a:rPr lang="es-MX" sz="2400" dirty="0" smtClean="0">
                <a:solidFill>
                  <a:schemeClr val="tx2">
                    <a:lumMod val="50000"/>
                  </a:schemeClr>
                </a:solidFill>
                <a:latin typeface="Ink Free" panose="03080402000500000000" pitchFamily="66" charset="0"/>
              </a:rPr>
              <a:t>” </a:t>
            </a:r>
            <a:r>
              <a:rPr lang="es-MX" sz="2400" dirty="0" err="1" smtClean="0">
                <a:solidFill>
                  <a:schemeClr val="tx2">
                    <a:lumMod val="50000"/>
                  </a:schemeClr>
                </a:solidFill>
                <a:latin typeface="Ink Free" panose="03080402000500000000" pitchFamily="66" charset="0"/>
              </a:rPr>
              <a:t>We</a:t>
            </a:r>
            <a:r>
              <a:rPr lang="es-MX" sz="2400" dirty="0" smtClean="0">
                <a:solidFill>
                  <a:schemeClr val="tx2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2400" dirty="0" err="1" smtClean="0">
                <a:solidFill>
                  <a:schemeClr val="tx2">
                    <a:lumMod val="50000"/>
                  </a:schemeClr>
                </a:solidFill>
                <a:latin typeface="Ink Free" panose="03080402000500000000" pitchFamily="66" charset="0"/>
              </a:rPr>
              <a:t>write</a:t>
            </a:r>
            <a:r>
              <a:rPr lang="es-MX" sz="2400" dirty="0" smtClean="0">
                <a:solidFill>
                  <a:schemeClr val="tx2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2400" dirty="0" err="1" smtClean="0">
                <a:solidFill>
                  <a:schemeClr val="tx2">
                    <a:lumMod val="50000"/>
                  </a:schemeClr>
                </a:solidFill>
                <a:latin typeface="Ink Free" panose="03080402000500000000" pitchFamily="66" charset="0"/>
              </a:rPr>
              <a:t>the</a:t>
            </a:r>
            <a:r>
              <a:rPr lang="es-MX" sz="2400" dirty="0" smtClean="0">
                <a:solidFill>
                  <a:schemeClr val="tx2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2400" dirty="0" err="1" smtClean="0">
                <a:solidFill>
                  <a:schemeClr val="tx2">
                    <a:lumMod val="50000"/>
                  </a:schemeClr>
                </a:solidFill>
                <a:latin typeface="Ink Free" panose="03080402000500000000" pitchFamily="66" charset="0"/>
              </a:rPr>
              <a:t>units</a:t>
            </a:r>
            <a:r>
              <a:rPr lang="es-MX" sz="2400" dirty="0" smtClean="0">
                <a:solidFill>
                  <a:schemeClr val="tx2">
                    <a:lumMod val="50000"/>
                  </a:schemeClr>
                </a:solidFill>
                <a:latin typeface="Ink Free" panose="03080402000500000000" pitchFamily="66" charset="0"/>
              </a:rPr>
              <a:t> of </a:t>
            </a:r>
            <a:r>
              <a:rPr lang="es-MX" sz="2400" dirty="0" err="1" smtClean="0">
                <a:solidFill>
                  <a:schemeClr val="tx2">
                    <a:lumMod val="50000"/>
                  </a:schemeClr>
                </a:solidFill>
                <a:latin typeface="Ink Free" panose="03080402000500000000" pitchFamily="66" charset="0"/>
              </a:rPr>
              <a:t>measurement</a:t>
            </a:r>
            <a:r>
              <a:rPr lang="es-MX" sz="2400" dirty="0" smtClean="0">
                <a:solidFill>
                  <a:schemeClr val="tx2">
                    <a:lumMod val="50000"/>
                  </a:schemeClr>
                </a:solidFill>
                <a:latin typeface="Ink Free" panose="03080402000500000000" pitchFamily="66" charset="0"/>
              </a:rPr>
              <a:t>, </a:t>
            </a:r>
            <a:r>
              <a:rPr lang="es-MX" sz="2400" dirty="0" err="1" smtClean="0">
                <a:solidFill>
                  <a:schemeClr val="tx2">
                    <a:lumMod val="50000"/>
                  </a:schemeClr>
                </a:solidFill>
                <a:latin typeface="Ink Free" panose="03080402000500000000" pitchFamily="66" charset="0"/>
              </a:rPr>
              <a:t>eg</a:t>
            </a:r>
            <a:r>
              <a:rPr lang="es-MX" sz="2400" dirty="0" smtClean="0">
                <a:solidFill>
                  <a:schemeClr val="tx2">
                    <a:lumMod val="50000"/>
                  </a:schemeClr>
                </a:solidFill>
                <a:latin typeface="Ink Free" panose="03080402000500000000" pitchFamily="66" charset="0"/>
              </a:rPr>
              <a:t> miles, and </a:t>
            </a:r>
            <a:r>
              <a:rPr lang="es-MX" sz="2400" dirty="0" err="1" smtClean="0">
                <a:solidFill>
                  <a:schemeClr val="tx2">
                    <a:lumMod val="50000"/>
                  </a:schemeClr>
                </a:solidFill>
                <a:latin typeface="Ink Free" panose="03080402000500000000" pitchFamily="66" charset="0"/>
              </a:rPr>
              <a:t>add</a:t>
            </a:r>
            <a:r>
              <a:rPr lang="es-MX" sz="2400" dirty="0" smtClean="0">
                <a:solidFill>
                  <a:schemeClr val="tx2">
                    <a:lumMod val="50000"/>
                  </a:schemeClr>
                </a:solidFill>
                <a:latin typeface="Ink Free" panose="03080402000500000000" pitchFamily="66" charset="0"/>
              </a:rPr>
              <a:t> a </a:t>
            </a:r>
            <a:r>
              <a:rPr lang="es-MX" sz="2400" dirty="0" err="1" smtClean="0">
                <a:solidFill>
                  <a:schemeClr val="tx2">
                    <a:lumMod val="50000"/>
                  </a:schemeClr>
                </a:solidFill>
                <a:latin typeface="Ink Free" panose="03080402000500000000" pitchFamily="66" charset="0"/>
              </a:rPr>
              <a:t>small</a:t>
            </a:r>
            <a:r>
              <a:rPr lang="es-MX" sz="2400" dirty="0" smtClean="0">
                <a:solidFill>
                  <a:schemeClr val="tx2">
                    <a:lumMod val="50000"/>
                  </a:schemeClr>
                </a:solidFill>
                <a:latin typeface="Ink Free" panose="03080402000500000000" pitchFamily="66" charset="0"/>
              </a:rPr>
              <a:t> “2” in </a:t>
            </a:r>
            <a:r>
              <a:rPr lang="es-MX" sz="2400" dirty="0" err="1" smtClean="0">
                <a:solidFill>
                  <a:schemeClr val="tx2">
                    <a:lumMod val="50000"/>
                  </a:schemeClr>
                </a:solidFill>
                <a:latin typeface="Ink Free" panose="03080402000500000000" pitchFamily="66" charset="0"/>
              </a:rPr>
              <a:t>the</a:t>
            </a:r>
            <a:r>
              <a:rPr lang="es-MX" sz="2400" dirty="0" smtClean="0">
                <a:solidFill>
                  <a:schemeClr val="tx2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2400" dirty="0" err="1" smtClean="0">
                <a:solidFill>
                  <a:schemeClr val="tx2">
                    <a:lumMod val="50000"/>
                  </a:schemeClr>
                </a:solidFill>
                <a:latin typeface="Ink Free" panose="03080402000500000000" pitchFamily="66" charset="0"/>
              </a:rPr>
              <a:t>corner</a:t>
            </a:r>
            <a:r>
              <a:rPr lang="es-MX" sz="2400" dirty="0" smtClean="0">
                <a:solidFill>
                  <a:schemeClr val="tx2">
                    <a:lumMod val="50000"/>
                  </a:schemeClr>
                </a:solidFill>
                <a:latin typeface="Ink Free" panose="03080402000500000000" pitchFamily="66" charset="0"/>
              </a:rPr>
              <a:t>. </a:t>
            </a:r>
            <a:r>
              <a:rPr lang="es-MX" sz="2400" dirty="0" err="1" smtClean="0">
                <a:solidFill>
                  <a:schemeClr val="tx2">
                    <a:lumMod val="50000"/>
                  </a:schemeClr>
                </a:solidFill>
                <a:latin typeface="Ink Free" panose="03080402000500000000" pitchFamily="66" charset="0"/>
              </a:rPr>
              <a:t>Eg</a:t>
            </a:r>
            <a:r>
              <a:rPr lang="es-MX" sz="2400" dirty="0" smtClean="0">
                <a:solidFill>
                  <a:schemeClr val="tx2">
                    <a:lumMod val="50000"/>
                  </a:schemeClr>
                </a:solidFill>
                <a:latin typeface="Ink Free" panose="03080402000500000000" pitchFamily="66" charset="0"/>
              </a:rPr>
              <a:t>: 5m</a:t>
            </a:r>
            <a:r>
              <a:rPr lang="en-GB" sz="2400" b="1" dirty="0" smtClean="0">
                <a:solidFill>
                  <a:schemeClr val="tx2">
                    <a:lumMod val="50000"/>
                  </a:schemeClr>
                </a:solidFill>
              </a:rPr>
              <a:t>²</a:t>
            </a:r>
            <a:endParaRPr lang="es-MX" sz="2400" dirty="0" smtClean="0">
              <a:solidFill>
                <a:schemeClr val="tx2">
                  <a:lumMod val="50000"/>
                </a:schemeClr>
              </a:solidFill>
              <a:latin typeface="Ink Free" panose="03080402000500000000" pitchFamily="66" charset="0"/>
            </a:endParaRPr>
          </a:p>
          <a:p>
            <a:pPr marL="0" indent="0">
              <a:buNone/>
            </a:pPr>
            <a:r>
              <a:rPr lang="es-MX" sz="2400" b="1" dirty="0" smtClean="0">
                <a:solidFill>
                  <a:schemeClr val="tx2">
                    <a:lumMod val="50000"/>
                  </a:schemeClr>
                </a:solidFill>
                <a:latin typeface="Ink Free" panose="03080402000500000000" pitchFamily="66" charset="0"/>
              </a:rPr>
              <a:t>Formulas </a:t>
            </a:r>
            <a:r>
              <a:rPr lang="es-MX" sz="2400" b="1" dirty="0" err="1" smtClean="0">
                <a:solidFill>
                  <a:schemeClr val="tx2">
                    <a:lumMod val="50000"/>
                  </a:schemeClr>
                </a:solidFill>
                <a:latin typeface="Ink Free" panose="03080402000500000000" pitchFamily="66" charset="0"/>
              </a:rPr>
              <a:t>for</a:t>
            </a:r>
            <a:r>
              <a:rPr lang="es-MX" sz="2400" b="1" dirty="0" smtClean="0">
                <a:solidFill>
                  <a:schemeClr val="tx2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2400" b="1" dirty="0" err="1" smtClean="0">
                <a:solidFill>
                  <a:schemeClr val="tx2">
                    <a:lumMod val="50000"/>
                  </a:schemeClr>
                </a:solidFill>
                <a:latin typeface="Ink Free" panose="03080402000500000000" pitchFamily="66" charset="0"/>
              </a:rPr>
              <a:t>rectangles</a:t>
            </a:r>
            <a:r>
              <a:rPr lang="es-MX" sz="2400" b="1" dirty="0" smtClean="0">
                <a:solidFill>
                  <a:schemeClr val="tx2">
                    <a:lumMod val="50000"/>
                  </a:schemeClr>
                </a:solidFill>
                <a:latin typeface="Ink Free" panose="03080402000500000000" pitchFamily="66" charset="0"/>
              </a:rPr>
              <a:t> and </a:t>
            </a:r>
            <a:r>
              <a:rPr lang="es-MX" sz="2400" b="1" dirty="0" err="1" smtClean="0">
                <a:solidFill>
                  <a:schemeClr val="tx2">
                    <a:lumMod val="50000"/>
                  </a:schemeClr>
                </a:solidFill>
                <a:latin typeface="Ink Free" panose="03080402000500000000" pitchFamily="66" charset="0"/>
              </a:rPr>
              <a:t>squares</a:t>
            </a:r>
            <a:r>
              <a:rPr lang="es-MX" sz="2400" dirty="0" smtClean="0">
                <a:solidFill>
                  <a:schemeClr val="tx2">
                    <a:lumMod val="50000"/>
                  </a:schemeClr>
                </a:solidFill>
                <a:latin typeface="Ink Free" panose="03080402000500000000" pitchFamily="66" charset="0"/>
              </a:rPr>
              <a:t>: </a:t>
            </a:r>
            <a:r>
              <a:rPr lang="es-MX" sz="2400" u="sng" dirty="0" err="1" smtClean="0">
                <a:solidFill>
                  <a:srgbClr val="FF0000"/>
                </a:solidFill>
                <a:latin typeface="Ink Free" panose="03080402000500000000" pitchFamily="66" charset="0"/>
              </a:rPr>
              <a:t>Area</a:t>
            </a:r>
            <a:r>
              <a:rPr lang="es-MX" sz="2400" u="sng" dirty="0" smtClean="0">
                <a:solidFill>
                  <a:srgbClr val="FF0000"/>
                </a:solidFill>
                <a:latin typeface="Ink Free" panose="03080402000500000000" pitchFamily="66" charset="0"/>
              </a:rPr>
              <a:t> = </a:t>
            </a:r>
            <a:r>
              <a:rPr lang="es-MX" sz="2400" u="sng" dirty="0" err="1" smtClean="0">
                <a:solidFill>
                  <a:srgbClr val="FF0000"/>
                </a:solidFill>
                <a:latin typeface="Ink Free" panose="03080402000500000000" pitchFamily="66" charset="0"/>
              </a:rPr>
              <a:t>length</a:t>
            </a:r>
            <a:r>
              <a:rPr lang="es-MX" sz="2400" u="sng" dirty="0" smtClean="0">
                <a:solidFill>
                  <a:srgbClr val="FF0000"/>
                </a:solidFill>
                <a:latin typeface="Ink Free" panose="03080402000500000000" pitchFamily="66" charset="0"/>
              </a:rPr>
              <a:t> x </a:t>
            </a:r>
            <a:r>
              <a:rPr lang="es-MX" sz="2400" u="sng" dirty="0" err="1" smtClean="0">
                <a:solidFill>
                  <a:srgbClr val="FF0000"/>
                </a:solidFill>
                <a:latin typeface="Ink Free" panose="03080402000500000000" pitchFamily="66" charset="0"/>
              </a:rPr>
              <a:t>width</a:t>
            </a:r>
            <a:r>
              <a:rPr lang="es-MX" sz="2400" u="sng" dirty="0" smtClean="0">
                <a:solidFill>
                  <a:srgbClr val="FF0000"/>
                </a:solidFill>
                <a:latin typeface="Ink Free" panose="03080402000500000000" pitchFamily="66" charset="0"/>
              </a:rPr>
              <a:t>  </a:t>
            </a:r>
            <a:r>
              <a:rPr lang="es-MX" sz="2400" u="sng" dirty="0" smtClean="0">
                <a:solidFill>
                  <a:schemeClr val="tx2">
                    <a:lumMod val="50000"/>
                  </a:schemeClr>
                </a:solidFill>
                <a:latin typeface="Ink Free" panose="03080402000500000000" pitchFamily="66" charset="0"/>
              </a:rPr>
              <a:t>(A=</a:t>
            </a:r>
            <a:r>
              <a:rPr lang="es-MX" sz="2400" u="sng" dirty="0" err="1" smtClean="0">
                <a:solidFill>
                  <a:schemeClr val="tx2">
                    <a:lumMod val="50000"/>
                  </a:schemeClr>
                </a:solidFill>
                <a:latin typeface="Ink Free" panose="03080402000500000000" pitchFamily="66" charset="0"/>
              </a:rPr>
              <a:t>LxW</a:t>
            </a:r>
            <a:r>
              <a:rPr lang="es-MX" sz="2400" u="sng" dirty="0" smtClean="0">
                <a:solidFill>
                  <a:schemeClr val="tx2">
                    <a:lumMod val="50000"/>
                  </a:schemeClr>
                </a:solidFill>
                <a:latin typeface="Ink Free" panose="03080402000500000000" pitchFamily="66" charset="0"/>
              </a:rPr>
              <a:t>)</a:t>
            </a:r>
          </a:p>
          <a:p>
            <a:pPr marL="0" indent="0">
              <a:buNone/>
            </a:pPr>
            <a:r>
              <a:rPr lang="es-MX" sz="2400" dirty="0">
                <a:solidFill>
                  <a:schemeClr val="tx2">
                    <a:lumMod val="50000"/>
                  </a:schemeClr>
                </a:solidFill>
                <a:latin typeface="Ink Free" panose="03080402000500000000" pitchFamily="66" charset="0"/>
              </a:rPr>
              <a:t>	</a:t>
            </a:r>
            <a:r>
              <a:rPr lang="es-MX" sz="2400" dirty="0" smtClean="0">
                <a:solidFill>
                  <a:schemeClr val="tx2">
                    <a:lumMod val="50000"/>
                  </a:schemeClr>
                </a:solidFill>
                <a:latin typeface="Ink Free" panose="03080402000500000000" pitchFamily="66" charset="0"/>
              </a:rPr>
              <a:t>			</a:t>
            </a:r>
          </a:p>
          <a:p>
            <a:pPr marL="0" indent="0">
              <a:buNone/>
            </a:pPr>
            <a:r>
              <a:rPr lang="es-MX" sz="2400" dirty="0">
                <a:solidFill>
                  <a:schemeClr val="tx2">
                    <a:lumMod val="50000"/>
                  </a:schemeClr>
                </a:solidFill>
                <a:latin typeface="Ink Free" panose="03080402000500000000" pitchFamily="66" charset="0"/>
              </a:rPr>
              <a:t>	</a:t>
            </a:r>
            <a:r>
              <a:rPr lang="es-MX" sz="2400" dirty="0" smtClean="0">
                <a:solidFill>
                  <a:schemeClr val="tx2">
                    <a:lumMod val="50000"/>
                  </a:schemeClr>
                </a:solidFill>
                <a:latin typeface="Ink Free" panose="03080402000500000000" pitchFamily="66" charset="0"/>
              </a:rPr>
              <a:t>			To </a:t>
            </a:r>
            <a:r>
              <a:rPr lang="es-MX" sz="2400" dirty="0" err="1" smtClean="0">
                <a:solidFill>
                  <a:schemeClr val="tx2">
                    <a:lumMod val="50000"/>
                  </a:schemeClr>
                </a:solidFill>
                <a:latin typeface="Ink Free" panose="03080402000500000000" pitchFamily="66" charset="0"/>
              </a:rPr>
              <a:t>find</a:t>
            </a:r>
            <a:r>
              <a:rPr lang="es-MX" sz="2400" dirty="0" smtClean="0">
                <a:solidFill>
                  <a:schemeClr val="tx2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2400" dirty="0" err="1" smtClean="0">
                <a:solidFill>
                  <a:schemeClr val="tx2">
                    <a:lumMod val="50000"/>
                  </a:schemeClr>
                </a:solidFill>
                <a:latin typeface="Ink Free" panose="03080402000500000000" pitchFamily="66" charset="0"/>
              </a:rPr>
              <a:t>the</a:t>
            </a:r>
            <a:r>
              <a:rPr lang="es-MX" sz="2400" dirty="0" smtClean="0">
                <a:solidFill>
                  <a:schemeClr val="tx2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2400" dirty="0" err="1" smtClean="0">
                <a:solidFill>
                  <a:schemeClr val="tx2">
                    <a:lumMod val="50000"/>
                  </a:schemeClr>
                </a:solidFill>
                <a:latin typeface="Ink Free" panose="03080402000500000000" pitchFamily="66" charset="0"/>
              </a:rPr>
              <a:t>area</a:t>
            </a:r>
            <a:r>
              <a:rPr lang="es-MX" sz="2400" dirty="0" smtClean="0">
                <a:solidFill>
                  <a:schemeClr val="tx2">
                    <a:lumMod val="50000"/>
                  </a:schemeClr>
                </a:solidFill>
                <a:latin typeface="Ink Free" panose="03080402000500000000" pitchFamily="66" charset="0"/>
              </a:rPr>
              <a:t> of </a:t>
            </a:r>
            <a:r>
              <a:rPr lang="es-MX" sz="2400" dirty="0" err="1" smtClean="0">
                <a:solidFill>
                  <a:schemeClr val="tx2">
                    <a:lumMod val="50000"/>
                  </a:schemeClr>
                </a:solidFill>
                <a:latin typeface="Ink Free" panose="03080402000500000000" pitchFamily="66" charset="0"/>
              </a:rPr>
              <a:t>this</a:t>
            </a:r>
            <a:r>
              <a:rPr lang="es-MX" sz="2400" dirty="0" smtClean="0">
                <a:solidFill>
                  <a:schemeClr val="tx2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2400" dirty="0" err="1" smtClean="0">
                <a:solidFill>
                  <a:schemeClr val="tx2">
                    <a:lumMod val="50000"/>
                  </a:schemeClr>
                </a:solidFill>
                <a:latin typeface="Ink Free" panose="03080402000500000000" pitchFamily="66" charset="0"/>
              </a:rPr>
              <a:t>rectangle</a:t>
            </a:r>
            <a:r>
              <a:rPr lang="es-MX" sz="2400" dirty="0" smtClean="0">
                <a:solidFill>
                  <a:schemeClr val="tx2">
                    <a:lumMod val="50000"/>
                  </a:schemeClr>
                </a:solidFill>
                <a:latin typeface="Ink Free" panose="03080402000500000000" pitchFamily="66" charset="0"/>
              </a:rPr>
              <a:t>, </a:t>
            </a:r>
            <a:r>
              <a:rPr lang="es-MX" sz="2400" dirty="0" err="1" smtClean="0">
                <a:solidFill>
                  <a:schemeClr val="tx2">
                    <a:lumMod val="50000"/>
                  </a:schemeClr>
                </a:solidFill>
                <a:latin typeface="Ink Free" panose="03080402000500000000" pitchFamily="66" charset="0"/>
              </a:rPr>
              <a:t>we</a:t>
            </a:r>
            <a:r>
              <a:rPr lang="es-MX" sz="2400" dirty="0" smtClean="0">
                <a:solidFill>
                  <a:schemeClr val="tx2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2400" dirty="0" err="1" smtClean="0">
                <a:solidFill>
                  <a:schemeClr val="tx2">
                    <a:lumMod val="50000"/>
                  </a:schemeClr>
                </a:solidFill>
                <a:latin typeface="Ink Free" panose="03080402000500000000" pitchFamily="66" charset="0"/>
              </a:rPr>
              <a:t>multiply</a:t>
            </a:r>
            <a:r>
              <a:rPr lang="es-MX" sz="2400" dirty="0" smtClean="0">
                <a:solidFill>
                  <a:schemeClr val="tx2">
                    <a:lumMod val="50000"/>
                  </a:schemeClr>
                </a:solidFill>
                <a:latin typeface="Ink Free" panose="03080402000500000000" pitchFamily="66" charset="0"/>
              </a:rPr>
              <a:t> 4x2 = 8</a:t>
            </a:r>
          </a:p>
          <a:p>
            <a:pPr marL="0" indent="0">
              <a:buNone/>
            </a:pPr>
            <a:r>
              <a:rPr lang="es-MX" sz="2400" dirty="0" smtClean="0">
                <a:solidFill>
                  <a:schemeClr val="tx2">
                    <a:lumMod val="50000"/>
                  </a:schemeClr>
                </a:solidFill>
                <a:latin typeface="Ink Free" panose="03080402000500000000" pitchFamily="66" charset="0"/>
              </a:rPr>
              <a:t>				</a:t>
            </a:r>
            <a:r>
              <a:rPr lang="es-MX" sz="2400" b="1" dirty="0" smtClean="0">
                <a:solidFill>
                  <a:schemeClr val="tx2">
                    <a:lumMod val="50000"/>
                  </a:schemeClr>
                </a:solidFill>
                <a:latin typeface="Ink Free" panose="03080402000500000000" pitchFamily="66" charset="0"/>
              </a:rPr>
              <a:t>So, </a:t>
            </a:r>
            <a:r>
              <a:rPr lang="es-MX" sz="2400" b="1" dirty="0" err="1" smtClean="0">
                <a:solidFill>
                  <a:schemeClr val="tx2">
                    <a:lumMod val="50000"/>
                  </a:schemeClr>
                </a:solidFill>
                <a:latin typeface="Ink Free" panose="03080402000500000000" pitchFamily="66" charset="0"/>
              </a:rPr>
              <a:t>the</a:t>
            </a:r>
            <a:r>
              <a:rPr lang="es-MX" sz="2400" b="1" dirty="0" smtClean="0">
                <a:solidFill>
                  <a:schemeClr val="tx2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2400" b="1" dirty="0" err="1" smtClean="0">
                <a:solidFill>
                  <a:schemeClr val="tx2">
                    <a:lumMod val="50000"/>
                  </a:schemeClr>
                </a:solidFill>
                <a:latin typeface="Ink Free" panose="03080402000500000000" pitchFamily="66" charset="0"/>
              </a:rPr>
              <a:t>area</a:t>
            </a:r>
            <a:r>
              <a:rPr lang="es-MX" sz="2400" b="1" dirty="0" smtClean="0">
                <a:solidFill>
                  <a:schemeClr val="tx2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2400" b="1" dirty="0" err="1" smtClean="0">
                <a:solidFill>
                  <a:schemeClr val="tx2">
                    <a:lumMod val="50000"/>
                  </a:schemeClr>
                </a:solidFill>
                <a:latin typeface="Ink Free" panose="03080402000500000000" pitchFamily="66" charset="0"/>
              </a:rPr>
              <a:t>is</a:t>
            </a:r>
            <a:r>
              <a:rPr lang="es-MX" sz="2400" b="1" dirty="0" smtClean="0">
                <a:solidFill>
                  <a:schemeClr val="tx2">
                    <a:lumMod val="50000"/>
                  </a:schemeClr>
                </a:solidFill>
                <a:latin typeface="Ink Free" panose="03080402000500000000" pitchFamily="66" charset="0"/>
              </a:rPr>
              <a:t> 8cm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² 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GB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  <a:r>
              <a:rPr lang="en-GB" sz="2400" dirty="0" smtClean="0">
                <a:latin typeface="Ink Free" panose="03080402000500000000" pitchFamily="66" charset="0"/>
              </a:rPr>
              <a:t>To find the area of this square, we multiply 3x3=9</a:t>
            </a:r>
          </a:p>
          <a:p>
            <a:pPr marL="0" indent="0">
              <a:buNone/>
            </a:pPr>
            <a:r>
              <a:rPr lang="en-GB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	</a:t>
            </a:r>
            <a:r>
              <a:rPr lang="en-GB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			</a:t>
            </a:r>
            <a:r>
              <a:rPr lang="en-GB" sz="2400" b="1" dirty="0" smtClean="0">
                <a:solidFill>
                  <a:schemeClr val="tx2">
                    <a:lumMod val="50000"/>
                  </a:schemeClr>
                </a:solidFill>
                <a:latin typeface="Ink Free" panose="03080402000500000000" pitchFamily="66" charset="0"/>
              </a:rPr>
              <a:t>So, the area is 9cm</a:t>
            </a:r>
            <a:r>
              <a:rPr lang="en-GB" sz="2400" b="1" dirty="0" smtClean="0"/>
              <a:t>²</a:t>
            </a:r>
            <a:endParaRPr lang="en-GB" sz="2400" b="1" dirty="0">
              <a:solidFill>
                <a:schemeClr val="tx2">
                  <a:lumMod val="50000"/>
                </a:schemeClr>
              </a:solidFill>
              <a:latin typeface="Ink Free" panose="03080402000500000000" pitchFamily="66" charset="0"/>
            </a:endParaRPr>
          </a:p>
          <a:p>
            <a:pPr marL="0" indent="0">
              <a:buNone/>
            </a:pPr>
            <a:r>
              <a:rPr lang="es-MX" sz="2400" b="1" dirty="0" smtClean="0">
                <a:solidFill>
                  <a:schemeClr val="tx2">
                    <a:lumMod val="50000"/>
                  </a:schemeClr>
                </a:solidFill>
                <a:latin typeface="Ink Free" panose="03080402000500000000" pitchFamily="66" charset="0"/>
              </a:rPr>
              <a:t>			</a:t>
            </a:r>
          </a:p>
        </p:txBody>
      </p:sp>
      <p:pic>
        <p:nvPicPr>
          <p:cNvPr id="7" name="Imagen 6"/>
          <p:cNvPicPr/>
          <p:nvPr/>
        </p:nvPicPr>
        <p:blipFill rotWithShape="1">
          <a:blip r:embed="rId2"/>
          <a:srcRect l="27421" t="39015" r="52016" b="44433"/>
          <a:stretch/>
        </p:blipFill>
        <p:spPr bwMode="auto">
          <a:xfrm>
            <a:off x="364172" y="3611732"/>
            <a:ext cx="2861945" cy="1295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1320775" y="5119393"/>
            <a:ext cx="1295816" cy="128016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uadroTexto 8"/>
          <p:cNvSpPr txBox="1"/>
          <p:nvPr/>
        </p:nvSpPr>
        <p:spPr>
          <a:xfrm>
            <a:off x="1320775" y="5861177"/>
            <a:ext cx="1430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3 meters 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92255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4172" y="357468"/>
            <a:ext cx="11901268" cy="563343"/>
          </a:xfrm>
        </p:spPr>
        <p:txBody>
          <a:bodyPr>
            <a:normAutofit fontScale="90000"/>
          </a:bodyPr>
          <a:lstStyle/>
          <a:p>
            <a:pPr algn="ctr"/>
            <a:r>
              <a:rPr lang="es-MX" b="1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Task</a:t>
            </a:r>
            <a:r>
              <a:rPr lang="es-MX" b="1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b="1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Three</a:t>
            </a:r>
            <a:r>
              <a:rPr lang="es-MX" b="1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: </a:t>
            </a:r>
            <a:r>
              <a:rPr lang="es-MX" b="1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Practice</a:t>
            </a:r>
            <a:r>
              <a:rPr lang="es-MX" b="1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time!</a:t>
            </a:r>
            <a:endParaRPr lang="en-GB" b="1" dirty="0">
              <a:solidFill>
                <a:schemeClr val="accent1">
                  <a:lumMod val="50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8883" y="1026942"/>
            <a:ext cx="11878994" cy="55848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2400" i="1" dirty="0" err="1" smtClean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Under</a:t>
            </a:r>
            <a:r>
              <a:rPr lang="es-MX" sz="2400" i="1" dirty="0" smtClean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2400" i="1" dirty="0" err="1" smtClean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the</a:t>
            </a:r>
            <a:r>
              <a:rPr lang="es-MX" sz="2400" i="1" dirty="0" smtClean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2400" i="1" dirty="0" err="1" smtClean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same</a:t>
            </a:r>
            <a:r>
              <a:rPr lang="es-MX" sz="2400" i="1" dirty="0" smtClean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 date and </a:t>
            </a:r>
            <a:r>
              <a:rPr lang="es-MX" sz="2400" i="1" dirty="0" err="1" smtClean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title</a:t>
            </a:r>
            <a:r>
              <a:rPr lang="es-MX" sz="2400" i="1" dirty="0" smtClean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, </a:t>
            </a:r>
            <a:r>
              <a:rPr lang="es-MX" sz="2400" i="1" dirty="0" err="1" smtClean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draw</a:t>
            </a:r>
            <a:r>
              <a:rPr lang="es-MX" sz="2400" i="1" dirty="0" smtClean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  and </a:t>
            </a:r>
            <a:r>
              <a:rPr lang="es-MX" sz="2400" i="1" dirty="0" err="1" smtClean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label</a:t>
            </a:r>
            <a:r>
              <a:rPr lang="es-MX" sz="2400" i="1" dirty="0" smtClean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2400" i="1" dirty="0" err="1" smtClean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the</a:t>
            </a:r>
            <a:r>
              <a:rPr lang="es-MX" sz="2400" i="1" dirty="0" smtClean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2400" i="1" dirty="0" err="1" smtClean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following</a:t>
            </a:r>
            <a:r>
              <a:rPr lang="es-MX" sz="2400" i="1" dirty="0" smtClean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2400" i="1" dirty="0" err="1" smtClean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shapes</a:t>
            </a:r>
            <a:r>
              <a:rPr lang="es-MX" sz="2400" i="1" dirty="0" smtClean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 in </a:t>
            </a:r>
            <a:r>
              <a:rPr lang="es-MX" sz="2400" i="1" dirty="0" err="1" smtClean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your</a:t>
            </a:r>
            <a:r>
              <a:rPr lang="es-MX" sz="2400" i="1" dirty="0" smtClean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 notebook and </a:t>
            </a:r>
            <a:r>
              <a:rPr lang="es-MX" sz="2400" i="1" dirty="0" err="1" smtClean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work</a:t>
            </a:r>
            <a:r>
              <a:rPr lang="es-MX" sz="2400" i="1" dirty="0" smtClean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2400" i="1" dirty="0" err="1" smtClean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out</a:t>
            </a:r>
            <a:r>
              <a:rPr lang="es-MX" sz="2400" i="1" dirty="0" smtClean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2400" i="1" dirty="0" err="1" smtClean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the</a:t>
            </a:r>
            <a:r>
              <a:rPr lang="es-MX" sz="2400" i="1" dirty="0" smtClean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2400" i="1" dirty="0" err="1" smtClean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area</a:t>
            </a:r>
            <a:r>
              <a:rPr lang="es-MX" sz="2400" i="1" dirty="0" smtClean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. </a:t>
            </a:r>
            <a:r>
              <a:rPr lang="es-MX" sz="2400" i="1" dirty="0" err="1" smtClean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Remember</a:t>
            </a:r>
            <a:r>
              <a:rPr lang="es-MX" sz="2400" i="1" dirty="0" smtClean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2400" i="1" dirty="0" err="1" smtClean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the</a:t>
            </a:r>
            <a:r>
              <a:rPr lang="es-MX" sz="2400" i="1" dirty="0" smtClean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2400" i="1" dirty="0" err="1" smtClean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units</a:t>
            </a:r>
            <a:r>
              <a:rPr lang="es-MX" sz="2400" i="1" dirty="0" smtClean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 of </a:t>
            </a:r>
            <a:r>
              <a:rPr lang="es-MX" sz="2400" i="1" dirty="0" err="1" smtClean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measuerements</a:t>
            </a:r>
            <a:r>
              <a:rPr lang="es-MX" sz="2400" i="1" dirty="0" smtClean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! </a:t>
            </a:r>
            <a:r>
              <a:rPr lang="es-MX" sz="2400" i="1" dirty="0" err="1" smtClean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Check</a:t>
            </a:r>
            <a:r>
              <a:rPr lang="es-MX" sz="2400" i="1" dirty="0" smtClean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2400" i="1" dirty="0" err="1" smtClean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your</a:t>
            </a:r>
            <a:r>
              <a:rPr lang="es-MX" sz="2400" i="1" dirty="0" smtClean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2400" i="1" dirty="0" err="1" smtClean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answers</a:t>
            </a:r>
            <a:r>
              <a:rPr lang="es-MX" sz="2400" i="1" dirty="0" smtClean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2400" i="1" dirty="0" err="1" smtClean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on</a:t>
            </a:r>
            <a:r>
              <a:rPr lang="es-MX" sz="2400" i="1" dirty="0" smtClean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2400" i="1" dirty="0" err="1" smtClean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the</a:t>
            </a:r>
            <a:r>
              <a:rPr lang="es-MX" sz="2400" i="1" dirty="0" smtClean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2400" i="1" dirty="0" err="1" smtClean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next</a:t>
            </a:r>
            <a:r>
              <a:rPr lang="es-MX" sz="2400" i="1" dirty="0" smtClean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2400" i="1" dirty="0" err="1" smtClean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slide</a:t>
            </a:r>
            <a:r>
              <a:rPr lang="es-MX" sz="2400" i="1" dirty="0" smtClean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.</a:t>
            </a:r>
          </a:p>
          <a:p>
            <a:pPr marL="0" indent="0">
              <a:buNone/>
            </a:pPr>
            <a:r>
              <a:rPr lang="es-MX" sz="2400" b="1" dirty="0" smtClean="0">
                <a:solidFill>
                  <a:schemeClr val="tx2">
                    <a:lumMod val="50000"/>
                  </a:schemeClr>
                </a:solidFill>
                <a:latin typeface="Ink Free" panose="03080402000500000000" pitchFamily="66" charset="0"/>
              </a:rPr>
              <a:t>			</a:t>
            </a:r>
          </a:p>
        </p:txBody>
      </p:sp>
      <p:sp>
        <p:nvSpPr>
          <p:cNvPr id="4" name="Rectángulo 3"/>
          <p:cNvSpPr/>
          <p:nvPr/>
        </p:nvSpPr>
        <p:spPr>
          <a:xfrm>
            <a:off x="889574" y="3115990"/>
            <a:ext cx="1561514" cy="315116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ángulo 4"/>
          <p:cNvSpPr/>
          <p:nvPr/>
        </p:nvSpPr>
        <p:spPr>
          <a:xfrm>
            <a:off x="3024726" y="4238103"/>
            <a:ext cx="2282104" cy="202905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ángulo 5"/>
          <p:cNvSpPr/>
          <p:nvPr/>
        </p:nvSpPr>
        <p:spPr>
          <a:xfrm rot="5400000">
            <a:off x="4381875" y="3699588"/>
            <a:ext cx="4185136" cy="94999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ángulo 9"/>
          <p:cNvSpPr/>
          <p:nvPr/>
        </p:nvSpPr>
        <p:spPr>
          <a:xfrm>
            <a:off x="7841943" y="5254281"/>
            <a:ext cx="1041010" cy="101287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ángulo 10"/>
          <p:cNvSpPr/>
          <p:nvPr/>
        </p:nvSpPr>
        <p:spPr>
          <a:xfrm>
            <a:off x="9601748" y="5254280"/>
            <a:ext cx="2092780" cy="101287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uadroTexto 11"/>
          <p:cNvSpPr txBox="1"/>
          <p:nvPr/>
        </p:nvSpPr>
        <p:spPr>
          <a:xfrm>
            <a:off x="303420" y="2082017"/>
            <a:ext cx="2733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Ink Free" panose="03080402000500000000" pitchFamily="66" charset="0"/>
              </a:rPr>
              <a:t>1. This rectangle has a length of 10cm and a width of 3cm</a:t>
            </a:r>
            <a:endParaRPr lang="en-GB" b="1" dirty="0">
              <a:latin typeface="Ink Free" panose="03080402000500000000" pitchFamily="66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3024726" y="3591772"/>
            <a:ext cx="2733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Ink Free" panose="03080402000500000000" pitchFamily="66" charset="0"/>
              </a:rPr>
              <a:t>2</a:t>
            </a:r>
            <a:r>
              <a:rPr lang="en-GB" b="1" dirty="0" smtClean="0">
                <a:latin typeface="Ink Free" panose="03080402000500000000" pitchFamily="66" charset="0"/>
              </a:rPr>
              <a:t>. This square has a length of 6 meters</a:t>
            </a:r>
            <a:endParaRPr lang="en-GB" b="1" dirty="0">
              <a:latin typeface="Ink Free" panose="03080402000500000000" pitchFamily="66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5325150" y="2217282"/>
            <a:ext cx="2733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Ink Free" panose="03080402000500000000" pitchFamily="66" charset="0"/>
              </a:rPr>
              <a:t>3. This rectangle has a length of 13mm and a width of 2mm.</a:t>
            </a:r>
            <a:endParaRPr lang="en-GB" b="1" dirty="0">
              <a:latin typeface="Ink Free" panose="03080402000500000000" pitchFamily="66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9456591" y="4330950"/>
            <a:ext cx="2733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Ink Free" panose="03080402000500000000" pitchFamily="66" charset="0"/>
              </a:rPr>
              <a:t>5</a:t>
            </a:r>
            <a:r>
              <a:rPr lang="en-GB" b="1" dirty="0" smtClean="0">
                <a:latin typeface="Ink Free" panose="03080402000500000000" pitchFamily="66" charset="0"/>
              </a:rPr>
              <a:t>. This rectangle has a length of 7cm and a width of 4cm. </a:t>
            </a:r>
            <a:endParaRPr lang="en-GB" b="1" dirty="0">
              <a:latin typeface="Ink Free" panose="03080402000500000000" pitchFamily="66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7197211" y="4501819"/>
            <a:ext cx="2153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Ink Free" panose="03080402000500000000" pitchFamily="66" charset="0"/>
              </a:rPr>
              <a:t>4. This square has a length of 9cm</a:t>
            </a:r>
            <a:endParaRPr lang="en-GB" b="1" dirty="0"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1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4172" y="357468"/>
            <a:ext cx="11901268" cy="563343"/>
          </a:xfrm>
        </p:spPr>
        <p:txBody>
          <a:bodyPr>
            <a:normAutofit fontScale="90000"/>
          </a:bodyPr>
          <a:lstStyle/>
          <a:p>
            <a:pPr algn="ctr"/>
            <a:r>
              <a:rPr lang="es-MX" b="1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Task</a:t>
            </a:r>
            <a:r>
              <a:rPr lang="es-MX" b="1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b="1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Three</a:t>
            </a:r>
            <a:r>
              <a:rPr lang="es-MX" b="1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: </a:t>
            </a:r>
            <a:r>
              <a:rPr lang="es-MX" b="1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Practice</a:t>
            </a:r>
            <a:r>
              <a:rPr lang="es-MX" b="1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time!</a:t>
            </a:r>
            <a:endParaRPr lang="en-GB" b="1" dirty="0">
              <a:solidFill>
                <a:schemeClr val="accent1">
                  <a:lumMod val="50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8883" y="1026942"/>
            <a:ext cx="11878994" cy="55848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2400" i="1" dirty="0" err="1" smtClean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Check</a:t>
            </a:r>
            <a:r>
              <a:rPr lang="es-MX" sz="2400" i="1" dirty="0" smtClean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2400" i="1" dirty="0" err="1" smtClean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your</a:t>
            </a:r>
            <a:r>
              <a:rPr lang="es-MX" sz="2400" i="1" dirty="0" smtClean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2400" i="1" dirty="0" err="1" smtClean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answers</a:t>
            </a:r>
            <a:r>
              <a:rPr lang="es-MX" sz="2400" i="1" dirty="0" smtClean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!</a:t>
            </a:r>
          </a:p>
          <a:p>
            <a:pPr marL="0" indent="0">
              <a:buNone/>
            </a:pPr>
            <a:r>
              <a:rPr lang="es-MX" sz="2400" b="1" dirty="0" smtClean="0">
                <a:solidFill>
                  <a:schemeClr val="tx2">
                    <a:lumMod val="50000"/>
                  </a:schemeClr>
                </a:solidFill>
                <a:latin typeface="Ink Free" panose="03080402000500000000" pitchFamily="66" charset="0"/>
              </a:rPr>
              <a:t>			</a:t>
            </a:r>
          </a:p>
        </p:txBody>
      </p:sp>
      <p:sp>
        <p:nvSpPr>
          <p:cNvPr id="4" name="Rectángulo 3"/>
          <p:cNvSpPr/>
          <p:nvPr/>
        </p:nvSpPr>
        <p:spPr>
          <a:xfrm>
            <a:off x="834473" y="3115989"/>
            <a:ext cx="1561514" cy="315116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ángulo 4"/>
          <p:cNvSpPr/>
          <p:nvPr/>
        </p:nvSpPr>
        <p:spPr>
          <a:xfrm>
            <a:off x="3492098" y="4621233"/>
            <a:ext cx="1814732" cy="164592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ángulo 5"/>
          <p:cNvSpPr/>
          <p:nvPr/>
        </p:nvSpPr>
        <p:spPr>
          <a:xfrm rot="5400000">
            <a:off x="4383656" y="3518489"/>
            <a:ext cx="4185136" cy="131219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ángulo 9"/>
          <p:cNvSpPr/>
          <p:nvPr/>
        </p:nvSpPr>
        <p:spPr>
          <a:xfrm>
            <a:off x="7841943" y="5254281"/>
            <a:ext cx="1041010" cy="101287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ángulo 10"/>
          <p:cNvSpPr/>
          <p:nvPr/>
        </p:nvSpPr>
        <p:spPr>
          <a:xfrm>
            <a:off x="9601748" y="5254280"/>
            <a:ext cx="2092780" cy="101287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uadroTexto 11"/>
          <p:cNvSpPr txBox="1"/>
          <p:nvPr/>
        </p:nvSpPr>
        <p:spPr>
          <a:xfrm>
            <a:off x="1040687" y="3999157"/>
            <a:ext cx="136691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  <a:latin typeface="Ink Free" panose="03080402000500000000" pitchFamily="66" charset="0"/>
              </a:rPr>
              <a:t>Area =</a:t>
            </a:r>
          </a:p>
          <a:p>
            <a:r>
              <a:rPr lang="en-GB" sz="2800" b="1" dirty="0" smtClean="0">
                <a:solidFill>
                  <a:schemeClr val="bg1"/>
                </a:solidFill>
                <a:latin typeface="Ink Free" panose="03080402000500000000" pitchFamily="66" charset="0"/>
              </a:rPr>
              <a:t>30cm²</a:t>
            </a:r>
            <a:endParaRPr lang="es-MX" sz="2800" dirty="0">
              <a:solidFill>
                <a:schemeClr val="bg1"/>
              </a:solidFill>
              <a:latin typeface="Ink Free" panose="03080402000500000000" pitchFamily="66" charset="0"/>
            </a:endParaRPr>
          </a:p>
          <a:p>
            <a:endParaRPr lang="en-GB" b="1" dirty="0">
              <a:latin typeface="Ink Free" panose="03080402000500000000" pitchFamily="66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3692578" y="4824984"/>
            <a:ext cx="136691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  <a:latin typeface="Ink Free" panose="03080402000500000000" pitchFamily="66" charset="0"/>
              </a:rPr>
              <a:t>Area =</a:t>
            </a:r>
          </a:p>
          <a:p>
            <a:r>
              <a:rPr lang="en-GB" sz="2800" b="1" dirty="0" smtClean="0">
                <a:solidFill>
                  <a:schemeClr val="bg1"/>
                </a:solidFill>
                <a:latin typeface="Ink Free" panose="03080402000500000000" pitchFamily="66" charset="0"/>
              </a:rPr>
              <a:t>36m²</a:t>
            </a:r>
            <a:endParaRPr lang="es-MX" sz="2800" dirty="0">
              <a:solidFill>
                <a:schemeClr val="bg1"/>
              </a:solidFill>
              <a:latin typeface="Ink Free" panose="03080402000500000000" pitchFamily="66" charset="0"/>
            </a:endParaRPr>
          </a:p>
          <a:p>
            <a:endParaRPr lang="en-GB" b="1" dirty="0">
              <a:latin typeface="Ink Free" panose="03080402000500000000" pitchFamily="66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5820128" y="2588272"/>
            <a:ext cx="156555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  <a:latin typeface="Ink Free" panose="03080402000500000000" pitchFamily="66" charset="0"/>
              </a:rPr>
              <a:t>Area =</a:t>
            </a:r>
          </a:p>
          <a:p>
            <a:r>
              <a:rPr lang="en-GB" sz="2800" b="1" dirty="0" smtClean="0">
                <a:solidFill>
                  <a:schemeClr val="bg1"/>
                </a:solidFill>
                <a:latin typeface="Ink Free" panose="03080402000500000000" pitchFamily="66" charset="0"/>
              </a:rPr>
              <a:t>26mm²</a:t>
            </a:r>
            <a:endParaRPr lang="es-MX" sz="2800" dirty="0">
              <a:solidFill>
                <a:schemeClr val="bg1"/>
              </a:solidFill>
              <a:latin typeface="Ink Free" panose="03080402000500000000" pitchFamily="66" charset="0"/>
            </a:endParaRPr>
          </a:p>
          <a:p>
            <a:endParaRPr lang="en-GB" b="1" dirty="0">
              <a:latin typeface="Ink Free" panose="03080402000500000000" pitchFamily="66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7802861" y="5254280"/>
            <a:ext cx="136691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  <a:latin typeface="Ink Free" panose="03080402000500000000" pitchFamily="66" charset="0"/>
              </a:rPr>
              <a:t>Area =</a:t>
            </a:r>
          </a:p>
          <a:p>
            <a:r>
              <a:rPr lang="en-GB" sz="2800" b="1" dirty="0">
                <a:solidFill>
                  <a:schemeClr val="bg1"/>
                </a:solidFill>
                <a:latin typeface="Ink Free" panose="03080402000500000000" pitchFamily="66" charset="0"/>
              </a:rPr>
              <a:t>8</a:t>
            </a:r>
            <a:r>
              <a:rPr lang="en-GB" sz="2800" b="1" dirty="0" smtClean="0">
                <a:solidFill>
                  <a:schemeClr val="bg1"/>
                </a:solidFill>
                <a:latin typeface="Ink Free" panose="03080402000500000000" pitchFamily="66" charset="0"/>
              </a:rPr>
              <a:t>1cm²</a:t>
            </a:r>
            <a:endParaRPr lang="es-MX" sz="2800" dirty="0">
              <a:solidFill>
                <a:schemeClr val="bg1"/>
              </a:solidFill>
              <a:latin typeface="Ink Free" panose="03080402000500000000" pitchFamily="66" charset="0"/>
            </a:endParaRPr>
          </a:p>
          <a:p>
            <a:endParaRPr lang="en-GB" b="1" dirty="0">
              <a:latin typeface="Ink Free" panose="03080402000500000000" pitchFamily="66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10047186" y="5214122"/>
            <a:ext cx="136691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  <a:latin typeface="Ink Free" panose="03080402000500000000" pitchFamily="66" charset="0"/>
              </a:rPr>
              <a:t>Area =</a:t>
            </a:r>
          </a:p>
          <a:p>
            <a:r>
              <a:rPr lang="en-GB" sz="2800" b="1" dirty="0" smtClean="0">
                <a:solidFill>
                  <a:schemeClr val="bg1"/>
                </a:solidFill>
                <a:latin typeface="Ink Free" panose="03080402000500000000" pitchFamily="66" charset="0"/>
              </a:rPr>
              <a:t>2</a:t>
            </a:r>
            <a:r>
              <a:rPr lang="en-GB" sz="2800" b="1" dirty="0">
                <a:solidFill>
                  <a:schemeClr val="bg1"/>
                </a:solidFill>
                <a:latin typeface="Ink Free" panose="03080402000500000000" pitchFamily="66" charset="0"/>
              </a:rPr>
              <a:t>8</a:t>
            </a:r>
            <a:r>
              <a:rPr lang="en-GB" sz="2800" b="1" dirty="0" smtClean="0">
                <a:solidFill>
                  <a:schemeClr val="bg1"/>
                </a:solidFill>
                <a:latin typeface="Ink Free" panose="03080402000500000000" pitchFamily="66" charset="0"/>
              </a:rPr>
              <a:t>cm²</a:t>
            </a:r>
            <a:endParaRPr lang="es-MX" sz="2800" dirty="0">
              <a:solidFill>
                <a:schemeClr val="bg1"/>
              </a:solidFill>
              <a:latin typeface="Ink Free" panose="03080402000500000000" pitchFamily="66" charset="0"/>
            </a:endParaRPr>
          </a:p>
          <a:p>
            <a:endParaRPr lang="en-GB" b="1" dirty="0"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99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4172" y="357468"/>
            <a:ext cx="11901268" cy="563343"/>
          </a:xfrm>
        </p:spPr>
        <p:txBody>
          <a:bodyPr>
            <a:normAutofit fontScale="90000"/>
          </a:bodyPr>
          <a:lstStyle/>
          <a:p>
            <a:pPr algn="ctr"/>
            <a:r>
              <a:rPr lang="es-MX" b="1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Task</a:t>
            </a:r>
            <a:r>
              <a:rPr lang="es-MX" b="1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b="1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Four</a:t>
            </a:r>
            <a:r>
              <a:rPr lang="es-MX" b="1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: </a:t>
            </a:r>
            <a:r>
              <a:rPr lang="es-MX" b="1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Splash</a:t>
            </a:r>
            <a:r>
              <a:rPr lang="es-MX" b="1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b="1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Learn</a:t>
            </a:r>
            <a:endParaRPr lang="en-GB" b="1" dirty="0">
              <a:solidFill>
                <a:schemeClr val="accent1">
                  <a:lumMod val="50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8883" y="1026942"/>
            <a:ext cx="11878994" cy="558487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MX" sz="2400" i="1" dirty="0" smtClean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Complete </a:t>
            </a:r>
            <a:r>
              <a:rPr lang="es-MX" sz="2400" i="1" dirty="0" err="1" smtClean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the</a:t>
            </a:r>
            <a:r>
              <a:rPr lang="es-MX" sz="2400" i="1" dirty="0" smtClean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2400" i="1" dirty="0" err="1" smtClean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activity</a:t>
            </a:r>
            <a:r>
              <a:rPr lang="es-MX" sz="2400" i="1" dirty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2400" i="1" dirty="0" smtClean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in </a:t>
            </a:r>
            <a:r>
              <a:rPr lang="es-MX" sz="2400" i="1" dirty="0" err="1" smtClean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Splash</a:t>
            </a:r>
            <a:r>
              <a:rPr lang="es-MX" sz="2400" i="1" dirty="0" smtClean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2400" i="1" dirty="0" err="1" smtClean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Learn</a:t>
            </a:r>
            <a:r>
              <a:rPr lang="es-MX" sz="2400" i="1" dirty="0" smtClean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 “</a:t>
            </a:r>
            <a:r>
              <a:rPr lang="es-MX" sz="2400" i="1" dirty="0" err="1" smtClean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Identifying</a:t>
            </a:r>
            <a:r>
              <a:rPr lang="es-MX" sz="2400" i="1" dirty="0" smtClean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2400" i="1" dirty="0" err="1" smtClean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Quadrilaterals</a:t>
            </a:r>
            <a:r>
              <a:rPr lang="es-MX" sz="2400" i="1" dirty="0" smtClean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”</a:t>
            </a:r>
          </a:p>
          <a:p>
            <a:pPr marL="0" indent="0">
              <a:buNone/>
            </a:pPr>
            <a:endParaRPr lang="es-MX" sz="2400" b="1" i="1" dirty="0" smtClean="0">
              <a:solidFill>
                <a:schemeClr val="accent1">
                  <a:lumMod val="75000"/>
                </a:schemeClr>
              </a:solidFill>
              <a:latin typeface="Ink Free" panose="03080402000500000000" pitchFamily="66" charset="0"/>
            </a:endParaRPr>
          </a:p>
          <a:p>
            <a:pPr marL="0" indent="0" algn="ctr">
              <a:buNone/>
            </a:pPr>
            <a:endParaRPr lang="es-MX" sz="2400" b="1" i="1" dirty="0">
              <a:solidFill>
                <a:schemeClr val="accent1">
                  <a:lumMod val="75000"/>
                </a:schemeClr>
              </a:solidFill>
              <a:latin typeface="Ink Free" panose="03080402000500000000" pitchFamily="66" charset="0"/>
            </a:endParaRPr>
          </a:p>
          <a:p>
            <a:pPr marL="0" indent="0" algn="ctr">
              <a:buNone/>
            </a:pPr>
            <a:r>
              <a:rPr lang="es-MX" sz="4000" b="1" i="1" dirty="0" smtClean="0">
                <a:solidFill>
                  <a:srgbClr val="00B050"/>
                </a:solidFill>
                <a:latin typeface="Ink Free" panose="03080402000500000000" pitchFamily="66" charset="0"/>
              </a:rPr>
              <a:t>ALL DONE!  </a:t>
            </a:r>
            <a:r>
              <a:rPr lang="es-MX" sz="4000" b="1" i="1" dirty="0" err="1" smtClean="0">
                <a:solidFill>
                  <a:srgbClr val="00B050"/>
                </a:solidFill>
                <a:latin typeface="Ink Free" panose="03080402000500000000" pitchFamily="66" charset="0"/>
              </a:rPr>
              <a:t>Well</a:t>
            </a:r>
            <a:r>
              <a:rPr lang="es-MX" sz="4000" b="1" i="1" dirty="0" smtClean="0">
                <a:solidFill>
                  <a:srgbClr val="00B050"/>
                </a:solidFill>
                <a:latin typeface="Ink Free" panose="03080402000500000000" pitchFamily="66" charset="0"/>
              </a:rPr>
              <a:t> done </a:t>
            </a:r>
            <a:r>
              <a:rPr lang="es-MX" sz="4000" b="1" i="1" dirty="0" err="1" smtClean="0">
                <a:solidFill>
                  <a:srgbClr val="00B050"/>
                </a:solidFill>
                <a:latin typeface="Ink Free" panose="03080402000500000000" pitchFamily="66" charset="0"/>
              </a:rPr>
              <a:t>you</a:t>
            </a:r>
            <a:r>
              <a:rPr lang="es-MX" sz="4000" b="1" i="1" dirty="0" smtClean="0">
                <a:solidFill>
                  <a:srgbClr val="00B050"/>
                </a:solidFill>
                <a:latin typeface="Ink Free" panose="03080402000500000000" pitchFamily="66" charset="0"/>
              </a:rPr>
              <a:t> </a:t>
            </a:r>
            <a:r>
              <a:rPr lang="es-MX" sz="4000" b="1" i="1" dirty="0" err="1" smtClean="0">
                <a:solidFill>
                  <a:srgbClr val="00B050"/>
                </a:solidFill>
                <a:latin typeface="Ink Free" panose="03080402000500000000" pitchFamily="66" charset="0"/>
              </a:rPr>
              <a:t>have</a:t>
            </a:r>
            <a:r>
              <a:rPr lang="es-MX" sz="4000" b="1" i="1" dirty="0" smtClean="0">
                <a:solidFill>
                  <a:srgbClr val="00B050"/>
                </a:solidFill>
                <a:latin typeface="Ink Free" panose="03080402000500000000" pitchFamily="66" charset="0"/>
              </a:rPr>
              <a:t> </a:t>
            </a:r>
            <a:r>
              <a:rPr lang="es-MX" sz="4000" b="1" i="1" dirty="0" err="1" smtClean="0">
                <a:solidFill>
                  <a:srgbClr val="00B050"/>
                </a:solidFill>
                <a:latin typeface="Ink Free" panose="03080402000500000000" pitchFamily="66" charset="0"/>
              </a:rPr>
              <a:t>finished</a:t>
            </a:r>
            <a:r>
              <a:rPr lang="es-MX" sz="4000" b="1" i="1" dirty="0" smtClean="0">
                <a:solidFill>
                  <a:srgbClr val="00B050"/>
                </a:solidFill>
                <a:latin typeface="Ink Free" panose="03080402000500000000" pitchFamily="66" charset="0"/>
              </a:rPr>
              <a:t> </a:t>
            </a:r>
            <a:r>
              <a:rPr lang="es-MX" sz="4000" b="1" i="1" dirty="0" err="1" smtClean="0">
                <a:solidFill>
                  <a:srgbClr val="00B050"/>
                </a:solidFill>
                <a:latin typeface="Ink Free" panose="03080402000500000000" pitchFamily="66" charset="0"/>
              </a:rPr>
              <a:t>everything</a:t>
            </a:r>
            <a:r>
              <a:rPr lang="es-MX" sz="4000" b="1" i="1" dirty="0" smtClean="0">
                <a:solidFill>
                  <a:srgbClr val="00B050"/>
                </a:solidFill>
                <a:latin typeface="Ink Free" panose="03080402000500000000" pitchFamily="66" charset="0"/>
              </a:rPr>
              <a:t> </a:t>
            </a:r>
            <a:r>
              <a:rPr lang="es-MX" sz="4000" b="1" i="1" dirty="0" err="1" smtClean="0">
                <a:solidFill>
                  <a:srgbClr val="00B050"/>
                </a:solidFill>
                <a:latin typeface="Ink Free" panose="03080402000500000000" pitchFamily="66" charset="0"/>
              </a:rPr>
              <a:t>for</a:t>
            </a:r>
            <a:r>
              <a:rPr lang="es-MX" sz="4000" b="1" i="1" dirty="0" smtClean="0">
                <a:solidFill>
                  <a:srgbClr val="00B050"/>
                </a:solidFill>
                <a:latin typeface="Ink Free" panose="03080402000500000000" pitchFamily="66" charset="0"/>
              </a:rPr>
              <a:t> </a:t>
            </a:r>
            <a:r>
              <a:rPr lang="es-MX" sz="4000" b="1" i="1" dirty="0" err="1" smtClean="0">
                <a:solidFill>
                  <a:srgbClr val="00B050"/>
                </a:solidFill>
                <a:latin typeface="Ink Free" panose="03080402000500000000" pitchFamily="66" charset="0"/>
              </a:rPr>
              <a:t>Math</a:t>
            </a:r>
            <a:r>
              <a:rPr lang="es-MX" sz="4000" b="1" i="1" dirty="0" smtClean="0">
                <a:solidFill>
                  <a:srgbClr val="00B050"/>
                </a:solidFill>
                <a:latin typeface="Ink Free" panose="03080402000500000000" pitchFamily="66" charset="0"/>
              </a:rPr>
              <a:t>!</a:t>
            </a:r>
          </a:p>
          <a:p>
            <a:pPr marL="0" indent="0" algn="ctr">
              <a:buNone/>
            </a:pPr>
            <a:endParaRPr lang="es-MX" sz="2400" b="1" i="1" dirty="0" smtClean="0">
              <a:solidFill>
                <a:schemeClr val="accent1">
                  <a:lumMod val="75000"/>
                </a:schemeClr>
              </a:solidFill>
              <a:latin typeface="Ink Free" panose="03080402000500000000" pitchFamily="66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198" y="3819378"/>
            <a:ext cx="3138363" cy="2203392"/>
          </a:xfrm>
          <a:prstGeom prst="rect">
            <a:avLst/>
          </a:prstGeom>
        </p:spPr>
      </p:pic>
      <p:sp>
        <p:nvSpPr>
          <p:cNvPr id="5" name="Llamada ovalada 4"/>
          <p:cNvSpPr/>
          <p:nvPr/>
        </p:nvSpPr>
        <p:spPr>
          <a:xfrm>
            <a:off x="844677" y="3517289"/>
            <a:ext cx="2978727" cy="1385454"/>
          </a:xfrm>
          <a:prstGeom prst="wedgeEllipseCallout">
            <a:avLst>
              <a:gd name="adj1" fmla="val 91260"/>
              <a:gd name="adj2" fmla="val 28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Time to go hang out friends!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818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57266" y="834757"/>
            <a:ext cx="10515600" cy="328100"/>
          </a:xfrm>
        </p:spPr>
        <p:txBody>
          <a:bodyPr>
            <a:noAutofit/>
          </a:bodyPr>
          <a:lstStyle/>
          <a:p>
            <a:r>
              <a:rPr lang="es-MX" sz="6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Class</a:t>
            </a:r>
            <a:r>
              <a:rPr lang="es-MX" sz="6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6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Two</a:t>
            </a:r>
            <a:r>
              <a:rPr lang="es-MX" sz="6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: </a:t>
            </a:r>
            <a:r>
              <a:rPr lang="es-MX" sz="6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Tuesday</a:t>
            </a:r>
            <a:r>
              <a:rPr lang="es-MX" sz="6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12th</a:t>
            </a:r>
            <a:endParaRPr lang="en-GB" sz="6600" dirty="0">
              <a:solidFill>
                <a:schemeClr val="accent1">
                  <a:lumMod val="50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55075" y="1730327"/>
            <a:ext cx="10515600" cy="4134241"/>
          </a:xfrm>
        </p:spPr>
        <p:txBody>
          <a:bodyPr>
            <a:normAutofit/>
          </a:bodyPr>
          <a:lstStyle/>
          <a:p>
            <a:r>
              <a:rPr lang="es-MX" sz="3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You</a:t>
            </a:r>
            <a:r>
              <a:rPr lang="es-MX" sz="3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3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will</a:t>
            </a:r>
            <a:r>
              <a:rPr lang="es-MX" sz="3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3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need</a:t>
            </a:r>
            <a:r>
              <a:rPr lang="es-MX" sz="3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:</a:t>
            </a:r>
          </a:p>
          <a:p>
            <a:r>
              <a:rPr lang="es-MX" sz="3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Volume</a:t>
            </a:r>
            <a:r>
              <a:rPr lang="es-MX" sz="3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2 </a:t>
            </a:r>
            <a:r>
              <a:rPr lang="es-MX" sz="3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math</a:t>
            </a:r>
            <a:r>
              <a:rPr lang="es-MX" sz="3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3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book</a:t>
            </a:r>
            <a:r>
              <a:rPr lang="es-MX" sz="3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</a:p>
          <a:p>
            <a:r>
              <a:rPr lang="es-MX" sz="3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Pencil</a:t>
            </a:r>
            <a:r>
              <a:rPr lang="es-MX" sz="3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</a:p>
          <a:p>
            <a:r>
              <a:rPr lang="es-MX" sz="3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Ruler</a:t>
            </a:r>
            <a:endParaRPr lang="es-MX" sz="3600" dirty="0" smtClean="0">
              <a:solidFill>
                <a:schemeClr val="accent1">
                  <a:lumMod val="50000"/>
                </a:schemeClr>
              </a:solidFill>
              <a:latin typeface="Ink Free" panose="03080402000500000000" pitchFamily="66" charset="0"/>
            </a:endParaRPr>
          </a:p>
          <a:p>
            <a:r>
              <a:rPr lang="es-MX" sz="3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Computer</a:t>
            </a:r>
            <a:r>
              <a:rPr lang="es-MX" sz="3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3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for</a:t>
            </a:r>
            <a:r>
              <a:rPr lang="es-MX" sz="3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3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Splash</a:t>
            </a:r>
            <a:r>
              <a:rPr lang="es-MX" sz="3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3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Learn</a:t>
            </a:r>
            <a:r>
              <a:rPr lang="es-MX" sz="3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. </a:t>
            </a:r>
          </a:p>
          <a:p>
            <a:endParaRPr lang="en-GB" sz="3600" dirty="0">
              <a:solidFill>
                <a:schemeClr val="accent1">
                  <a:lumMod val="50000"/>
                </a:schemeClr>
              </a:solidFill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80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075" y="98474"/>
            <a:ext cx="12217791" cy="1064383"/>
          </a:xfrm>
        </p:spPr>
        <p:txBody>
          <a:bodyPr>
            <a:noAutofit/>
          </a:bodyPr>
          <a:lstStyle/>
          <a:p>
            <a:r>
              <a:rPr lang="es-MX" sz="6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Task</a:t>
            </a:r>
            <a:r>
              <a:rPr lang="es-MX" sz="6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1: </a:t>
            </a:r>
            <a:r>
              <a:rPr lang="es-MX" sz="6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Counting</a:t>
            </a:r>
            <a:r>
              <a:rPr lang="es-MX" sz="6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6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the</a:t>
            </a:r>
            <a:r>
              <a:rPr lang="es-MX" sz="6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s-MX" sz="6600" dirty="0" err="1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Area</a:t>
            </a:r>
            <a:r>
              <a:rPr lang="es-MX" sz="66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endParaRPr lang="en-GB" sz="6600" dirty="0">
              <a:solidFill>
                <a:schemeClr val="accent1">
                  <a:lumMod val="50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55075" y="998807"/>
            <a:ext cx="11477380" cy="857567"/>
          </a:xfrm>
        </p:spPr>
        <p:txBody>
          <a:bodyPr>
            <a:normAutofit fontScale="25000" lnSpcReduction="20000"/>
          </a:bodyPr>
          <a:lstStyle/>
          <a:p>
            <a:r>
              <a:rPr lang="en-GB" sz="11200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Go to page 839 and look at table below. We need to find the area of the rectangles by counting the square units (little squares inside each shape)</a:t>
            </a: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	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									  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Ink Free" panose="03080402000500000000" pitchFamily="66" charset="0"/>
            </a:endParaRPr>
          </a:p>
        </p:txBody>
      </p:sp>
      <p:pic>
        <p:nvPicPr>
          <p:cNvPr id="4" name="Imagen 3"/>
          <p:cNvPicPr/>
          <p:nvPr/>
        </p:nvPicPr>
        <p:blipFill rotWithShape="1">
          <a:blip r:embed="rId2"/>
          <a:srcRect l="44445" t="24703" r="22083" b="27372"/>
          <a:stretch/>
        </p:blipFill>
        <p:spPr bwMode="auto">
          <a:xfrm>
            <a:off x="255074" y="1856375"/>
            <a:ext cx="7594697" cy="39254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8145194" y="1856374"/>
            <a:ext cx="379827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2060"/>
                </a:solidFill>
                <a:latin typeface="Ink Free" panose="03080402000500000000" pitchFamily="66" charset="0"/>
              </a:rPr>
              <a:t>Lets look at the first shape together. </a:t>
            </a:r>
          </a:p>
          <a:p>
            <a:endParaRPr lang="en-GB" sz="2000" b="1" dirty="0" smtClean="0">
              <a:solidFill>
                <a:srgbClr val="002060"/>
              </a:solidFill>
              <a:latin typeface="Ink Free" panose="03080402000500000000" pitchFamily="66" charset="0"/>
            </a:endParaRPr>
          </a:p>
          <a:p>
            <a:r>
              <a:rPr lang="en-GB" sz="2000" b="1" dirty="0" smtClean="0">
                <a:solidFill>
                  <a:srgbClr val="002060"/>
                </a:solidFill>
                <a:latin typeface="Ink Free" panose="03080402000500000000" pitchFamily="66" charset="0"/>
              </a:rPr>
              <a:t>We can count the squares that make up the length. There are 4. </a:t>
            </a:r>
          </a:p>
          <a:p>
            <a:endParaRPr lang="en-GB" sz="2000" b="1" dirty="0">
              <a:solidFill>
                <a:srgbClr val="002060"/>
              </a:solidFill>
              <a:latin typeface="Ink Free" panose="03080402000500000000" pitchFamily="66" charset="0"/>
            </a:endParaRPr>
          </a:p>
          <a:p>
            <a:r>
              <a:rPr lang="en-GB" sz="2000" b="1" dirty="0" smtClean="0">
                <a:solidFill>
                  <a:srgbClr val="002060"/>
                </a:solidFill>
                <a:latin typeface="Ink Free" panose="03080402000500000000" pitchFamily="66" charset="0"/>
              </a:rPr>
              <a:t>The width is just one square. </a:t>
            </a:r>
          </a:p>
          <a:p>
            <a:endParaRPr lang="en-GB" sz="2000" b="1" dirty="0">
              <a:solidFill>
                <a:srgbClr val="002060"/>
              </a:solidFill>
              <a:latin typeface="Ink Free" panose="03080402000500000000" pitchFamily="66" charset="0"/>
            </a:endParaRPr>
          </a:p>
          <a:p>
            <a:r>
              <a:rPr lang="en-GB" sz="2000" b="1" dirty="0" smtClean="0">
                <a:solidFill>
                  <a:srgbClr val="002060"/>
                </a:solidFill>
                <a:latin typeface="Ink Free" panose="03080402000500000000" pitchFamily="66" charset="0"/>
              </a:rPr>
              <a:t>So, the area must be 4x1 = 4 squared units. </a:t>
            </a:r>
          </a:p>
          <a:p>
            <a:r>
              <a:rPr lang="en-GB" sz="2000" b="1" dirty="0" smtClean="0">
                <a:solidFill>
                  <a:srgbClr val="002060"/>
                </a:solidFill>
                <a:latin typeface="Ink Free" panose="03080402000500000000" pitchFamily="66" charset="0"/>
              </a:rPr>
              <a:t>OR 4 units²</a:t>
            </a:r>
            <a:endParaRPr lang="es-MX" sz="2000" b="1" dirty="0">
              <a:solidFill>
                <a:srgbClr val="002060"/>
              </a:solidFill>
              <a:latin typeface="Ink Free" panose="03080402000500000000" pitchFamily="66" charset="0"/>
            </a:endParaRPr>
          </a:p>
          <a:p>
            <a:r>
              <a:rPr lang="en-GB" sz="2400" dirty="0" smtClean="0">
                <a:solidFill>
                  <a:srgbClr val="002060"/>
                </a:solidFill>
                <a:latin typeface="Ink Free" panose="03080402000500000000" pitchFamily="66" charset="0"/>
              </a:rPr>
              <a:t> </a:t>
            </a:r>
            <a:endParaRPr lang="en-GB" sz="2400" dirty="0">
              <a:solidFill>
                <a:srgbClr val="002060"/>
              </a:solidFill>
              <a:latin typeface="Ink Free" panose="03080402000500000000" pitchFamily="66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492369" y="2912012"/>
            <a:ext cx="2039816" cy="1252025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uadroTexto 6"/>
          <p:cNvSpPr txBox="1"/>
          <p:nvPr/>
        </p:nvSpPr>
        <p:spPr>
          <a:xfrm>
            <a:off x="255075" y="6011358"/>
            <a:ext cx="117868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Ink Free" panose="03080402000500000000" pitchFamily="66" charset="0"/>
              </a:rPr>
              <a:t>Complete the rest of the table! Check your answers on the next slide when you are finished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974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1291</Words>
  <Application>Microsoft Office PowerPoint</Application>
  <PresentationFormat>Panorámica</PresentationFormat>
  <Paragraphs>227</Paragraphs>
  <Slides>27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Ink Free</vt:lpstr>
      <vt:lpstr>Symbol</vt:lpstr>
      <vt:lpstr>Wingdings</vt:lpstr>
      <vt:lpstr>Tema de Office</vt:lpstr>
      <vt:lpstr>Math Week 9</vt:lpstr>
      <vt:lpstr>Class One: Monday 11th</vt:lpstr>
      <vt:lpstr>Task One: Math Antics Video</vt:lpstr>
      <vt:lpstr>Task Two: Making Notes about Area</vt:lpstr>
      <vt:lpstr>Task Three: Practice time!</vt:lpstr>
      <vt:lpstr>Task Three: Practice time!</vt:lpstr>
      <vt:lpstr>Task Four: Splash Learn</vt:lpstr>
      <vt:lpstr>Class Two: Tuesday 12th</vt:lpstr>
      <vt:lpstr>Task 1: Counting the Area </vt:lpstr>
      <vt:lpstr>Task 1: Counting the Area </vt:lpstr>
      <vt:lpstr>Task 2: Finding the Area </vt:lpstr>
      <vt:lpstr>Task 3: Splash Learn </vt:lpstr>
      <vt:lpstr>Class Three: Wednesday 13th</vt:lpstr>
      <vt:lpstr>Task 1: Brainteaser.</vt:lpstr>
      <vt:lpstr>Task 1: Brainteaser.</vt:lpstr>
      <vt:lpstr>Task 2:Practice!</vt:lpstr>
      <vt:lpstr>Task 3: Splash Learn </vt:lpstr>
      <vt:lpstr>Class 4: Thursday 14th</vt:lpstr>
      <vt:lpstr>Task 1: Brainteaser</vt:lpstr>
      <vt:lpstr>Task 1: Brainteaser</vt:lpstr>
      <vt:lpstr>Task 2: Calculating Area</vt:lpstr>
      <vt:lpstr>Task 3: Splash Learn</vt:lpstr>
      <vt:lpstr>Class Five: Friday 15th</vt:lpstr>
      <vt:lpstr>Task 1: Brainteaser</vt:lpstr>
      <vt:lpstr>Task 1: Brainteaser</vt:lpstr>
      <vt:lpstr>Task 2: Area and perimeter</vt:lpstr>
      <vt:lpstr>Task 3: Splash Learn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elenarosamorrice@outlook.com</dc:creator>
  <cp:lastModifiedBy>elenarosamorrice@outlook.com</cp:lastModifiedBy>
  <cp:revision>27</cp:revision>
  <dcterms:created xsi:type="dcterms:W3CDTF">2020-05-05T14:12:10Z</dcterms:created>
  <dcterms:modified xsi:type="dcterms:W3CDTF">2020-05-06T16:41:40Z</dcterms:modified>
</cp:coreProperties>
</file>