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62" r:id="rId6"/>
    <p:sldId id="263" r:id="rId7"/>
    <p:sldId id="280" r:id="rId8"/>
    <p:sldId id="266" r:id="rId9"/>
    <p:sldId id="259" r:id="rId10"/>
    <p:sldId id="260" r:id="rId11"/>
    <p:sldId id="261" r:id="rId12"/>
    <p:sldId id="267" r:id="rId13"/>
    <p:sldId id="281" r:id="rId14"/>
    <p:sldId id="268" r:id="rId15"/>
    <p:sldId id="269" r:id="rId16"/>
    <p:sldId id="270" r:id="rId17"/>
    <p:sldId id="283" r:id="rId18"/>
    <p:sldId id="271" r:id="rId19"/>
    <p:sldId id="272" r:id="rId20"/>
    <p:sldId id="274" r:id="rId21"/>
    <p:sldId id="273" r:id="rId22"/>
    <p:sldId id="275" r:id="rId23"/>
    <p:sldId id="276" r:id="rId24"/>
    <p:sldId id="282" r:id="rId25"/>
    <p:sldId id="277"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r.brainpop.com/math/measurement/temperatu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r.brainpop.com/math/measurement/centimetersmeterskilomet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ainpop.com/math/numbersandoperations/decimal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6000" dirty="0" smtClean="0"/>
              <a:t>Math – week 6</a:t>
            </a:r>
            <a:endParaRPr lang="en-GB" sz="6000" dirty="0"/>
          </a:p>
        </p:txBody>
      </p:sp>
      <p:sp>
        <p:nvSpPr>
          <p:cNvPr id="3" name="Subtítulo 2"/>
          <p:cNvSpPr>
            <a:spLocks noGrp="1"/>
          </p:cNvSpPr>
          <p:nvPr>
            <p:ph type="subTitle" idx="1"/>
          </p:nvPr>
        </p:nvSpPr>
        <p:spPr/>
        <p:txBody>
          <a:bodyPr/>
          <a:lstStyle/>
          <a:p>
            <a:r>
              <a:rPr lang="en-GB" dirty="0" smtClean="0"/>
              <a:t>20-24</a:t>
            </a:r>
            <a:r>
              <a:rPr lang="en-GB" baseline="30000" dirty="0" smtClean="0"/>
              <a:t>th</a:t>
            </a:r>
            <a:r>
              <a:rPr lang="en-GB" dirty="0" smtClean="0"/>
              <a:t> of April </a:t>
            </a:r>
            <a:endParaRPr lang="en-GB" dirty="0"/>
          </a:p>
        </p:txBody>
      </p:sp>
    </p:spTree>
    <p:extLst>
      <p:ext uri="{BB962C8B-B14F-4D97-AF65-F5344CB8AC3E}">
        <p14:creationId xmlns:p14="http://schemas.microsoft.com/office/powerpoint/2010/main" val="315735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195" y="140453"/>
            <a:ext cx="11029616" cy="1013800"/>
          </a:xfrm>
        </p:spPr>
        <p:txBody>
          <a:bodyPr/>
          <a:lstStyle/>
          <a:p>
            <a:r>
              <a:rPr lang="en-GB" dirty="0" smtClean="0"/>
              <a:t>Task one: Looking at  decimal Word Problems</a:t>
            </a:r>
            <a:endParaRPr lang="en-GB" dirty="0"/>
          </a:p>
        </p:txBody>
      </p:sp>
      <p:sp>
        <p:nvSpPr>
          <p:cNvPr id="3" name="Marcador de contenido 2"/>
          <p:cNvSpPr>
            <a:spLocks noGrp="1"/>
          </p:cNvSpPr>
          <p:nvPr>
            <p:ph idx="1"/>
          </p:nvPr>
        </p:nvSpPr>
        <p:spPr>
          <a:xfrm>
            <a:off x="519195" y="1154253"/>
            <a:ext cx="11153607" cy="5377176"/>
          </a:xfrm>
        </p:spPr>
        <p:txBody>
          <a:bodyPr anchor="t">
            <a:normAutofit lnSpcReduction="10000"/>
          </a:bodyPr>
          <a:lstStyle/>
          <a:p>
            <a:pPr marL="0" indent="0">
              <a:buNone/>
            </a:pPr>
            <a:r>
              <a:rPr lang="en-GB" dirty="0" smtClean="0">
                <a:solidFill>
                  <a:schemeClr val="bg1"/>
                </a:solidFill>
              </a:rPr>
              <a:t>On this page you will see some examples of word problems using decimals. </a:t>
            </a:r>
            <a:r>
              <a:rPr lang="en-GB" b="1" u="sng" dirty="0" smtClean="0">
                <a:solidFill>
                  <a:schemeClr val="bg1"/>
                </a:solidFill>
              </a:rPr>
              <a:t>You do not need to write these down. Just follow the instructions.</a:t>
            </a:r>
            <a:endParaRPr lang="en-GB" u="sng" dirty="0">
              <a:solidFill>
                <a:schemeClr val="bg1"/>
              </a:solidFill>
            </a:endParaRPr>
          </a:p>
          <a:p>
            <a:pPr marL="0" indent="0">
              <a:buNone/>
            </a:pPr>
            <a:r>
              <a:rPr lang="en-GB" sz="2000" b="1" dirty="0" smtClean="0">
                <a:solidFill>
                  <a:schemeClr val="accent1">
                    <a:lumMod val="90000"/>
                    <a:lumOff val="10000"/>
                  </a:schemeClr>
                </a:solidFill>
                <a:latin typeface="Ink Free" panose="03080402000500000000" pitchFamily="66" charset="0"/>
              </a:rPr>
              <a:t>Elena runs 2.5 miles on Tuesday. On Wednesday she runs 3.1 miles. How many miles does she run altogether? </a:t>
            </a:r>
          </a:p>
          <a:p>
            <a:pPr marL="457200" indent="-457200">
              <a:buAutoNum type="arabicPeriod"/>
            </a:pPr>
            <a:r>
              <a:rPr lang="en-GB" sz="2000" dirty="0" smtClean="0">
                <a:latin typeface="Arial" panose="020B0604020202020204" pitchFamily="34" charset="0"/>
                <a:cs typeface="Arial" panose="020B0604020202020204" pitchFamily="34" charset="0"/>
              </a:rPr>
              <a:t>What type of word problem is it?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It is an addition word problem (altogether is the key word)</a:t>
            </a:r>
          </a:p>
          <a:p>
            <a:pPr marL="457200" indent="-457200">
              <a:buAutoNum type="arabicPeriod"/>
            </a:pPr>
            <a:r>
              <a:rPr lang="en-GB" sz="2000" dirty="0" smtClean="0">
                <a:latin typeface="Arial" panose="020B0604020202020204" pitchFamily="34" charset="0"/>
                <a:cs typeface="Arial" panose="020B0604020202020204" pitchFamily="34" charset="0"/>
              </a:rPr>
              <a:t>What is the context?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The context is distance. (miles is the key word)</a:t>
            </a:r>
          </a:p>
          <a:p>
            <a:pPr marL="0" indent="0">
              <a:buNone/>
            </a:pPr>
            <a:r>
              <a:rPr lang="en-GB" sz="2000" dirty="0" smtClean="0">
                <a:latin typeface="Arial" panose="020B0604020202020204" pitchFamily="34" charset="0"/>
                <a:cs typeface="Arial" panose="020B0604020202020204" pitchFamily="34" charset="0"/>
              </a:rPr>
              <a:t>3. What are the </a:t>
            </a:r>
            <a:r>
              <a:rPr lang="en-GB" sz="2000" b="1" dirty="0" smtClean="0">
                <a:latin typeface="Arial" panose="020B0604020202020204" pitchFamily="34" charset="0"/>
                <a:cs typeface="Arial" panose="020B0604020202020204" pitchFamily="34" charset="0"/>
              </a:rPr>
              <a:t>units of measurement?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The units of measurement are miles </a:t>
            </a:r>
          </a:p>
          <a:p>
            <a:pPr marL="0" indent="0">
              <a:buNone/>
            </a:pPr>
            <a:r>
              <a:rPr lang="en-GB" sz="2000" dirty="0" smtClean="0">
                <a:latin typeface="Arial" panose="020B0604020202020204" pitchFamily="34" charset="0"/>
                <a:cs typeface="Arial" panose="020B0604020202020204" pitchFamily="34" charset="0"/>
              </a:rPr>
              <a:t>4. What is the number sentence?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2.5 + 3.1 =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5.6</a:t>
            </a:r>
          </a:p>
          <a:p>
            <a:pPr marL="0" indent="0">
              <a:buNone/>
            </a:pPr>
            <a:r>
              <a:rPr lang="en-GB" sz="2000" b="1" dirty="0" smtClean="0">
                <a:solidFill>
                  <a:schemeClr val="accent1">
                    <a:lumMod val="75000"/>
                    <a:lumOff val="25000"/>
                  </a:schemeClr>
                </a:solidFill>
                <a:latin typeface="Ink Free" panose="03080402000500000000" pitchFamily="66" charset="0"/>
                <a:cs typeface="Arial" panose="020B0604020202020204" pitchFamily="34" charset="0"/>
              </a:rPr>
              <a:t>“On </a:t>
            </a:r>
            <a:r>
              <a:rPr lang="en-GB" sz="2000" b="1" dirty="0" smtClean="0">
                <a:solidFill>
                  <a:schemeClr val="accent1">
                    <a:lumMod val="75000"/>
                    <a:lumOff val="25000"/>
                  </a:schemeClr>
                </a:solidFill>
                <a:latin typeface="Ink Free" panose="03080402000500000000" pitchFamily="66" charset="0"/>
                <a:cs typeface="Arial" panose="020B0604020202020204" pitchFamily="34" charset="0"/>
              </a:rPr>
              <a:t>Monday it was 31.4 degrees Celsius in Cartagena. It was 23.4 degrees Celsius in Medellin. How much hotter was it in Cartagena than Medellin? “ </a:t>
            </a:r>
          </a:p>
          <a:p>
            <a:pPr marL="457200" indent="-457200">
              <a:buAutoNum type="arabicPeriod"/>
            </a:pPr>
            <a:r>
              <a:rPr lang="en-GB" sz="2000" dirty="0">
                <a:latin typeface="Arial" panose="020B0604020202020204" pitchFamily="34" charset="0"/>
                <a:cs typeface="Arial" panose="020B0604020202020204" pitchFamily="34" charset="0"/>
              </a:rPr>
              <a:t>What type of word problem is it? </a:t>
            </a:r>
            <a:r>
              <a:rPr lang="en-GB" sz="2000" b="1" dirty="0">
                <a:solidFill>
                  <a:schemeClr val="accent1">
                    <a:lumMod val="90000"/>
                    <a:lumOff val="10000"/>
                  </a:schemeClr>
                </a:solidFill>
                <a:latin typeface="Ink Free" panose="03080402000500000000" pitchFamily="66" charset="0"/>
                <a:cs typeface="Arial" panose="020B0604020202020204" pitchFamily="34" charset="0"/>
              </a:rPr>
              <a:t>It is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subtraction word problem </a:t>
            </a:r>
          </a:p>
          <a:p>
            <a:pPr marL="457200" indent="-457200">
              <a:buAutoNum type="arabicPeriod"/>
            </a:pPr>
            <a:r>
              <a:rPr lang="en-GB" sz="2000" dirty="0" smtClean="0">
                <a:latin typeface="Arial" panose="020B0604020202020204" pitchFamily="34" charset="0"/>
                <a:cs typeface="Arial" panose="020B0604020202020204" pitchFamily="34" charset="0"/>
              </a:rPr>
              <a:t>What </a:t>
            </a:r>
            <a:r>
              <a:rPr lang="en-GB" sz="2000" dirty="0">
                <a:latin typeface="Arial" panose="020B0604020202020204" pitchFamily="34" charset="0"/>
                <a:cs typeface="Arial" panose="020B0604020202020204" pitchFamily="34" charset="0"/>
              </a:rPr>
              <a:t>is the context? </a:t>
            </a:r>
            <a:r>
              <a:rPr lang="en-GB" sz="2000" b="1" dirty="0">
                <a:solidFill>
                  <a:schemeClr val="accent1">
                    <a:lumMod val="90000"/>
                    <a:lumOff val="10000"/>
                  </a:schemeClr>
                </a:solidFill>
                <a:latin typeface="Ink Free" panose="03080402000500000000" pitchFamily="66" charset="0"/>
                <a:cs typeface="Arial" panose="020B0604020202020204" pitchFamily="34" charset="0"/>
              </a:rPr>
              <a:t>The context is </a:t>
            </a:r>
            <a:r>
              <a:rPr lang="en-GB" sz="2000" b="1" dirty="0" smtClean="0">
                <a:solidFill>
                  <a:schemeClr val="accent1">
                    <a:lumMod val="90000"/>
                    <a:lumOff val="10000"/>
                  </a:schemeClr>
                </a:solidFill>
                <a:latin typeface="Ink Free" panose="03080402000500000000" pitchFamily="66" charset="0"/>
                <a:cs typeface="Arial" panose="020B0604020202020204" pitchFamily="34" charset="0"/>
              </a:rPr>
              <a:t>temperature. (degrees Celsius is the keyword)</a:t>
            </a:r>
            <a:endParaRPr lang="en-GB" sz="2000" b="1" dirty="0">
              <a:solidFill>
                <a:schemeClr val="accent1">
                  <a:lumMod val="90000"/>
                  <a:lumOff val="10000"/>
                </a:schemeClr>
              </a:solidFill>
              <a:latin typeface="Ink Free" panose="03080402000500000000" pitchFamily="66"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3. What are the </a:t>
            </a:r>
            <a:r>
              <a:rPr lang="en-GB" sz="2000" b="1" dirty="0">
                <a:latin typeface="Arial" panose="020B0604020202020204" pitchFamily="34" charset="0"/>
                <a:cs typeface="Arial" panose="020B0604020202020204" pitchFamily="34" charset="0"/>
              </a:rPr>
              <a:t>units of measurement? </a:t>
            </a:r>
            <a:r>
              <a:rPr lang="en-GB" sz="2000" b="1" dirty="0">
                <a:solidFill>
                  <a:schemeClr val="accent1">
                    <a:lumMod val="90000"/>
                    <a:lumOff val="10000"/>
                  </a:schemeClr>
                </a:solidFill>
                <a:latin typeface="Ink Free" panose="03080402000500000000" pitchFamily="66" charset="0"/>
                <a:cs typeface="Arial" panose="020B0604020202020204" pitchFamily="34" charset="0"/>
              </a:rPr>
              <a:t>The units of measurement are degrees Celsius </a:t>
            </a:r>
            <a:endParaRPr lang="en-GB" sz="2000" b="1" dirty="0" smtClean="0">
              <a:solidFill>
                <a:schemeClr val="accent1">
                  <a:lumMod val="90000"/>
                  <a:lumOff val="10000"/>
                </a:schemeClr>
              </a:solidFill>
              <a:latin typeface="Ink Free" panose="03080402000500000000" pitchFamily="66"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4</a:t>
            </a:r>
            <a:r>
              <a:rPr lang="en-GB" sz="2000" dirty="0">
                <a:latin typeface="Arial" panose="020B0604020202020204" pitchFamily="34" charset="0"/>
                <a:cs typeface="Arial" panose="020B0604020202020204" pitchFamily="34" charset="0"/>
              </a:rPr>
              <a:t>. What is the number sentence? </a:t>
            </a:r>
            <a:r>
              <a:rPr lang="en-GB" sz="2000" b="1" dirty="0" smtClean="0">
                <a:solidFill>
                  <a:schemeClr val="accent1">
                    <a:lumMod val="75000"/>
                    <a:lumOff val="25000"/>
                  </a:schemeClr>
                </a:solidFill>
                <a:latin typeface="Ink Free" panose="03080402000500000000" pitchFamily="66" charset="0"/>
                <a:cs typeface="Arial" panose="020B0604020202020204" pitchFamily="34" charset="0"/>
              </a:rPr>
              <a:t>31.4-23.4 = </a:t>
            </a:r>
            <a:r>
              <a:rPr lang="en-GB" sz="2000" b="1" dirty="0" smtClean="0">
                <a:solidFill>
                  <a:schemeClr val="accent1">
                    <a:lumMod val="75000"/>
                    <a:lumOff val="25000"/>
                  </a:schemeClr>
                </a:solidFill>
                <a:latin typeface="Ink Free" panose="03080402000500000000" pitchFamily="66" charset="0"/>
                <a:cs typeface="Arial" panose="020B0604020202020204" pitchFamily="34" charset="0"/>
              </a:rPr>
              <a:t>8.00</a:t>
            </a:r>
            <a:endParaRPr lang="en-GB" sz="2000" b="1" dirty="0" smtClean="0">
              <a:solidFill>
                <a:schemeClr val="accent1">
                  <a:lumMod val="75000"/>
                  <a:lumOff val="25000"/>
                </a:schemeClr>
              </a:solidFill>
              <a:latin typeface="Ink Free" panose="03080402000500000000" pitchFamily="66" charset="0"/>
              <a:cs typeface="Arial" panose="020B0604020202020204" pitchFamily="34" charset="0"/>
            </a:endParaRPr>
          </a:p>
        </p:txBody>
      </p:sp>
    </p:spTree>
    <p:extLst>
      <p:ext uri="{BB962C8B-B14F-4D97-AF65-F5344CB8AC3E}">
        <p14:creationId xmlns:p14="http://schemas.microsoft.com/office/powerpoint/2010/main" val="2290383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006" y="166579"/>
            <a:ext cx="11029616" cy="1013800"/>
          </a:xfrm>
        </p:spPr>
        <p:txBody>
          <a:bodyPr/>
          <a:lstStyle/>
          <a:p>
            <a:r>
              <a:rPr lang="en-GB" dirty="0" smtClean="0"/>
              <a:t>Task Two: Writing a word Problem</a:t>
            </a:r>
            <a:endParaRPr lang="en-GB" dirty="0"/>
          </a:p>
        </p:txBody>
      </p:sp>
      <p:sp>
        <p:nvSpPr>
          <p:cNvPr id="4" name="Marcador de contenido 3"/>
          <p:cNvSpPr>
            <a:spLocks noGrp="1"/>
          </p:cNvSpPr>
          <p:nvPr>
            <p:ph idx="1"/>
          </p:nvPr>
        </p:nvSpPr>
        <p:spPr>
          <a:xfrm>
            <a:off x="581192" y="1180379"/>
            <a:ext cx="11029615" cy="5630091"/>
          </a:xfrm>
        </p:spPr>
        <p:txBody>
          <a:bodyPr anchor="t"/>
          <a:lstStyle/>
          <a:p>
            <a:pPr marL="0" indent="0">
              <a:buNone/>
            </a:pPr>
            <a:r>
              <a:rPr lang="en-GB" sz="1600" dirty="0" smtClean="0">
                <a:solidFill>
                  <a:schemeClr val="bg1"/>
                </a:solidFill>
                <a:latin typeface="Arial Narrow" panose="020B0606020202030204" pitchFamily="34" charset="0"/>
              </a:rPr>
              <a:t>In your notebook, write the title and the date. You are going to write two word problem using the pictures below to help you. Write the word problem in your notebook. Check your spelling and that you have the correct units of measurement. Check your word problems with the next slide. </a:t>
            </a:r>
          </a:p>
          <a:p>
            <a:pPr marL="0" indent="0" algn="ctr">
              <a:buNone/>
            </a:pPr>
            <a:r>
              <a:rPr lang="en-GB" sz="1600" dirty="0" smtClean="0">
                <a:solidFill>
                  <a:schemeClr val="bg1"/>
                </a:solidFill>
                <a:latin typeface="Arial Narrow" panose="020B0606020202030204" pitchFamily="34" charset="0"/>
              </a:rPr>
              <a:t> </a:t>
            </a:r>
            <a:r>
              <a:rPr lang="en-GB" sz="2000" u="sng" dirty="0" smtClean="0">
                <a:solidFill>
                  <a:srgbClr val="FF0000"/>
                </a:solidFill>
              </a:rPr>
              <a:t>Writing a word problem</a:t>
            </a:r>
          </a:p>
          <a:p>
            <a:pPr marL="0" indent="0">
              <a:buNone/>
            </a:pPr>
            <a:r>
              <a:rPr lang="en-GB" dirty="0" smtClean="0">
                <a:solidFill>
                  <a:schemeClr val="accent2"/>
                </a:solidFill>
                <a:latin typeface="Arial Narrow" panose="020B0606020202030204" pitchFamily="34" charset="0"/>
              </a:rPr>
              <a:t>Number One: Write a problem about Emily swimming.</a:t>
            </a:r>
          </a:p>
          <a:p>
            <a:pPr marL="0" indent="0">
              <a:buNone/>
            </a:pPr>
            <a:endParaRPr lang="en-GB" sz="2000" dirty="0">
              <a:solidFill>
                <a:schemeClr val="accent2"/>
              </a:solidFill>
              <a:latin typeface="Arial Narrow" panose="020B0606020202030204" pitchFamily="34" charset="0"/>
            </a:endParaRPr>
          </a:p>
          <a:p>
            <a:pPr marL="0" indent="0">
              <a:buNone/>
            </a:pPr>
            <a:endParaRPr lang="en-GB" sz="2000" dirty="0" smtClean="0">
              <a:solidFill>
                <a:schemeClr val="accent2"/>
              </a:solidFill>
              <a:latin typeface="Arial Narrow" panose="020B0606020202030204" pitchFamily="34" charset="0"/>
            </a:endParaRPr>
          </a:p>
          <a:p>
            <a:pPr marL="0" indent="0">
              <a:buNone/>
            </a:pPr>
            <a:endParaRPr lang="en-GB" sz="2000" dirty="0">
              <a:solidFill>
                <a:schemeClr val="accent2"/>
              </a:solidFill>
              <a:latin typeface="Arial Narrow" panose="020B0606020202030204" pitchFamily="34" charset="0"/>
            </a:endParaRPr>
          </a:p>
          <a:p>
            <a:pPr marL="0" indent="0">
              <a:buNone/>
            </a:pPr>
            <a:r>
              <a:rPr lang="en-GB" sz="2000" dirty="0">
                <a:solidFill>
                  <a:schemeClr val="accent2"/>
                </a:solidFill>
                <a:latin typeface="Arial Narrow" panose="020B0606020202030204" pitchFamily="34" charset="0"/>
              </a:rPr>
              <a:t/>
            </a:r>
            <a:br>
              <a:rPr lang="en-GB" sz="2000" dirty="0">
                <a:solidFill>
                  <a:schemeClr val="accent2"/>
                </a:solidFill>
                <a:latin typeface="Arial Narrow" panose="020B0606020202030204" pitchFamily="34" charset="0"/>
              </a:rPr>
            </a:br>
            <a:r>
              <a:rPr lang="en-GB" dirty="0" smtClean="0">
                <a:solidFill>
                  <a:schemeClr val="accent2"/>
                </a:solidFill>
                <a:latin typeface="Arial Narrow" panose="020B0606020202030204" pitchFamily="34" charset="0"/>
              </a:rPr>
              <a:t>Number two: Write a problem about James going to the mall.</a:t>
            </a:r>
            <a:endParaRPr lang="en-GB" sz="2000" dirty="0" smtClean="0">
              <a:solidFill>
                <a:schemeClr val="accent2"/>
              </a:solidFill>
              <a:latin typeface="Arial Narrow" panose="020B0606020202030204" pitchFamily="34" charset="0"/>
            </a:endParaRPr>
          </a:p>
          <a:p>
            <a:pPr marL="0" indent="0">
              <a:buNone/>
            </a:pPr>
            <a:endParaRPr lang="en-GB" sz="2000" dirty="0" smtClean="0">
              <a:solidFill>
                <a:schemeClr val="accent2"/>
              </a:solidFill>
              <a:latin typeface="Arial Narrow" panose="020B0606020202030204" pitchFamily="34" charset="0"/>
            </a:endParaRPr>
          </a:p>
          <a:p>
            <a:pPr marL="0" indent="0">
              <a:buNone/>
            </a:pPr>
            <a:endParaRPr lang="en-GB" sz="2000" u="sng" dirty="0">
              <a:solidFill>
                <a:srgbClr val="FF0000"/>
              </a:solidFill>
            </a:endParaRPr>
          </a:p>
        </p:txBody>
      </p:sp>
      <p:pic>
        <p:nvPicPr>
          <p:cNvPr id="24" name="Imagen 23"/>
          <p:cNvPicPr>
            <a:picLocks noChangeAspect="1"/>
          </p:cNvPicPr>
          <p:nvPr/>
        </p:nvPicPr>
        <p:blipFill rotWithShape="1">
          <a:blip r:embed="rId2"/>
          <a:srcRect l="23428" t="50982" r="13321" b="27232"/>
          <a:stretch/>
        </p:blipFill>
        <p:spPr>
          <a:xfrm>
            <a:off x="581192" y="2636532"/>
            <a:ext cx="10327853" cy="1687274"/>
          </a:xfrm>
          <a:prstGeom prst="rect">
            <a:avLst/>
          </a:prstGeom>
        </p:spPr>
      </p:pic>
      <p:pic>
        <p:nvPicPr>
          <p:cNvPr id="25" name="Imagen 24"/>
          <p:cNvPicPr/>
          <p:nvPr/>
        </p:nvPicPr>
        <p:blipFill rotWithShape="1">
          <a:blip r:embed="rId3"/>
          <a:srcRect l="26257" t="54975" r="23222" b="22857"/>
          <a:stretch/>
        </p:blipFill>
        <p:spPr bwMode="auto">
          <a:xfrm>
            <a:off x="1642240" y="4630547"/>
            <a:ext cx="8205755" cy="18818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911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114327"/>
            <a:ext cx="11029616" cy="1013800"/>
          </a:xfrm>
        </p:spPr>
        <p:txBody>
          <a:bodyPr/>
          <a:lstStyle/>
          <a:p>
            <a:r>
              <a:rPr lang="en-GB" dirty="0" smtClean="0"/>
              <a:t>Task two: Writing a word proble</a:t>
            </a:r>
            <a:r>
              <a:rPr lang="en-GB" dirty="0"/>
              <a:t>m</a:t>
            </a:r>
          </a:p>
        </p:txBody>
      </p:sp>
      <p:sp>
        <p:nvSpPr>
          <p:cNvPr id="3" name="Marcador de contenido 2"/>
          <p:cNvSpPr>
            <a:spLocks noGrp="1"/>
          </p:cNvSpPr>
          <p:nvPr>
            <p:ph idx="1"/>
          </p:nvPr>
        </p:nvSpPr>
        <p:spPr>
          <a:xfrm>
            <a:off x="470264" y="1128128"/>
            <a:ext cx="11140544" cy="5481678"/>
          </a:xfrm>
        </p:spPr>
        <p:txBody>
          <a:bodyPr anchor="t"/>
          <a:lstStyle/>
          <a:p>
            <a:pPr marL="0" indent="0">
              <a:buNone/>
            </a:pPr>
            <a:r>
              <a:rPr lang="en-GB" dirty="0" smtClean="0">
                <a:solidFill>
                  <a:schemeClr val="bg1"/>
                </a:solidFill>
              </a:rPr>
              <a:t>Look at the example word problems you see below. </a:t>
            </a:r>
            <a:r>
              <a:rPr lang="en-GB" u="sng" dirty="0" smtClean="0">
                <a:solidFill>
                  <a:schemeClr val="bg1"/>
                </a:solidFill>
              </a:rPr>
              <a:t>Yours might be a little different. </a:t>
            </a:r>
          </a:p>
          <a:p>
            <a:pPr marL="0" indent="0">
              <a:buNone/>
            </a:pPr>
            <a:endParaRPr lang="en-GB" dirty="0" smtClean="0">
              <a:solidFill>
                <a:schemeClr val="tx1"/>
              </a:solidFill>
            </a:endParaRPr>
          </a:p>
          <a:p>
            <a:pPr marL="0" indent="0">
              <a:buNone/>
            </a:pPr>
            <a:r>
              <a:rPr lang="en-GB" b="1" dirty="0" smtClean="0">
                <a:solidFill>
                  <a:schemeClr val="accent3"/>
                </a:solidFill>
              </a:rPr>
              <a:t>Question One: </a:t>
            </a:r>
          </a:p>
          <a:p>
            <a:pPr marL="0" indent="0">
              <a:buNone/>
            </a:pPr>
            <a:r>
              <a:rPr lang="en-GB" dirty="0" smtClean="0">
                <a:solidFill>
                  <a:schemeClr val="tx1"/>
                </a:solidFill>
              </a:rPr>
              <a:t>Emily swims for 8.44 </a:t>
            </a:r>
            <a:r>
              <a:rPr lang="en-GB" dirty="0" smtClean="0">
                <a:solidFill>
                  <a:schemeClr val="accent1">
                    <a:lumMod val="75000"/>
                    <a:lumOff val="25000"/>
                  </a:schemeClr>
                </a:solidFill>
              </a:rPr>
              <a:t>minutes</a:t>
            </a:r>
            <a:r>
              <a:rPr lang="en-GB" dirty="0" smtClean="0">
                <a:solidFill>
                  <a:schemeClr val="tx1"/>
                </a:solidFill>
              </a:rPr>
              <a:t> on Saturday, and for 9.12 </a:t>
            </a:r>
            <a:r>
              <a:rPr lang="en-GB" dirty="0" smtClean="0">
                <a:solidFill>
                  <a:schemeClr val="accent1">
                    <a:lumMod val="75000"/>
                    <a:lumOff val="25000"/>
                  </a:schemeClr>
                </a:solidFill>
              </a:rPr>
              <a:t>minutes</a:t>
            </a:r>
            <a:r>
              <a:rPr lang="en-GB" dirty="0" smtClean="0">
                <a:solidFill>
                  <a:schemeClr val="tx1"/>
                </a:solidFill>
              </a:rPr>
              <a:t> on Sunday. </a:t>
            </a:r>
            <a:r>
              <a:rPr lang="en-GB" dirty="0" smtClean="0">
                <a:solidFill>
                  <a:schemeClr val="accent1">
                    <a:lumMod val="75000"/>
                    <a:lumOff val="25000"/>
                  </a:schemeClr>
                </a:solidFill>
              </a:rPr>
              <a:t>How long does she swim for in total</a:t>
            </a:r>
            <a:r>
              <a:rPr lang="en-GB" dirty="0" smtClean="0">
                <a:solidFill>
                  <a:schemeClr val="tx1"/>
                </a:solidFill>
              </a:rPr>
              <a:t>?</a:t>
            </a:r>
          </a:p>
          <a:p>
            <a:pPr marL="0" indent="0">
              <a:buNone/>
            </a:pPr>
            <a:r>
              <a:rPr lang="en-GB" dirty="0">
                <a:solidFill>
                  <a:schemeClr val="tx1"/>
                </a:solidFill>
              </a:rPr>
              <a:t>Emily swims for 8.44 </a:t>
            </a:r>
            <a:r>
              <a:rPr lang="en-GB" dirty="0">
                <a:solidFill>
                  <a:schemeClr val="accent1">
                    <a:lumMod val="75000"/>
                    <a:lumOff val="25000"/>
                  </a:schemeClr>
                </a:solidFill>
              </a:rPr>
              <a:t>minutes</a:t>
            </a:r>
            <a:r>
              <a:rPr lang="en-GB" dirty="0">
                <a:solidFill>
                  <a:schemeClr val="tx1"/>
                </a:solidFill>
              </a:rPr>
              <a:t> on Saturday, and for 9.12 </a:t>
            </a:r>
            <a:r>
              <a:rPr lang="en-GB" dirty="0">
                <a:solidFill>
                  <a:schemeClr val="accent1">
                    <a:lumMod val="75000"/>
                    <a:lumOff val="25000"/>
                  </a:schemeClr>
                </a:solidFill>
              </a:rPr>
              <a:t>minutes</a:t>
            </a:r>
            <a:r>
              <a:rPr lang="en-GB" dirty="0">
                <a:solidFill>
                  <a:schemeClr val="tx1"/>
                </a:solidFill>
              </a:rPr>
              <a:t> on </a:t>
            </a:r>
            <a:r>
              <a:rPr lang="en-GB" dirty="0" smtClean="0">
                <a:solidFill>
                  <a:schemeClr val="tx1"/>
                </a:solidFill>
              </a:rPr>
              <a:t>Sunday. </a:t>
            </a:r>
            <a:r>
              <a:rPr lang="en-GB" dirty="0" smtClean="0">
                <a:solidFill>
                  <a:schemeClr val="accent1">
                    <a:lumMod val="75000"/>
                    <a:lumOff val="25000"/>
                  </a:schemeClr>
                </a:solidFill>
              </a:rPr>
              <a:t>How much time does she swim for on Saturday and Sunday in total?</a:t>
            </a:r>
          </a:p>
          <a:p>
            <a:pPr marL="0" indent="0">
              <a:buNone/>
            </a:pPr>
            <a:r>
              <a:rPr lang="en-GB" dirty="0" smtClean="0">
                <a:solidFill>
                  <a:schemeClr val="tx1"/>
                </a:solidFill>
              </a:rPr>
              <a:t>Keywords are written in purple – remember you </a:t>
            </a:r>
            <a:r>
              <a:rPr lang="en-GB" dirty="0" smtClean="0">
                <a:solidFill>
                  <a:srgbClr val="FF0000"/>
                </a:solidFill>
              </a:rPr>
              <a:t>MUST</a:t>
            </a:r>
            <a:r>
              <a:rPr lang="en-GB" dirty="0" smtClean="0">
                <a:solidFill>
                  <a:schemeClr val="tx1"/>
                </a:solidFill>
              </a:rPr>
              <a:t> have units of measurement. (minutes!)</a:t>
            </a:r>
          </a:p>
          <a:p>
            <a:pPr marL="0" indent="0">
              <a:buNone/>
            </a:pPr>
            <a:r>
              <a:rPr lang="en-GB" dirty="0" smtClean="0">
                <a:solidFill>
                  <a:schemeClr val="tx1"/>
                </a:solidFill>
              </a:rPr>
              <a:t>Phrases that are INCORRECT: </a:t>
            </a:r>
            <a:r>
              <a:rPr lang="en-GB" dirty="0" smtClean="0">
                <a:solidFill>
                  <a:srgbClr val="FF0000"/>
                </a:solidFill>
              </a:rPr>
              <a:t>How many time, what time does she swim. </a:t>
            </a:r>
            <a:r>
              <a:rPr lang="en-GB" b="1" dirty="0" smtClean="0">
                <a:solidFill>
                  <a:schemeClr val="tx1"/>
                </a:solidFill>
              </a:rPr>
              <a:t>Correct these mistakes!</a:t>
            </a:r>
          </a:p>
          <a:p>
            <a:pPr marL="0" indent="0">
              <a:buNone/>
            </a:pPr>
            <a:r>
              <a:rPr lang="en-GB" b="1" dirty="0" smtClean="0">
                <a:solidFill>
                  <a:schemeClr val="accent3"/>
                </a:solidFill>
              </a:rPr>
              <a:t>Question Two: </a:t>
            </a:r>
          </a:p>
          <a:p>
            <a:pPr marL="0" indent="0">
              <a:buNone/>
            </a:pPr>
            <a:r>
              <a:rPr lang="en-GB" dirty="0" smtClean="0">
                <a:solidFill>
                  <a:schemeClr val="tx1"/>
                </a:solidFill>
              </a:rPr>
              <a:t>James has </a:t>
            </a:r>
            <a:r>
              <a:rPr lang="en-GB" dirty="0" smtClean="0">
                <a:solidFill>
                  <a:schemeClr val="accent1">
                    <a:lumMod val="75000"/>
                    <a:lumOff val="25000"/>
                  </a:schemeClr>
                </a:solidFill>
              </a:rPr>
              <a:t>ten dollars ($10.00)</a:t>
            </a:r>
            <a:r>
              <a:rPr lang="en-GB" dirty="0" smtClean="0">
                <a:solidFill>
                  <a:schemeClr val="tx1"/>
                </a:solidFill>
              </a:rPr>
              <a:t> he goes to the mall and buys a blue </a:t>
            </a:r>
            <a:r>
              <a:rPr lang="en-GB" dirty="0" err="1" smtClean="0">
                <a:solidFill>
                  <a:schemeClr val="tx1"/>
                </a:solidFill>
              </a:rPr>
              <a:t>tshirt</a:t>
            </a:r>
            <a:r>
              <a:rPr lang="en-GB" dirty="0" smtClean="0">
                <a:solidFill>
                  <a:schemeClr val="tx1"/>
                </a:solidFill>
              </a:rPr>
              <a:t> </a:t>
            </a:r>
            <a:r>
              <a:rPr lang="en-GB" dirty="0" smtClean="0">
                <a:solidFill>
                  <a:schemeClr val="accent1">
                    <a:lumMod val="75000"/>
                    <a:lumOff val="25000"/>
                  </a:schemeClr>
                </a:solidFill>
              </a:rPr>
              <a:t>for four dollars and 50 cents ($4.50</a:t>
            </a:r>
            <a:r>
              <a:rPr lang="en-GB" dirty="0" smtClean="0">
                <a:solidFill>
                  <a:schemeClr val="tx1"/>
                </a:solidFill>
              </a:rPr>
              <a:t>) </a:t>
            </a:r>
            <a:r>
              <a:rPr lang="en-GB" u="sng" dirty="0" smtClean="0">
                <a:solidFill>
                  <a:schemeClr val="accent1">
                    <a:lumMod val="75000"/>
                    <a:lumOff val="25000"/>
                  </a:schemeClr>
                </a:solidFill>
              </a:rPr>
              <a:t>How much money </a:t>
            </a:r>
            <a:r>
              <a:rPr lang="en-GB" dirty="0" smtClean="0">
                <a:solidFill>
                  <a:schemeClr val="tx1"/>
                </a:solidFill>
              </a:rPr>
              <a:t>does he have left? </a:t>
            </a:r>
          </a:p>
          <a:p>
            <a:pPr marL="0" indent="0">
              <a:buNone/>
            </a:pPr>
            <a:r>
              <a:rPr lang="en-GB" dirty="0" smtClean="0">
                <a:solidFill>
                  <a:schemeClr val="tx1"/>
                </a:solidFill>
              </a:rPr>
              <a:t>James spent</a:t>
            </a:r>
            <a:r>
              <a:rPr lang="en-GB" dirty="0" smtClean="0">
                <a:solidFill>
                  <a:schemeClr val="accent1">
                    <a:lumMod val="75000"/>
                    <a:lumOff val="25000"/>
                  </a:schemeClr>
                </a:solidFill>
              </a:rPr>
              <a:t> </a:t>
            </a:r>
            <a:r>
              <a:rPr lang="en-GB" dirty="0">
                <a:solidFill>
                  <a:schemeClr val="accent1">
                    <a:lumMod val="75000"/>
                    <a:lumOff val="25000"/>
                  </a:schemeClr>
                </a:solidFill>
              </a:rPr>
              <a:t>four dollars and 50 cents ($</a:t>
            </a:r>
            <a:r>
              <a:rPr lang="en-GB" dirty="0" smtClean="0">
                <a:solidFill>
                  <a:schemeClr val="accent1">
                    <a:lumMod val="75000"/>
                    <a:lumOff val="25000"/>
                  </a:schemeClr>
                </a:solidFill>
              </a:rPr>
              <a:t>4.50) on a </a:t>
            </a:r>
            <a:r>
              <a:rPr lang="en-GB" dirty="0" err="1" smtClean="0">
                <a:solidFill>
                  <a:schemeClr val="accent1">
                    <a:lumMod val="75000"/>
                    <a:lumOff val="25000"/>
                  </a:schemeClr>
                </a:solidFill>
              </a:rPr>
              <a:t>Tshirt</a:t>
            </a:r>
            <a:r>
              <a:rPr lang="en-GB" dirty="0" smtClean="0">
                <a:solidFill>
                  <a:schemeClr val="accent1">
                    <a:lumMod val="75000"/>
                    <a:lumOff val="25000"/>
                  </a:schemeClr>
                </a:solidFill>
              </a:rPr>
              <a:t>. </a:t>
            </a:r>
            <a:r>
              <a:rPr lang="en-GB" dirty="0" smtClean="0">
                <a:solidFill>
                  <a:schemeClr val="tx1"/>
                </a:solidFill>
              </a:rPr>
              <a:t>He paid with</a:t>
            </a:r>
            <a:r>
              <a:rPr lang="en-GB" dirty="0" smtClean="0">
                <a:solidFill>
                  <a:schemeClr val="accent1">
                    <a:lumMod val="75000"/>
                    <a:lumOff val="25000"/>
                  </a:schemeClr>
                </a:solidFill>
              </a:rPr>
              <a:t> ten </a:t>
            </a:r>
            <a:r>
              <a:rPr lang="en-GB" dirty="0">
                <a:solidFill>
                  <a:schemeClr val="accent1">
                    <a:lumMod val="75000"/>
                    <a:lumOff val="25000"/>
                  </a:schemeClr>
                </a:solidFill>
              </a:rPr>
              <a:t>dollars ($10.00)</a:t>
            </a:r>
            <a:r>
              <a:rPr lang="en-GB" dirty="0">
                <a:solidFill>
                  <a:schemeClr val="tx1"/>
                </a:solidFill>
              </a:rPr>
              <a:t> </a:t>
            </a:r>
            <a:r>
              <a:rPr lang="en-GB" dirty="0" smtClean="0">
                <a:solidFill>
                  <a:schemeClr val="tx1"/>
                </a:solidFill>
              </a:rPr>
              <a:t>H</a:t>
            </a:r>
            <a:r>
              <a:rPr lang="en-GB" u="sng" dirty="0" smtClean="0">
                <a:solidFill>
                  <a:schemeClr val="accent1">
                    <a:lumMod val="75000"/>
                    <a:lumOff val="25000"/>
                  </a:schemeClr>
                </a:solidFill>
              </a:rPr>
              <a:t>ow </a:t>
            </a:r>
            <a:r>
              <a:rPr lang="en-GB" u="sng" dirty="0">
                <a:solidFill>
                  <a:schemeClr val="accent1">
                    <a:lumMod val="75000"/>
                    <a:lumOff val="25000"/>
                  </a:schemeClr>
                </a:solidFill>
              </a:rPr>
              <a:t>much money </a:t>
            </a:r>
            <a:r>
              <a:rPr lang="en-GB" dirty="0">
                <a:solidFill>
                  <a:schemeClr val="tx1"/>
                </a:solidFill>
              </a:rPr>
              <a:t>does he have left? </a:t>
            </a:r>
            <a:r>
              <a:rPr lang="en-GB" dirty="0" smtClean="0">
                <a:solidFill>
                  <a:schemeClr val="accent1">
                    <a:lumMod val="75000"/>
                    <a:lumOff val="25000"/>
                  </a:schemeClr>
                </a:solidFill>
              </a:rPr>
              <a:t>Or</a:t>
            </a:r>
            <a:r>
              <a:rPr lang="en-GB" dirty="0" smtClean="0">
                <a:solidFill>
                  <a:schemeClr val="tx1"/>
                </a:solidFill>
              </a:rPr>
              <a:t> how much change did he receive? </a:t>
            </a:r>
          </a:p>
          <a:p>
            <a:pPr marL="0" indent="0">
              <a:buNone/>
            </a:pPr>
            <a:r>
              <a:rPr lang="en-GB" dirty="0">
                <a:solidFill>
                  <a:schemeClr val="tx1"/>
                </a:solidFill>
              </a:rPr>
              <a:t>Phrases that are INCORRECT: </a:t>
            </a:r>
            <a:r>
              <a:rPr lang="en-GB" dirty="0">
                <a:solidFill>
                  <a:srgbClr val="FF0000"/>
                </a:solidFill>
              </a:rPr>
              <a:t>How many </a:t>
            </a:r>
            <a:r>
              <a:rPr lang="en-GB" dirty="0" smtClean="0">
                <a:solidFill>
                  <a:srgbClr val="FF0000"/>
                </a:solidFill>
              </a:rPr>
              <a:t>money, </a:t>
            </a:r>
            <a:r>
              <a:rPr lang="en-GB" dirty="0">
                <a:solidFill>
                  <a:srgbClr val="FF0000"/>
                </a:solidFill>
              </a:rPr>
              <a:t>what </a:t>
            </a:r>
            <a:r>
              <a:rPr lang="en-GB" dirty="0" smtClean="0">
                <a:solidFill>
                  <a:srgbClr val="FF0000"/>
                </a:solidFill>
              </a:rPr>
              <a:t>money </a:t>
            </a:r>
            <a:r>
              <a:rPr lang="en-GB" dirty="0">
                <a:solidFill>
                  <a:srgbClr val="FF0000"/>
                </a:solidFill>
              </a:rPr>
              <a:t>does </a:t>
            </a:r>
            <a:r>
              <a:rPr lang="en-GB" dirty="0" smtClean="0">
                <a:solidFill>
                  <a:srgbClr val="FF0000"/>
                </a:solidFill>
              </a:rPr>
              <a:t>he have </a:t>
            </a:r>
            <a:r>
              <a:rPr lang="en-GB" b="1" dirty="0">
                <a:solidFill>
                  <a:schemeClr val="tx1"/>
                </a:solidFill>
              </a:rPr>
              <a:t>Correct these mistakes!</a:t>
            </a:r>
          </a:p>
          <a:p>
            <a:pPr marL="0" indent="0">
              <a:buNone/>
            </a:pPr>
            <a:endParaRPr lang="en-GB" dirty="0">
              <a:solidFill>
                <a:schemeClr val="tx1"/>
              </a:solidFill>
            </a:endParaRPr>
          </a:p>
          <a:p>
            <a:pPr marL="0" indent="0">
              <a:buNone/>
            </a:pPr>
            <a:endParaRPr lang="en-GB" dirty="0" smtClean="0">
              <a:solidFill>
                <a:schemeClr val="tx1"/>
              </a:solidFill>
            </a:endParaRPr>
          </a:p>
          <a:p>
            <a:pPr marL="0" indent="0">
              <a:buNone/>
            </a:pPr>
            <a:endParaRPr lang="en-GB" b="1" dirty="0" smtClean="0">
              <a:solidFill>
                <a:schemeClr val="accent3"/>
              </a:solidFill>
            </a:endParaRPr>
          </a:p>
          <a:p>
            <a:pPr marL="0" indent="0">
              <a:buNone/>
            </a:pPr>
            <a:endParaRPr lang="en-GB" dirty="0" smtClean="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393348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Task three: Brain pop Video </a:t>
            </a:r>
            <a:endParaRPr lang="en-GB" dirty="0"/>
          </a:p>
        </p:txBody>
      </p:sp>
      <p:sp>
        <p:nvSpPr>
          <p:cNvPr id="3" name="Marcador de contenido 2"/>
          <p:cNvSpPr>
            <a:spLocks noGrp="1"/>
          </p:cNvSpPr>
          <p:nvPr>
            <p:ph idx="1"/>
          </p:nvPr>
        </p:nvSpPr>
        <p:spPr>
          <a:xfrm>
            <a:off x="2725947" y="2180496"/>
            <a:ext cx="8884860" cy="3678303"/>
          </a:xfrm>
        </p:spPr>
        <p:txBody>
          <a:bodyPr anchor="t"/>
          <a:lstStyle/>
          <a:p>
            <a:pPr marL="0" indent="0">
              <a:buNone/>
            </a:pPr>
            <a:r>
              <a:rPr lang="en-GB" sz="2000" dirty="0" smtClean="0"/>
              <a:t> </a:t>
            </a:r>
            <a:r>
              <a:rPr lang="en-GB" sz="2800" dirty="0" smtClean="0"/>
              <a:t>1. </a:t>
            </a:r>
            <a:r>
              <a:rPr lang="en-GB" sz="2800" dirty="0"/>
              <a:t>W</a:t>
            </a:r>
            <a:r>
              <a:rPr lang="en-GB" sz="2800" dirty="0" smtClean="0"/>
              <a:t>atch the brain pop video Temperature: </a:t>
            </a:r>
          </a:p>
          <a:p>
            <a:pPr marL="0" indent="0">
              <a:buNone/>
            </a:pPr>
            <a:r>
              <a:rPr lang="en-GB" sz="2800" dirty="0">
                <a:hlinkClick r:id="rId2"/>
              </a:rPr>
              <a:t>https://jr.brainpop.com/math/measurement/temperature</a:t>
            </a:r>
            <a:r>
              <a:rPr lang="en-GB" sz="2800" dirty="0" smtClean="0">
                <a:hlinkClick r:id="rId2"/>
              </a:rPr>
              <a:t>/</a:t>
            </a:r>
            <a:endParaRPr lang="en-GB" sz="2800" dirty="0" smtClean="0"/>
          </a:p>
          <a:p>
            <a:pPr marL="0" indent="0">
              <a:buNone/>
            </a:pPr>
            <a:endParaRPr lang="en-GB" sz="2800" dirty="0"/>
          </a:p>
          <a:p>
            <a:pPr marL="0" indent="0">
              <a:buNone/>
            </a:pPr>
            <a:r>
              <a:rPr lang="en-GB" sz="2800" dirty="0" smtClean="0"/>
              <a:t>2. When you have finished, take the hard quiz. </a:t>
            </a:r>
            <a:endParaRPr lang="en-GB" sz="2800" dirty="0"/>
          </a:p>
        </p:txBody>
      </p:sp>
      <p:pic>
        <p:nvPicPr>
          <p:cNvPr id="4" name="Marcador de contenido 3"/>
          <p:cNvPicPr>
            <a:picLocks noChangeAspect="1"/>
          </p:cNvPicPr>
          <p:nvPr/>
        </p:nvPicPr>
        <p:blipFill rotWithShape="1">
          <a:blip r:embed="rId3"/>
          <a:srcRect l="69947" t="50884" r="19018" b="25855"/>
          <a:stretch/>
        </p:blipFill>
        <p:spPr>
          <a:xfrm>
            <a:off x="411374" y="2011680"/>
            <a:ext cx="2314573" cy="2743199"/>
          </a:xfrm>
          <a:prstGeom prst="rect">
            <a:avLst/>
          </a:prstGeom>
        </p:spPr>
      </p:pic>
    </p:spTree>
    <p:extLst>
      <p:ext uri="{BB962C8B-B14F-4D97-AF65-F5344CB8AC3E}">
        <p14:creationId xmlns:p14="http://schemas.microsoft.com/office/powerpoint/2010/main" val="274426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6000" dirty="0" smtClean="0"/>
              <a:t>Class </a:t>
            </a:r>
            <a:r>
              <a:rPr lang="en-GB" sz="6000" dirty="0" smtClean="0"/>
              <a:t>three </a:t>
            </a:r>
            <a:endParaRPr lang="en-GB" sz="6000" dirty="0"/>
          </a:p>
        </p:txBody>
      </p:sp>
      <p:sp>
        <p:nvSpPr>
          <p:cNvPr id="3" name="Subtítulo 2"/>
          <p:cNvSpPr>
            <a:spLocks noGrp="1"/>
          </p:cNvSpPr>
          <p:nvPr>
            <p:ph type="subTitle" idx="1"/>
          </p:nvPr>
        </p:nvSpPr>
        <p:spPr/>
        <p:txBody>
          <a:bodyPr/>
          <a:lstStyle/>
          <a:p>
            <a:r>
              <a:rPr lang="en-GB" dirty="0" smtClean="0"/>
              <a:t>22</a:t>
            </a:r>
            <a:r>
              <a:rPr lang="en-GB" baseline="30000" dirty="0" smtClean="0"/>
              <a:t>nd</a:t>
            </a:r>
            <a:r>
              <a:rPr lang="en-GB" dirty="0" smtClean="0"/>
              <a:t> </a:t>
            </a:r>
            <a:r>
              <a:rPr lang="en-GB" dirty="0" smtClean="0"/>
              <a:t>of April </a:t>
            </a:r>
            <a:endParaRPr lang="en-GB" dirty="0"/>
          </a:p>
        </p:txBody>
      </p:sp>
      <p:sp>
        <p:nvSpPr>
          <p:cNvPr id="4" name="CuadroTexto 3"/>
          <p:cNvSpPr txBox="1"/>
          <p:nvPr/>
        </p:nvSpPr>
        <p:spPr>
          <a:xfrm>
            <a:off x="836023" y="3333961"/>
            <a:ext cx="10215155" cy="2092881"/>
          </a:xfrm>
          <a:prstGeom prst="rect">
            <a:avLst/>
          </a:prstGeom>
          <a:noFill/>
        </p:spPr>
        <p:txBody>
          <a:bodyPr wrap="square" rtlCol="0">
            <a:spAutoFit/>
          </a:bodyPr>
          <a:lstStyle/>
          <a:p>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this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class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you</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need</a:t>
            </a:r>
            <a:r>
              <a:rPr lang="es-MX" sz="2800" dirty="0" smtClean="0">
                <a:solidFill>
                  <a:schemeClr val="bg1"/>
                </a:solidFill>
                <a:latin typeface="Arial" panose="020B0604020202020204" pitchFamily="34" charset="0"/>
                <a:cs typeface="Arial" panose="020B0604020202020204" pitchFamily="34" charset="0"/>
              </a:rPr>
              <a:t>:</a:t>
            </a:r>
          </a:p>
          <a:p>
            <a:r>
              <a:rPr lang="es-MX" sz="2800" dirty="0" err="1" smtClean="0">
                <a:solidFill>
                  <a:schemeClr val="bg1"/>
                </a:solidFill>
                <a:latin typeface="Arial" panose="020B0604020202020204" pitchFamily="34" charset="0"/>
                <a:cs typeface="Arial" panose="020B0604020202020204" pitchFamily="34" charset="0"/>
              </a:rPr>
              <a:t>Your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math</a:t>
            </a:r>
            <a:r>
              <a:rPr lang="es-MX" sz="2800" dirty="0" smtClean="0">
                <a:solidFill>
                  <a:schemeClr val="bg1"/>
                </a:solidFill>
                <a:latin typeface="Arial" panose="020B0604020202020204" pitchFamily="34" charset="0"/>
                <a:cs typeface="Arial" panose="020B0604020202020204" pitchFamily="34" charset="0"/>
              </a:rPr>
              <a:t> notebook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pencil</a:t>
            </a:r>
            <a:r>
              <a:rPr lang="es-MX" sz="2800" dirty="0" smtClean="0">
                <a:solidFill>
                  <a:schemeClr val="bg1"/>
                </a:solidFill>
                <a:latin typeface="Arial" panose="020B0604020202020204" pitchFamily="34" charset="0"/>
                <a:cs typeface="Arial" panose="020B0604020202020204" pitchFamily="34" charset="0"/>
              </a:rPr>
              <a:t>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computer</a:t>
            </a:r>
            <a:r>
              <a:rPr lang="es-MX" sz="2800" dirty="0" smtClean="0">
                <a:solidFill>
                  <a:schemeClr val="bg1"/>
                </a:solidFill>
                <a:latin typeface="Arial" panose="020B0604020202020204" pitchFamily="34" charset="0"/>
                <a:cs typeface="Arial" panose="020B0604020202020204" pitchFamily="34" charset="0"/>
              </a:rPr>
              <a:t> to </a:t>
            </a:r>
            <a:r>
              <a:rPr lang="es-MX" sz="2800" dirty="0" err="1" smtClean="0">
                <a:solidFill>
                  <a:schemeClr val="bg1"/>
                </a:solidFill>
                <a:latin typeface="Arial" panose="020B0604020202020204" pitchFamily="34" charset="0"/>
                <a:cs typeface="Arial" panose="020B0604020202020204" pitchFamily="34" charset="0"/>
              </a:rPr>
              <a:t>watch</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Brain</a:t>
            </a:r>
            <a:r>
              <a:rPr lang="es-MX" sz="2800" dirty="0" smtClean="0">
                <a:solidFill>
                  <a:schemeClr val="bg1"/>
                </a:solidFill>
                <a:latin typeface="Arial" panose="020B0604020202020204" pitchFamily="34" charset="0"/>
                <a:cs typeface="Arial" panose="020B0604020202020204" pitchFamily="34" charset="0"/>
              </a:rPr>
              <a:t> Pop </a:t>
            </a:r>
          </a:p>
          <a:p>
            <a:endParaRPr lang="en-GB" dirty="0"/>
          </a:p>
        </p:txBody>
      </p:sp>
    </p:spTree>
    <p:extLst>
      <p:ext uri="{BB962C8B-B14F-4D97-AF65-F5344CB8AC3E}">
        <p14:creationId xmlns:p14="http://schemas.microsoft.com/office/powerpoint/2010/main" val="3270522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Task one: Brain pop Video </a:t>
            </a:r>
            <a:endParaRPr lang="en-GB" dirty="0"/>
          </a:p>
        </p:txBody>
      </p:sp>
      <p:sp>
        <p:nvSpPr>
          <p:cNvPr id="3" name="Marcador de contenido 2"/>
          <p:cNvSpPr>
            <a:spLocks noGrp="1"/>
          </p:cNvSpPr>
          <p:nvPr>
            <p:ph idx="1"/>
          </p:nvPr>
        </p:nvSpPr>
        <p:spPr>
          <a:xfrm>
            <a:off x="2725947" y="2180496"/>
            <a:ext cx="8884860" cy="3678303"/>
          </a:xfrm>
        </p:spPr>
        <p:txBody>
          <a:bodyPr anchor="t"/>
          <a:lstStyle/>
          <a:p>
            <a:pPr marL="0" indent="0">
              <a:buNone/>
            </a:pPr>
            <a:r>
              <a:rPr lang="en-GB" sz="2000" dirty="0" smtClean="0"/>
              <a:t> </a:t>
            </a:r>
            <a:r>
              <a:rPr lang="en-GB" sz="2800" dirty="0" smtClean="0"/>
              <a:t>1. </a:t>
            </a:r>
            <a:r>
              <a:rPr lang="en-GB" sz="2800" dirty="0"/>
              <a:t>W</a:t>
            </a:r>
            <a:r>
              <a:rPr lang="en-GB" sz="2800" dirty="0" smtClean="0"/>
              <a:t>atch the brain pop video: Centimetres, Meters and Kilometres: </a:t>
            </a:r>
          </a:p>
          <a:p>
            <a:pPr marL="0" indent="0">
              <a:buNone/>
            </a:pPr>
            <a:r>
              <a:rPr lang="en-GB" dirty="0" smtClean="0">
                <a:hlinkClick r:id="rId2"/>
              </a:rPr>
              <a:t>https</a:t>
            </a:r>
            <a:r>
              <a:rPr lang="en-GB" dirty="0">
                <a:hlinkClick r:id="rId2"/>
              </a:rPr>
              <a:t>://jr.brainpop.com/math/measurement/centimetersmeterskilometers</a:t>
            </a:r>
            <a:r>
              <a:rPr lang="en-GB" dirty="0" smtClean="0">
                <a:hlinkClick r:id="rId2"/>
              </a:rPr>
              <a:t>/</a:t>
            </a:r>
            <a:endParaRPr lang="en-GB" dirty="0" smtClean="0"/>
          </a:p>
          <a:p>
            <a:pPr marL="0" indent="0">
              <a:buNone/>
            </a:pPr>
            <a:endParaRPr lang="en-GB" dirty="0"/>
          </a:p>
          <a:p>
            <a:pPr marL="0" indent="0">
              <a:buNone/>
            </a:pPr>
            <a:r>
              <a:rPr lang="en-GB" sz="2800" dirty="0" smtClean="0"/>
              <a:t>2. When you have finished, take the hard quiz. </a:t>
            </a:r>
            <a:endParaRPr lang="en-GB" sz="2800" dirty="0"/>
          </a:p>
        </p:txBody>
      </p:sp>
      <p:pic>
        <p:nvPicPr>
          <p:cNvPr id="4" name="Marcador de contenido 3"/>
          <p:cNvPicPr>
            <a:picLocks noChangeAspect="1"/>
          </p:cNvPicPr>
          <p:nvPr/>
        </p:nvPicPr>
        <p:blipFill rotWithShape="1">
          <a:blip r:embed="rId3"/>
          <a:srcRect l="69947" t="50884" r="19018" b="25855"/>
          <a:stretch/>
        </p:blipFill>
        <p:spPr>
          <a:xfrm>
            <a:off x="411374" y="2011680"/>
            <a:ext cx="2314573" cy="2743199"/>
          </a:xfrm>
          <a:prstGeom prst="rect">
            <a:avLst/>
          </a:prstGeom>
        </p:spPr>
      </p:pic>
    </p:spTree>
    <p:extLst>
      <p:ext uri="{BB962C8B-B14F-4D97-AF65-F5344CB8AC3E}">
        <p14:creationId xmlns:p14="http://schemas.microsoft.com/office/powerpoint/2010/main" val="301665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613953"/>
            <a:ext cx="11029616" cy="448817"/>
          </a:xfrm>
        </p:spPr>
        <p:txBody>
          <a:bodyPr anchor="t">
            <a:normAutofit fontScale="90000"/>
          </a:bodyPr>
          <a:lstStyle/>
          <a:p>
            <a:r>
              <a:rPr lang="en-GB" dirty="0" smtClean="0"/>
              <a:t>Task two: Centimetres</a:t>
            </a:r>
            <a:r>
              <a:rPr lang="en-GB" dirty="0"/>
              <a:t>, Meters and </a:t>
            </a:r>
            <a:r>
              <a:rPr lang="en-GB" dirty="0" smtClean="0"/>
              <a:t>Kilometres</a:t>
            </a:r>
            <a:br>
              <a:rPr lang="en-GB" dirty="0" smtClean="0"/>
            </a:br>
            <a:endParaRPr lang="en-GB" sz="2400" dirty="0">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418012" y="1881052"/>
            <a:ext cx="11192796" cy="3977748"/>
          </a:xfrm>
        </p:spPr>
        <p:txBody>
          <a:bodyPr anchor="t"/>
          <a:lstStyle/>
          <a:p>
            <a:pPr marL="0" indent="0" algn="ctr">
              <a:buNone/>
            </a:pPr>
            <a:r>
              <a:rPr lang="en-GB" b="1" u="sng" dirty="0" smtClean="0">
                <a:solidFill>
                  <a:srgbClr val="FF0000"/>
                </a:solidFill>
              </a:rPr>
              <a:t>Identify : Centimetres, Meters and Kilometres?</a:t>
            </a:r>
          </a:p>
          <a:p>
            <a:pPr marL="0" indent="0">
              <a:buNone/>
            </a:pPr>
            <a:endParaRPr lang="en-GB" b="1" u="sng" dirty="0">
              <a:solidFill>
                <a:srgbClr val="FF000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45" y="1867428"/>
            <a:ext cx="2873829" cy="1553421"/>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9199" t="9028" r="15223"/>
          <a:stretch/>
        </p:blipFill>
        <p:spPr>
          <a:xfrm>
            <a:off x="418012" y="4428309"/>
            <a:ext cx="2952205" cy="1809314"/>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7888" t="4709" r="11216" b="14123"/>
          <a:stretch/>
        </p:blipFill>
        <p:spPr>
          <a:xfrm>
            <a:off x="9043181" y="4379377"/>
            <a:ext cx="2063931" cy="206393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488" y="2166256"/>
            <a:ext cx="3071319" cy="1727617"/>
          </a:xfrm>
          <a:prstGeom prst="rect">
            <a:avLst/>
          </a:prstGeom>
        </p:spPr>
      </p:pic>
      <p:pic>
        <p:nvPicPr>
          <p:cNvPr id="10" name="Imagen 9"/>
          <p:cNvPicPr>
            <a:picLocks noChangeAspect="1"/>
          </p:cNvPicPr>
          <p:nvPr/>
        </p:nvPicPr>
        <p:blipFill rotWithShape="1">
          <a:blip r:embed="rId6">
            <a:extLst>
              <a:ext uri="{28A0092B-C50C-407E-A947-70E740481C1C}">
                <a14:useLocalDpi xmlns:a14="http://schemas.microsoft.com/office/drawing/2010/main" val="0"/>
              </a:ext>
            </a:extLst>
          </a:blip>
          <a:srcRect l="33818" t="7999" r="36972" b="15620"/>
          <a:stretch/>
        </p:blipFill>
        <p:spPr>
          <a:xfrm>
            <a:off x="6786990" y="2616104"/>
            <a:ext cx="1248802" cy="3526546"/>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5840" y="3420849"/>
            <a:ext cx="3117654" cy="1843482"/>
          </a:xfrm>
          <a:prstGeom prst="rect">
            <a:avLst/>
          </a:prstGeom>
        </p:spPr>
      </p:pic>
      <p:sp>
        <p:nvSpPr>
          <p:cNvPr id="12" name="CuadroTexto 11"/>
          <p:cNvSpPr txBox="1"/>
          <p:nvPr/>
        </p:nvSpPr>
        <p:spPr>
          <a:xfrm>
            <a:off x="338144" y="3382136"/>
            <a:ext cx="2710650" cy="923330"/>
          </a:xfrm>
          <a:prstGeom prst="rect">
            <a:avLst/>
          </a:prstGeom>
          <a:noFill/>
        </p:spPr>
        <p:txBody>
          <a:bodyPr wrap="square" rtlCol="0">
            <a:spAutoFit/>
          </a:bodyPr>
          <a:lstStyle/>
          <a:p>
            <a:r>
              <a:rPr lang="en-GB" dirty="0" smtClean="0"/>
              <a:t>Example: A goldfish. Measured with centimetres (cm)</a:t>
            </a:r>
            <a:endParaRPr lang="en-GB" dirty="0"/>
          </a:p>
        </p:txBody>
      </p:sp>
      <p:sp>
        <p:nvSpPr>
          <p:cNvPr id="15" name="CuadroTexto 14"/>
          <p:cNvSpPr txBox="1"/>
          <p:nvPr/>
        </p:nvSpPr>
        <p:spPr>
          <a:xfrm>
            <a:off x="679269" y="982811"/>
            <a:ext cx="10931538" cy="697941"/>
          </a:xfrm>
          <a:prstGeom prst="rect">
            <a:avLst/>
          </a:prstGeom>
          <a:noFill/>
        </p:spPr>
        <p:txBody>
          <a:bodyPr wrap="square" rtlCol="0">
            <a:spAutoFit/>
          </a:bodyPr>
          <a:lstStyle/>
          <a:p>
            <a:endParaRPr lang="en-GB" dirty="0"/>
          </a:p>
        </p:txBody>
      </p:sp>
      <p:sp>
        <p:nvSpPr>
          <p:cNvPr id="17" name="CuadroTexto 16"/>
          <p:cNvSpPr txBox="1"/>
          <p:nvPr/>
        </p:nvSpPr>
        <p:spPr>
          <a:xfrm>
            <a:off x="548640" y="964978"/>
            <a:ext cx="11062167" cy="923330"/>
          </a:xfrm>
          <a:prstGeom prst="rect">
            <a:avLst/>
          </a:prstGeom>
          <a:noFill/>
        </p:spPr>
        <p:txBody>
          <a:bodyPr wrap="square" rtlCol="0">
            <a:spAutoFit/>
          </a:bodyPr>
          <a:lstStyle/>
          <a:p>
            <a:r>
              <a:rPr lang="en-GB" dirty="0" smtClean="0">
                <a:solidFill>
                  <a:schemeClr val="bg1"/>
                </a:solidFill>
              </a:rPr>
              <a:t>Write the date and title in your notebook.  Next, draw or write each image into your notebook and decide if it should be measured in centimetres, meters or kilometres. An example has been completed for you. Check your answers on the next page.</a:t>
            </a:r>
            <a:endParaRPr lang="en-GB" dirty="0">
              <a:solidFill>
                <a:schemeClr val="bg1"/>
              </a:solidFill>
            </a:endParaRPr>
          </a:p>
        </p:txBody>
      </p:sp>
    </p:spTree>
    <p:extLst>
      <p:ext uri="{BB962C8B-B14F-4D97-AF65-F5344CB8AC3E}">
        <p14:creationId xmlns:p14="http://schemas.microsoft.com/office/powerpoint/2010/main" val="316244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613953"/>
            <a:ext cx="11029616" cy="448817"/>
          </a:xfrm>
        </p:spPr>
        <p:txBody>
          <a:bodyPr anchor="t">
            <a:normAutofit fontScale="90000"/>
          </a:bodyPr>
          <a:lstStyle/>
          <a:p>
            <a:r>
              <a:rPr lang="en-GB" dirty="0" smtClean="0"/>
              <a:t>Task two: Centimetres</a:t>
            </a:r>
            <a:r>
              <a:rPr lang="en-GB" dirty="0"/>
              <a:t>, </a:t>
            </a:r>
            <a:r>
              <a:rPr lang="en-GB" dirty="0" smtClean="0"/>
              <a:t>Metres </a:t>
            </a:r>
            <a:r>
              <a:rPr lang="en-GB" dirty="0"/>
              <a:t>and </a:t>
            </a:r>
            <a:r>
              <a:rPr lang="en-GB" dirty="0" smtClean="0"/>
              <a:t>Kilometres</a:t>
            </a:r>
            <a:br>
              <a:rPr lang="en-GB" dirty="0" smtClean="0"/>
            </a:br>
            <a:endParaRPr lang="en-GB" sz="2400" dirty="0">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418012" y="1881052"/>
            <a:ext cx="11192796" cy="3977748"/>
          </a:xfrm>
        </p:spPr>
        <p:txBody>
          <a:bodyPr anchor="t"/>
          <a:lstStyle/>
          <a:p>
            <a:pPr marL="0" indent="0" algn="ctr">
              <a:buNone/>
            </a:pPr>
            <a:r>
              <a:rPr lang="en-GB" b="1" u="sng" dirty="0" smtClean="0">
                <a:solidFill>
                  <a:srgbClr val="FF0000"/>
                </a:solidFill>
              </a:rPr>
              <a:t>Identify : Centimetres, Metres and Kilometres?</a:t>
            </a:r>
          </a:p>
          <a:p>
            <a:pPr marL="0" indent="0">
              <a:buNone/>
            </a:pPr>
            <a:endParaRPr lang="en-GB" b="1" u="sng" dirty="0">
              <a:solidFill>
                <a:srgbClr val="FF000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45" y="1867428"/>
            <a:ext cx="2873829" cy="1553421"/>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9199" t="9028" r="15223"/>
          <a:stretch/>
        </p:blipFill>
        <p:spPr>
          <a:xfrm>
            <a:off x="418012" y="4428309"/>
            <a:ext cx="2952205" cy="1809314"/>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7888" t="4709" r="11216" b="14123"/>
          <a:stretch/>
        </p:blipFill>
        <p:spPr>
          <a:xfrm>
            <a:off x="9043181" y="4379377"/>
            <a:ext cx="2063931" cy="206393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488" y="2166256"/>
            <a:ext cx="3071319" cy="1727617"/>
          </a:xfrm>
          <a:prstGeom prst="rect">
            <a:avLst/>
          </a:prstGeom>
        </p:spPr>
      </p:pic>
      <p:pic>
        <p:nvPicPr>
          <p:cNvPr id="10" name="Imagen 9"/>
          <p:cNvPicPr>
            <a:picLocks noChangeAspect="1"/>
          </p:cNvPicPr>
          <p:nvPr/>
        </p:nvPicPr>
        <p:blipFill rotWithShape="1">
          <a:blip r:embed="rId6">
            <a:extLst>
              <a:ext uri="{28A0092B-C50C-407E-A947-70E740481C1C}">
                <a14:useLocalDpi xmlns:a14="http://schemas.microsoft.com/office/drawing/2010/main" val="0"/>
              </a:ext>
            </a:extLst>
          </a:blip>
          <a:srcRect l="33818" t="7999" r="36972" b="15620"/>
          <a:stretch/>
        </p:blipFill>
        <p:spPr>
          <a:xfrm>
            <a:off x="6786990" y="2616104"/>
            <a:ext cx="1248802" cy="3526546"/>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5840" y="3420849"/>
            <a:ext cx="3117654" cy="1843482"/>
          </a:xfrm>
          <a:prstGeom prst="rect">
            <a:avLst/>
          </a:prstGeom>
        </p:spPr>
      </p:pic>
      <p:sp>
        <p:nvSpPr>
          <p:cNvPr id="12" name="CuadroTexto 11"/>
          <p:cNvSpPr txBox="1"/>
          <p:nvPr/>
        </p:nvSpPr>
        <p:spPr>
          <a:xfrm>
            <a:off x="3493170" y="5226654"/>
            <a:ext cx="2710650" cy="646331"/>
          </a:xfrm>
          <a:prstGeom prst="rect">
            <a:avLst/>
          </a:prstGeom>
          <a:noFill/>
        </p:spPr>
        <p:txBody>
          <a:bodyPr wrap="square" rtlCol="0">
            <a:spAutoFit/>
          </a:bodyPr>
          <a:lstStyle/>
          <a:p>
            <a:r>
              <a:rPr lang="en-GB" dirty="0" smtClean="0"/>
              <a:t>Example: A marathon. Measured in kilometres </a:t>
            </a:r>
            <a:endParaRPr lang="en-GB" dirty="0"/>
          </a:p>
        </p:txBody>
      </p:sp>
      <p:sp>
        <p:nvSpPr>
          <p:cNvPr id="15" name="CuadroTexto 14"/>
          <p:cNvSpPr txBox="1"/>
          <p:nvPr/>
        </p:nvSpPr>
        <p:spPr>
          <a:xfrm>
            <a:off x="679269" y="982811"/>
            <a:ext cx="10931538" cy="697941"/>
          </a:xfrm>
          <a:prstGeom prst="rect">
            <a:avLst/>
          </a:prstGeom>
          <a:noFill/>
        </p:spPr>
        <p:txBody>
          <a:bodyPr wrap="square" rtlCol="0">
            <a:spAutoFit/>
          </a:bodyPr>
          <a:lstStyle/>
          <a:p>
            <a:endParaRPr lang="en-GB" dirty="0"/>
          </a:p>
        </p:txBody>
      </p:sp>
      <p:sp>
        <p:nvSpPr>
          <p:cNvPr id="17" name="CuadroTexto 16"/>
          <p:cNvSpPr txBox="1"/>
          <p:nvPr/>
        </p:nvSpPr>
        <p:spPr>
          <a:xfrm>
            <a:off x="548640" y="1097280"/>
            <a:ext cx="11062167" cy="646331"/>
          </a:xfrm>
          <a:prstGeom prst="rect">
            <a:avLst/>
          </a:prstGeom>
          <a:noFill/>
        </p:spPr>
        <p:txBody>
          <a:bodyPr wrap="square" rtlCol="0">
            <a:spAutoFit/>
          </a:bodyPr>
          <a:lstStyle/>
          <a:p>
            <a:r>
              <a:rPr lang="en-GB" dirty="0" smtClean="0">
                <a:solidFill>
                  <a:schemeClr val="bg1"/>
                </a:solidFill>
              </a:rPr>
              <a:t>Write the date and title in your notebook.  Next, draw or write each image into your notebook and decide if it should be measured in centimetres, meters or kilometres. An example has been completed for you. </a:t>
            </a:r>
            <a:endParaRPr lang="en-GB" dirty="0">
              <a:solidFill>
                <a:schemeClr val="bg1"/>
              </a:solidFill>
            </a:endParaRPr>
          </a:p>
        </p:txBody>
      </p:sp>
      <p:sp>
        <p:nvSpPr>
          <p:cNvPr id="13" name="CuadroTexto 12"/>
          <p:cNvSpPr txBox="1"/>
          <p:nvPr/>
        </p:nvSpPr>
        <p:spPr>
          <a:xfrm>
            <a:off x="418012" y="6282788"/>
            <a:ext cx="4663439" cy="369332"/>
          </a:xfrm>
          <a:prstGeom prst="rect">
            <a:avLst/>
          </a:prstGeom>
          <a:noFill/>
        </p:spPr>
        <p:txBody>
          <a:bodyPr wrap="square" rtlCol="0">
            <a:spAutoFit/>
          </a:bodyPr>
          <a:lstStyle/>
          <a:p>
            <a:r>
              <a:rPr lang="en-GB" dirty="0" smtClean="0"/>
              <a:t>Soccer pitch. Measured with metres </a:t>
            </a:r>
            <a:endParaRPr lang="en-GB" dirty="0"/>
          </a:p>
        </p:txBody>
      </p:sp>
      <p:sp>
        <p:nvSpPr>
          <p:cNvPr id="14" name="CuadroTexto 13"/>
          <p:cNvSpPr txBox="1"/>
          <p:nvPr/>
        </p:nvSpPr>
        <p:spPr>
          <a:xfrm>
            <a:off x="8463454" y="6252418"/>
            <a:ext cx="2870587" cy="646331"/>
          </a:xfrm>
          <a:prstGeom prst="rect">
            <a:avLst/>
          </a:prstGeom>
          <a:noFill/>
        </p:spPr>
        <p:txBody>
          <a:bodyPr wrap="square" rtlCol="0">
            <a:spAutoFit/>
          </a:bodyPr>
          <a:lstStyle/>
          <a:p>
            <a:r>
              <a:rPr lang="en-GB" dirty="0" smtClean="0"/>
              <a:t>A plane journey. Measured in kilometres </a:t>
            </a:r>
            <a:endParaRPr lang="en-GB" dirty="0"/>
          </a:p>
        </p:txBody>
      </p:sp>
      <p:sp>
        <p:nvSpPr>
          <p:cNvPr id="16" name="CuadroTexto 15"/>
          <p:cNvSpPr txBox="1"/>
          <p:nvPr/>
        </p:nvSpPr>
        <p:spPr>
          <a:xfrm>
            <a:off x="6203820" y="6061151"/>
            <a:ext cx="2710650" cy="646331"/>
          </a:xfrm>
          <a:prstGeom prst="rect">
            <a:avLst/>
          </a:prstGeom>
          <a:noFill/>
        </p:spPr>
        <p:txBody>
          <a:bodyPr wrap="square" rtlCol="0">
            <a:spAutoFit/>
          </a:bodyPr>
          <a:lstStyle/>
          <a:p>
            <a:r>
              <a:rPr lang="en-GB" dirty="0" smtClean="0"/>
              <a:t>A candle. Measured in centimetres </a:t>
            </a:r>
            <a:endParaRPr lang="en-GB" dirty="0"/>
          </a:p>
        </p:txBody>
      </p:sp>
      <p:sp>
        <p:nvSpPr>
          <p:cNvPr id="18" name="CuadroTexto 17"/>
          <p:cNvSpPr txBox="1"/>
          <p:nvPr/>
        </p:nvSpPr>
        <p:spPr>
          <a:xfrm>
            <a:off x="338144" y="3382136"/>
            <a:ext cx="2710650" cy="923330"/>
          </a:xfrm>
          <a:prstGeom prst="rect">
            <a:avLst/>
          </a:prstGeom>
          <a:noFill/>
        </p:spPr>
        <p:txBody>
          <a:bodyPr wrap="square" rtlCol="0">
            <a:spAutoFit/>
          </a:bodyPr>
          <a:lstStyle/>
          <a:p>
            <a:r>
              <a:rPr lang="en-GB" dirty="0" smtClean="0"/>
              <a:t>Example: A goldfish. Measured with centimetres (cm)</a:t>
            </a:r>
            <a:endParaRPr lang="en-GB" dirty="0"/>
          </a:p>
        </p:txBody>
      </p:sp>
      <p:sp>
        <p:nvSpPr>
          <p:cNvPr id="19" name="CuadroTexto 18"/>
          <p:cNvSpPr txBox="1"/>
          <p:nvPr/>
        </p:nvSpPr>
        <p:spPr>
          <a:xfrm>
            <a:off x="8537952" y="3843801"/>
            <a:ext cx="2710650" cy="646331"/>
          </a:xfrm>
          <a:prstGeom prst="rect">
            <a:avLst/>
          </a:prstGeom>
          <a:noFill/>
        </p:spPr>
        <p:txBody>
          <a:bodyPr wrap="square" rtlCol="0">
            <a:spAutoFit/>
          </a:bodyPr>
          <a:lstStyle/>
          <a:p>
            <a:r>
              <a:rPr lang="en-GB" dirty="0" smtClean="0"/>
              <a:t>A tree, measured in metres. </a:t>
            </a:r>
            <a:endParaRPr lang="en-GB" dirty="0"/>
          </a:p>
        </p:txBody>
      </p:sp>
    </p:spTree>
    <p:extLst>
      <p:ext uri="{BB962C8B-B14F-4D97-AF65-F5344CB8AC3E}">
        <p14:creationId xmlns:p14="http://schemas.microsoft.com/office/powerpoint/2010/main" val="2226606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6000" dirty="0" smtClean="0"/>
              <a:t>Class </a:t>
            </a:r>
            <a:r>
              <a:rPr lang="en-GB" sz="6000" dirty="0" smtClean="0"/>
              <a:t>Four</a:t>
            </a:r>
            <a:endParaRPr lang="en-GB" sz="6000" dirty="0"/>
          </a:p>
        </p:txBody>
      </p:sp>
      <p:sp>
        <p:nvSpPr>
          <p:cNvPr id="3" name="Subtítulo 2"/>
          <p:cNvSpPr>
            <a:spLocks noGrp="1"/>
          </p:cNvSpPr>
          <p:nvPr>
            <p:ph type="subTitle" idx="1"/>
          </p:nvPr>
        </p:nvSpPr>
        <p:spPr/>
        <p:txBody>
          <a:bodyPr/>
          <a:lstStyle/>
          <a:p>
            <a:r>
              <a:rPr lang="en-GB" dirty="0" smtClean="0"/>
              <a:t>23</a:t>
            </a:r>
            <a:r>
              <a:rPr lang="en-GB" baseline="30000" dirty="0" smtClean="0"/>
              <a:t>rd</a:t>
            </a:r>
            <a:r>
              <a:rPr lang="en-GB" dirty="0" smtClean="0"/>
              <a:t> </a:t>
            </a:r>
            <a:r>
              <a:rPr lang="en-GB" dirty="0" smtClean="0"/>
              <a:t>of April </a:t>
            </a:r>
            <a:endParaRPr lang="en-GB" dirty="0"/>
          </a:p>
        </p:txBody>
      </p:sp>
      <p:sp>
        <p:nvSpPr>
          <p:cNvPr id="4" name="CuadroTexto 3"/>
          <p:cNvSpPr txBox="1"/>
          <p:nvPr/>
        </p:nvSpPr>
        <p:spPr>
          <a:xfrm>
            <a:off x="692331" y="3333961"/>
            <a:ext cx="10215155" cy="2092881"/>
          </a:xfrm>
          <a:prstGeom prst="rect">
            <a:avLst/>
          </a:prstGeom>
          <a:noFill/>
        </p:spPr>
        <p:txBody>
          <a:bodyPr wrap="square" rtlCol="0">
            <a:spAutoFit/>
          </a:bodyPr>
          <a:lstStyle/>
          <a:p>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this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class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you</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need</a:t>
            </a:r>
            <a:r>
              <a:rPr lang="es-MX" sz="2800" dirty="0" smtClean="0">
                <a:solidFill>
                  <a:schemeClr val="bg1"/>
                </a:solidFill>
                <a:latin typeface="Arial" panose="020B0604020202020204" pitchFamily="34" charset="0"/>
                <a:cs typeface="Arial" panose="020B0604020202020204" pitchFamily="34" charset="0"/>
              </a:rPr>
              <a:t>:</a:t>
            </a:r>
          </a:p>
          <a:p>
            <a:r>
              <a:rPr lang="es-MX" sz="2800" dirty="0" err="1" smtClean="0">
                <a:solidFill>
                  <a:schemeClr val="bg1"/>
                </a:solidFill>
                <a:latin typeface="Arial" panose="020B0604020202020204" pitchFamily="34" charset="0"/>
                <a:cs typeface="Arial" panose="020B0604020202020204" pitchFamily="34" charset="0"/>
              </a:rPr>
              <a:t>Your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math</a:t>
            </a:r>
            <a:r>
              <a:rPr lang="es-MX" sz="2800" dirty="0" smtClean="0">
                <a:solidFill>
                  <a:schemeClr val="bg1"/>
                </a:solidFill>
                <a:latin typeface="Arial" panose="020B0604020202020204" pitchFamily="34" charset="0"/>
                <a:cs typeface="Arial" panose="020B0604020202020204" pitchFamily="34" charset="0"/>
              </a:rPr>
              <a:t> notebook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pencil</a:t>
            </a:r>
            <a:r>
              <a:rPr lang="es-MX" sz="2800" dirty="0" smtClean="0">
                <a:solidFill>
                  <a:schemeClr val="bg1"/>
                </a:solidFill>
                <a:latin typeface="Arial" panose="020B0604020202020204" pitchFamily="34" charset="0"/>
                <a:cs typeface="Arial" panose="020B0604020202020204" pitchFamily="34" charset="0"/>
              </a:rPr>
              <a:t>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computer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Brain</a:t>
            </a:r>
            <a:r>
              <a:rPr lang="es-MX" sz="2800" dirty="0" smtClean="0">
                <a:solidFill>
                  <a:schemeClr val="bg1"/>
                </a:solidFill>
                <a:latin typeface="Arial" panose="020B0604020202020204" pitchFamily="34" charset="0"/>
                <a:cs typeface="Arial" panose="020B0604020202020204" pitchFamily="34" charset="0"/>
              </a:rPr>
              <a:t> Pop  </a:t>
            </a:r>
          </a:p>
          <a:p>
            <a:endParaRPr lang="en-GB" dirty="0"/>
          </a:p>
        </p:txBody>
      </p:sp>
    </p:spTree>
    <p:extLst>
      <p:ext uri="{BB962C8B-B14F-4D97-AF65-F5344CB8AC3E}">
        <p14:creationId xmlns:p14="http://schemas.microsoft.com/office/powerpoint/2010/main" val="2025542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636842"/>
            <a:ext cx="11029616" cy="499627"/>
          </a:xfrm>
        </p:spPr>
        <p:txBody>
          <a:bodyPr>
            <a:normAutofit fontScale="90000"/>
          </a:bodyPr>
          <a:lstStyle/>
          <a:p>
            <a:r>
              <a:rPr lang="en-GB" dirty="0" smtClean="0"/>
              <a:t>Task one: Solving and checking word problems </a:t>
            </a:r>
            <a:endParaRPr lang="en-GB" dirty="0"/>
          </a:p>
        </p:txBody>
      </p:sp>
      <p:sp>
        <p:nvSpPr>
          <p:cNvPr id="3" name="Marcador de contenido 2"/>
          <p:cNvSpPr>
            <a:spLocks noGrp="1"/>
          </p:cNvSpPr>
          <p:nvPr>
            <p:ph idx="1"/>
          </p:nvPr>
        </p:nvSpPr>
        <p:spPr>
          <a:xfrm>
            <a:off x="449526" y="1841864"/>
            <a:ext cx="11292945" cy="5016136"/>
          </a:xfrm>
        </p:spPr>
        <p:txBody>
          <a:bodyPr anchor="t"/>
          <a:lstStyle/>
          <a:p>
            <a:pPr marL="0" indent="0" algn="ctr">
              <a:buNone/>
            </a:pPr>
            <a:r>
              <a:rPr lang="en-GB" b="1" u="sng" dirty="0" smtClean="0">
                <a:solidFill>
                  <a:srgbClr val="FF0000"/>
                </a:solidFill>
              </a:rPr>
              <a:t>Solving and Checking Word Problems with Decimals</a:t>
            </a:r>
            <a:endParaRPr lang="en-GB" u="sng" dirty="0" smtClean="0">
              <a:solidFill>
                <a:srgbClr val="FF0000"/>
              </a:solidFill>
            </a:endParaRPr>
          </a:p>
          <a:p>
            <a:pPr marL="0" indent="0">
              <a:buNone/>
            </a:pPr>
            <a:r>
              <a:rPr lang="en-GB" sz="2000" dirty="0">
                <a:solidFill>
                  <a:schemeClr val="tx1"/>
                </a:solidFill>
                <a:latin typeface="Ink Free" panose="03080402000500000000" pitchFamily="66" charset="0"/>
              </a:rPr>
              <a:t>Juan Antonio </a:t>
            </a:r>
            <a:r>
              <a:rPr lang="en-GB" sz="2000" dirty="0" smtClean="0">
                <a:solidFill>
                  <a:schemeClr val="tx1"/>
                </a:solidFill>
                <a:latin typeface="Ink Free" panose="03080402000500000000" pitchFamily="66" charset="0"/>
              </a:rPr>
              <a:t>played video games for 12 </a:t>
            </a:r>
            <a:r>
              <a:rPr lang="en-GB" sz="2000" dirty="0">
                <a:solidFill>
                  <a:schemeClr val="tx1"/>
                </a:solidFill>
                <a:latin typeface="Ink Free" panose="03080402000500000000" pitchFamily="66" charset="0"/>
              </a:rPr>
              <a:t>minutes and </a:t>
            </a:r>
            <a:r>
              <a:rPr lang="en-GB" sz="2000" dirty="0" smtClean="0">
                <a:solidFill>
                  <a:schemeClr val="tx1"/>
                </a:solidFill>
                <a:latin typeface="Ink Free" panose="03080402000500000000" pitchFamily="66" charset="0"/>
              </a:rPr>
              <a:t>43 seconds </a:t>
            </a:r>
            <a:r>
              <a:rPr lang="en-GB" sz="2000" dirty="0">
                <a:solidFill>
                  <a:schemeClr val="tx1"/>
                </a:solidFill>
                <a:latin typeface="Ink Free" panose="03080402000500000000" pitchFamily="66" charset="0"/>
              </a:rPr>
              <a:t>on Monday. On Tuesday </a:t>
            </a:r>
            <a:r>
              <a:rPr lang="en-GB" sz="2000" dirty="0" smtClean="0">
                <a:solidFill>
                  <a:schemeClr val="tx1"/>
                </a:solidFill>
                <a:latin typeface="Ink Free" panose="03080402000500000000" pitchFamily="66" charset="0"/>
              </a:rPr>
              <a:t>he played </a:t>
            </a:r>
            <a:r>
              <a:rPr lang="en-GB" sz="2000" dirty="0">
                <a:solidFill>
                  <a:schemeClr val="tx1"/>
                </a:solidFill>
                <a:latin typeface="Ink Free" panose="03080402000500000000" pitchFamily="66" charset="0"/>
              </a:rPr>
              <a:t>for 21 minutes 32 seconds. How much time did he </a:t>
            </a:r>
            <a:r>
              <a:rPr lang="en-GB" sz="2000" dirty="0" smtClean="0">
                <a:solidFill>
                  <a:schemeClr val="tx1"/>
                </a:solidFill>
                <a:latin typeface="Ink Free" panose="03080402000500000000" pitchFamily="66" charset="0"/>
              </a:rPr>
              <a:t>play </a:t>
            </a:r>
            <a:r>
              <a:rPr lang="en-GB" sz="2000" dirty="0">
                <a:solidFill>
                  <a:schemeClr val="tx1"/>
                </a:solidFill>
                <a:latin typeface="Ink Free" panose="03080402000500000000" pitchFamily="66" charset="0"/>
              </a:rPr>
              <a:t>for in total</a:t>
            </a:r>
            <a:r>
              <a:rPr lang="en-GB" sz="2000" dirty="0" smtClean="0">
                <a:solidFill>
                  <a:schemeClr val="tx1"/>
                </a:solidFill>
                <a:latin typeface="Ink Free" panose="03080402000500000000" pitchFamily="66" charset="0"/>
              </a:rPr>
              <a:t>?</a:t>
            </a:r>
          </a:p>
          <a:p>
            <a:pPr marL="0" indent="0">
              <a:buNone/>
            </a:pPr>
            <a:endParaRPr lang="en-GB" dirty="0">
              <a:solidFill>
                <a:schemeClr val="tx1"/>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a:solidFill>
                <a:srgbClr val="FF0000"/>
              </a:solidFill>
              <a:latin typeface="Ink Free" panose="03080402000500000000" pitchFamily="66" charset="0"/>
            </a:endParaRPr>
          </a:p>
          <a:p>
            <a:pPr marL="0" indent="0">
              <a:buNone/>
            </a:pPr>
            <a:endParaRPr lang="en-GB" dirty="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p:txBody>
      </p:sp>
      <p:sp>
        <p:nvSpPr>
          <p:cNvPr id="4" name="CuadroTexto 3"/>
          <p:cNvSpPr txBox="1"/>
          <p:nvPr/>
        </p:nvSpPr>
        <p:spPr>
          <a:xfrm>
            <a:off x="449526" y="1045029"/>
            <a:ext cx="11292945" cy="646331"/>
          </a:xfrm>
          <a:prstGeom prst="rect">
            <a:avLst/>
          </a:prstGeom>
          <a:noFill/>
        </p:spPr>
        <p:txBody>
          <a:bodyPr wrap="square" rtlCol="0">
            <a:spAutoFit/>
          </a:bodyPr>
          <a:lstStyle/>
          <a:p>
            <a:r>
              <a:rPr lang="en-GB" dirty="0" smtClean="0">
                <a:solidFill>
                  <a:schemeClr val="bg1"/>
                </a:solidFill>
              </a:rPr>
              <a:t>Open your notebook and write the date and title. Then, copy down the word problem, solve it and then check with the opposite operation. When you have finished, write your answer sentence and check your answers on the next slide.</a:t>
            </a:r>
            <a:endParaRPr lang="en-GB"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688220455"/>
              </p:ext>
            </p:extLst>
          </p:nvPr>
        </p:nvGraphicFramePr>
        <p:xfrm>
          <a:off x="849084" y="3089971"/>
          <a:ext cx="9261566" cy="2296644"/>
        </p:xfrm>
        <a:graphic>
          <a:graphicData uri="http://schemas.openxmlformats.org/drawingml/2006/table">
            <a:tbl>
              <a:tblPr firstRow="1" bandRow="1">
                <a:tableStyleId>{5940675A-B579-460E-94D1-54222C63F5DA}</a:tableStyleId>
              </a:tblPr>
              <a:tblGrid>
                <a:gridCol w="4630783">
                  <a:extLst>
                    <a:ext uri="{9D8B030D-6E8A-4147-A177-3AD203B41FA5}">
                      <a16:colId xmlns:a16="http://schemas.microsoft.com/office/drawing/2014/main" val="1552887994"/>
                    </a:ext>
                  </a:extLst>
                </a:gridCol>
                <a:gridCol w="4630783">
                  <a:extLst>
                    <a:ext uri="{9D8B030D-6E8A-4147-A177-3AD203B41FA5}">
                      <a16:colId xmlns:a16="http://schemas.microsoft.com/office/drawing/2014/main" val="3875593259"/>
                    </a:ext>
                  </a:extLst>
                </a:gridCol>
              </a:tblGrid>
              <a:tr h="416802">
                <a:tc>
                  <a:txBody>
                    <a:bodyPr/>
                    <a:lstStyle/>
                    <a:p>
                      <a:r>
                        <a:rPr lang="en-GB" sz="2000" u="none" dirty="0" smtClean="0">
                          <a:solidFill>
                            <a:srgbClr val="FF0000"/>
                          </a:solidFill>
                        </a:rPr>
                        <a:t> Solve with :</a:t>
                      </a:r>
                      <a:r>
                        <a:rPr lang="en-GB" sz="2000" u="none" baseline="0" dirty="0" smtClean="0">
                          <a:solidFill>
                            <a:srgbClr val="FF0000"/>
                          </a:solidFill>
                        </a:rPr>
                        <a:t> </a:t>
                      </a:r>
                      <a:r>
                        <a:rPr lang="en-GB" sz="2000" u="none" baseline="0" dirty="0" smtClean="0">
                          <a:solidFill>
                            <a:schemeClr val="tx1"/>
                          </a:solidFill>
                          <a:latin typeface="Ink Free" panose="03080402000500000000" pitchFamily="66" charset="0"/>
                        </a:rPr>
                        <a:t>_________________</a:t>
                      </a:r>
                      <a:endParaRPr lang="en-GB" sz="2000" u="none" dirty="0">
                        <a:solidFill>
                          <a:schemeClr val="tx1"/>
                        </a:solidFill>
                        <a:latin typeface="Ink Free" panose="03080402000500000000" pitchFamily="66" charset="0"/>
                      </a:endParaRPr>
                    </a:p>
                  </a:txBody>
                  <a:tcPr/>
                </a:tc>
                <a:tc>
                  <a:txBody>
                    <a:bodyPr/>
                    <a:lstStyle/>
                    <a:p>
                      <a:r>
                        <a:rPr lang="en-GB" sz="2000" dirty="0" smtClean="0">
                          <a:solidFill>
                            <a:srgbClr val="FF0000"/>
                          </a:solidFill>
                        </a:rPr>
                        <a:t>Check with </a:t>
                      </a:r>
                      <a:r>
                        <a:rPr lang="en-GB" sz="2000" u="none" dirty="0" smtClean="0">
                          <a:solidFill>
                            <a:schemeClr val="tx1"/>
                          </a:solidFill>
                          <a:latin typeface="Ink Free" panose="03080402000500000000" pitchFamily="66" charset="0"/>
                        </a:rPr>
                        <a:t>________________</a:t>
                      </a:r>
                      <a:endParaRPr lang="en-GB" sz="2000" u="none" dirty="0">
                        <a:solidFill>
                          <a:schemeClr val="tx1"/>
                        </a:solidFill>
                        <a:latin typeface="Ink Free" panose="03080402000500000000" pitchFamily="66" charset="0"/>
                      </a:endParaRPr>
                    </a:p>
                  </a:txBody>
                  <a:tcPr/>
                </a:tc>
                <a:extLst>
                  <a:ext uri="{0D108BD9-81ED-4DB2-BD59-A6C34878D82A}">
                    <a16:rowId xmlns:a16="http://schemas.microsoft.com/office/drawing/2014/main" val="3472438743"/>
                  </a:ext>
                </a:extLst>
              </a:tr>
              <a:tr h="629451">
                <a:tc>
                  <a:txBody>
                    <a:bodyPr/>
                    <a:lstStyle/>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extLst>
                  <a:ext uri="{0D108BD9-81ED-4DB2-BD59-A6C34878D82A}">
                    <a16:rowId xmlns:a16="http://schemas.microsoft.com/office/drawing/2014/main" val="3898283753"/>
                  </a:ext>
                </a:extLst>
              </a:tr>
              <a:tr h="416802">
                <a:tc gridSpan="2">
                  <a:txBody>
                    <a:bodyPr/>
                    <a:lstStyle/>
                    <a:p>
                      <a:r>
                        <a:rPr lang="en-GB" dirty="0" smtClean="0">
                          <a:solidFill>
                            <a:srgbClr val="FF0000"/>
                          </a:solidFill>
                        </a:rPr>
                        <a:t>Answer</a:t>
                      </a:r>
                      <a:r>
                        <a:rPr lang="en-GB" baseline="0" dirty="0" smtClean="0">
                          <a:solidFill>
                            <a:srgbClr val="FF0000"/>
                          </a:solidFill>
                        </a:rPr>
                        <a:t> sentence: </a:t>
                      </a:r>
                      <a:endParaRPr lang="en-GB" dirty="0" smtClean="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1219305150"/>
                  </a:ext>
                </a:extLst>
              </a:tr>
            </a:tbl>
          </a:graphicData>
        </a:graphic>
      </p:graphicFrame>
    </p:spTree>
    <p:extLst>
      <p:ext uri="{BB962C8B-B14F-4D97-AF65-F5344CB8AC3E}">
        <p14:creationId xmlns:p14="http://schemas.microsoft.com/office/powerpoint/2010/main" val="349646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6000" dirty="0" smtClean="0"/>
              <a:t>Class One</a:t>
            </a:r>
            <a:endParaRPr lang="en-GB" sz="6000" dirty="0"/>
          </a:p>
        </p:txBody>
      </p:sp>
      <p:sp>
        <p:nvSpPr>
          <p:cNvPr id="3" name="Subtítulo 2"/>
          <p:cNvSpPr>
            <a:spLocks noGrp="1"/>
          </p:cNvSpPr>
          <p:nvPr>
            <p:ph type="subTitle" idx="1"/>
          </p:nvPr>
        </p:nvSpPr>
        <p:spPr/>
        <p:txBody>
          <a:bodyPr/>
          <a:lstStyle/>
          <a:p>
            <a:r>
              <a:rPr lang="en-GB" dirty="0" smtClean="0"/>
              <a:t>20</a:t>
            </a:r>
            <a:r>
              <a:rPr lang="en-GB" baseline="30000" dirty="0" smtClean="0"/>
              <a:t>th</a:t>
            </a:r>
            <a:r>
              <a:rPr lang="en-GB" dirty="0" smtClean="0"/>
              <a:t> of April </a:t>
            </a:r>
            <a:endParaRPr lang="en-GB" dirty="0"/>
          </a:p>
        </p:txBody>
      </p:sp>
      <p:sp>
        <p:nvSpPr>
          <p:cNvPr id="4" name="CuadroTexto 3"/>
          <p:cNvSpPr txBox="1"/>
          <p:nvPr/>
        </p:nvSpPr>
        <p:spPr>
          <a:xfrm>
            <a:off x="692331" y="3333961"/>
            <a:ext cx="10215155" cy="2092881"/>
          </a:xfrm>
          <a:prstGeom prst="rect">
            <a:avLst/>
          </a:prstGeom>
          <a:noFill/>
        </p:spPr>
        <p:txBody>
          <a:bodyPr wrap="square" rtlCol="0">
            <a:spAutoFit/>
          </a:bodyPr>
          <a:lstStyle/>
          <a:p>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this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class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you</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need</a:t>
            </a:r>
            <a:r>
              <a:rPr lang="es-MX" sz="2800" dirty="0" smtClean="0">
                <a:solidFill>
                  <a:schemeClr val="bg1"/>
                </a:solidFill>
                <a:latin typeface="Arial" panose="020B0604020202020204" pitchFamily="34" charset="0"/>
                <a:cs typeface="Arial" panose="020B0604020202020204" pitchFamily="34" charset="0"/>
              </a:rPr>
              <a:t>:</a:t>
            </a:r>
          </a:p>
          <a:p>
            <a:r>
              <a:rPr lang="es-MX" sz="2800" dirty="0" err="1" smtClean="0">
                <a:solidFill>
                  <a:schemeClr val="bg1"/>
                </a:solidFill>
                <a:latin typeface="Arial" panose="020B0604020202020204" pitchFamily="34" charset="0"/>
                <a:cs typeface="Arial" panose="020B0604020202020204" pitchFamily="34" charset="0"/>
              </a:rPr>
              <a:t>Your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math</a:t>
            </a:r>
            <a:r>
              <a:rPr lang="es-MX" sz="2800" dirty="0" smtClean="0">
                <a:solidFill>
                  <a:schemeClr val="bg1"/>
                </a:solidFill>
                <a:latin typeface="Arial" panose="020B0604020202020204" pitchFamily="34" charset="0"/>
                <a:cs typeface="Arial" panose="020B0604020202020204" pitchFamily="34" charset="0"/>
              </a:rPr>
              <a:t> notebook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pencil</a:t>
            </a:r>
            <a:r>
              <a:rPr lang="es-MX" sz="2800" dirty="0" smtClean="0">
                <a:solidFill>
                  <a:schemeClr val="bg1"/>
                </a:solidFill>
                <a:latin typeface="Arial" panose="020B0604020202020204" pitchFamily="34" charset="0"/>
                <a:cs typeface="Arial" panose="020B0604020202020204" pitchFamily="34" charset="0"/>
              </a:rPr>
              <a:t>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computer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BrainPop</a:t>
            </a:r>
            <a:endParaRPr lang="es-MX" sz="2800" dirty="0" smtClean="0">
              <a:solidFill>
                <a:schemeClr val="bg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7059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636842"/>
            <a:ext cx="11029616" cy="499627"/>
          </a:xfrm>
        </p:spPr>
        <p:txBody>
          <a:bodyPr>
            <a:normAutofit fontScale="90000"/>
          </a:bodyPr>
          <a:lstStyle/>
          <a:p>
            <a:r>
              <a:rPr lang="en-GB" dirty="0" smtClean="0"/>
              <a:t>Task one: Solving and checking word problems </a:t>
            </a:r>
            <a:endParaRPr lang="en-GB" dirty="0"/>
          </a:p>
        </p:txBody>
      </p:sp>
      <p:sp>
        <p:nvSpPr>
          <p:cNvPr id="3" name="Marcador de contenido 2"/>
          <p:cNvSpPr>
            <a:spLocks noGrp="1"/>
          </p:cNvSpPr>
          <p:nvPr>
            <p:ph idx="1"/>
          </p:nvPr>
        </p:nvSpPr>
        <p:spPr>
          <a:xfrm>
            <a:off x="449526" y="1841864"/>
            <a:ext cx="11292945" cy="5016136"/>
          </a:xfrm>
        </p:spPr>
        <p:txBody>
          <a:bodyPr anchor="t"/>
          <a:lstStyle/>
          <a:p>
            <a:pPr marL="0" indent="0" algn="ctr">
              <a:buNone/>
            </a:pPr>
            <a:r>
              <a:rPr lang="en-GB" b="1" u="sng" dirty="0" smtClean="0">
                <a:solidFill>
                  <a:srgbClr val="FF0000"/>
                </a:solidFill>
              </a:rPr>
              <a:t>Solving and Checking Word Problems with Decimals</a:t>
            </a:r>
            <a:endParaRPr lang="en-GB" u="sng" dirty="0" smtClean="0">
              <a:solidFill>
                <a:srgbClr val="FF0000"/>
              </a:solidFill>
            </a:endParaRPr>
          </a:p>
          <a:p>
            <a:pPr marL="0" indent="0">
              <a:buNone/>
            </a:pPr>
            <a:r>
              <a:rPr lang="en-GB" sz="2000" dirty="0">
                <a:solidFill>
                  <a:schemeClr val="tx1"/>
                </a:solidFill>
                <a:latin typeface="Ink Free" panose="03080402000500000000" pitchFamily="66" charset="0"/>
              </a:rPr>
              <a:t>Juan Antonio played video games for 12 minutes and 43 seconds on Monday. On Tuesday he played for 21 minutes 32 seconds. How much time did he play for in total?</a:t>
            </a:r>
          </a:p>
          <a:p>
            <a:pPr marL="0" indent="0">
              <a:buNone/>
            </a:pPr>
            <a:endParaRPr lang="en-GB" dirty="0">
              <a:solidFill>
                <a:schemeClr val="tx1"/>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a:solidFill>
                <a:srgbClr val="FF0000"/>
              </a:solidFill>
              <a:latin typeface="Ink Free" panose="03080402000500000000" pitchFamily="66" charset="0"/>
            </a:endParaRPr>
          </a:p>
          <a:p>
            <a:pPr marL="0" indent="0">
              <a:buNone/>
            </a:pPr>
            <a:endParaRPr lang="en-GB" dirty="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p:txBody>
      </p:sp>
      <p:sp>
        <p:nvSpPr>
          <p:cNvPr id="4" name="CuadroTexto 3"/>
          <p:cNvSpPr txBox="1"/>
          <p:nvPr/>
        </p:nvSpPr>
        <p:spPr>
          <a:xfrm>
            <a:off x="449526" y="1045029"/>
            <a:ext cx="11292945" cy="369332"/>
          </a:xfrm>
          <a:prstGeom prst="rect">
            <a:avLst/>
          </a:prstGeom>
          <a:noFill/>
        </p:spPr>
        <p:txBody>
          <a:bodyPr wrap="square" rtlCol="0">
            <a:spAutoFit/>
          </a:bodyPr>
          <a:lstStyle/>
          <a:p>
            <a:r>
              <a:rPr lang="en-GB" dirty="0" smtClean="0">
                <a:solidFill>
                  <a:schemeClr val="bg1"/>
                </a:solidFill>
              </a:rPr>
              <a:t>CHECK YOUR ANSWERS </a:t>
            </a:r>
            <a:endParaRPr lang="en-GB"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834842003"/>
              </p:ext>
            </p:extLst>
          </p:nvPr>
        </p:nvGraphicFramePr>
        <p:xfrm>
          <a:off x="849084" y="3089971"/>
          <a:ext cx="9849396" cy="2570964"/>
        </p:xfrm>
        <a:graphic>
          <a:graphicData uri="http://schemas.openxmlformats.org/drawingml/2006/table">
            <a:tbl>
              <a:tblPr firstRow="1" bandRow="1">
                <a:tableStyleId>{5940675A-B579-460E-94D1-54222C63F5DA}</a:tableStyleId>
              </a:tblPr>
              <a:tblGrid>
                <a:gridCol w="4924698">
                  <a:extLst>
                    <a:ext uri="{9D8B030D-6E8A-4147-A177-3AD203B41FA5}">
                      <a16:colId xmlns:a16="http://schemas.microsoft.com/office/drawing/2014/main" val="1552887994"/>
                    </a:ext>
                  </a:extLst>
                </a:gridCol>
                <a:gridCol w="4924698">
                  <a:extLst>
                    <a:ext uri="{9D8B030D-6E8A-4147-A177-3AD203B41FA5}">
                      <a16:colId xmlns:a16="http://schemas.microsoft.com/office/drawing/2014/main" val="3875593259"/>
                    </a:ext>
                  </a:extLst>
                </a:gridCol>
              </a:tblGrid>
              <a:tr h="416802">
                <a:tc>
                  <a:txBody>
                    <a:bodyPr/>
                    <a:lstStyle/>
                    <a:p>
                      <a:r>
                        <a:rPr lang="en-GB" sz="2000" u="none" dirty="0" smtClean="0">
                          <a:solidFill>
                            <a:srgbClr val="FF0000"/>
                          </a:solidFill>
                        </a:rPr>
                        <a:t> Solve with :</a:t>
                      </a:r>
                      <a:r>
                        <a:rPr lang="en-GB" sz="2000" u="none" baseline="0" dirty="0" smtClean="0">
                          <a:solidFill>
                            <a:srgbClr val="FF0000"/>
                          </a:solidFill>
                        </a:rPr>
                        <a:t> </a:t>
                      </a:r>
                      <a:r>
                        <a:rPr lang="en-GB" sz="2000" u="none" dirty="0" smtClean="0">
                          <a:solidFill>
                            <a:schemeClr val="tx1"/>
                          </a:solidFill>
                          <a:latin typeface="Ink Free" panose="03080402000500000000" pitchFamily="66" charset="0"/>
                        </a:rPr>
                        <a:t>Addition</a:t>
                      </a:r>
                      <a:endParaRPr lang="en-GB" sz="2000" u="none" dirty="0">
                        <a:solidFill>
                          <a:schemeClr val="tx1"/>
                        </a:solidFill>
                        <a:latin typeface="Ink Free" panose="03080402000500000000" pitchFamily="66" charset="0"/>
                      </a:endParaRPr>
                    </a:p>
                  </a:txBody>
                  <a:tcPr/>
                </a:tc>
                <a:tc>
                  <a:txBody>
                    <a:bodyPr/>
                    <a:lstStyle/>
                    <a:p>
                      <a:r>
                        <a:rPr lang="en-GB" sz="2000" dirty="0" smtClean="0">
                          <a:solidFill>
                            <a:srgbClr val="FF0000"/>
                          </a:solidFill>
                        </a:rPr>
                        <a:t>Check with </a:t>
                      </a:r>
                      <a:r>
                        <a:rPr lang="en-GB" sz="2000" u="none" dirty="0" smtClean="0">
                          <a:solidFill>
                            <a:schemeClr val="tx1"/>
                          </a:solidFill>
                          <a:latin typeface="Ink Free" panose="03080402000500000000" pitchFamily="66" charset="0"/>
                        </a:rPr>
                        <a:t>Subtraction</a:t>
                      </a:r>
                      <a:endParaRPr lang="en-GB" sz="2000" u="none" dirty="0">
                        <a:solidFill>
                          <a:schemeClr val="tx1"/>
                        </a:solidFill>
                        <a:latin typeface="Ink Free" panose="03080402000500000000" pitchFamily="66" charset="0"/>
                      </a:endParaRPr>
                    </a:p>
                  </a:txBody>
                  <a:tcPr/>
                </a:tc>
                <a:extLst>
                  <a:ext uri="{0D108BD9-81ED-4DB2-BD59-A6C34878D82A}">
                    <a16:rowId xmlns:a16="http://schemas.microsoft.com/office/drawing/2014/main" val="3472438743"/>
                  </a:ext>
                </a:extLst>
              </a:tr>
              <a:tr h="1444050">
                <a:tc>
                  <a:txBody>
                    <a:bodyPr/>
                    <a:lstStyle/>
                    <a:p>
                      <a:endParaRPr lang="en-GB" dirty="0" smtClean="0"/>
                    </a:p>
                    <a:p>
                      <a:pPr algn="ctr"/>
                      <a:r>
                        <a:rPr lang="en-GB" dirty="0" smtClean="0">
                          <a:latin typeface="Ink Free" panose="03080402000500000000" pitchFamily="66" charset="0"/>
                        </a:rPr>
                        <a:t> 12.13 </a:t>
                      </a:r>
                    </a:p>
                    <a:p>
                      <a:pPr algn="ctr"/>
                      <a:r>
                        <a:rPr lang="en-GB" dirty="0" smtClean="0">
                          <a:latin typeface="Ink Free" panose="03080402000500000000" pitchFamily="66" charset="0"/>
                        </a:rPr>
                        <a:t>+21.22</a:t>
                      </a:r>
                    </a:p>
                    <a:p>
                      <a:pPr algn="ctr"/>
                      <a:r>
                        <a:rPr lang="en-GB" dirty="0" smtClean="0">
                          <a:latin typeface="Ink Free" panose="03080402000500000000" pitchFamily="66" charset="0"/>
                        </a:rPr>
                        <a:t>__________</a:t>
                      </a:r>
                    </a:p>
                    <a:p>
                      <a:pPr algn="ctr"/>
                      <a:r>
                        <a:rPr lang="en-GB" dirty="0" smtClean="0">
                          <a:latin typeface="Ink Free" panose="03080402000500000000" pitchFamily="66" charset="0"/>
                        </a:rPr>
                        <a:t>33.35</a:t>
                      </a:r>
                    </a:p>
                  </a:txBody>
                  <a:tcPr/>
                </a:tc>
                <a:tc>
                  <a:txBody>
                    <a:bodyPr/>
                    <a:lstStyle/>
                    <a:p>
                      <a:pPr algn="ctr"/>
                      <a:r>
                        <a:rPr lang="en-GB" dirty="0" smtClean="0">
                          <a:latin typeface="Ink Free" panose="03080402000500000000" pitchFamily="66" charset="0"/>
                        </a:rPr>
                        <a:t> </a:t>
                      </a:r>
                    </a:p>
                    <a:p>
                      <a:pPr algn="ctr"/>
                      <a:r>
                        <a:rPr lang="en-GB" dirty="0" smtClean="0">
                          <a:latin typeface="Ink Free" panose="03080402000500000000" pitchFamily="66" charset="0"/>
                        </a:rPr>
                        <a:t>33.35 </a:t>
                      </a:r>
                    </a:p>
                    <a:p>
                      <a:pPr algn="ctr"/>
                      <a:r>
                        <a:rPr lang="en-GB" dirty="0" smtClean="0">
                          <a:latin typeface="Ink Free" panose="03080402000500000000" pitchFamily="66" charset="0"/>
                        </a:rPr>
                        <a:t>-21.22</a:t>
                      </a:r>
                    </a:p>
                    <a:p>
                      <a:pPr algn="ctr"/>
                      <a:r>
                        <a:rPr lang="en-GB" dirty="0" smtClean="0">
                          <a:latin typeface="Ink Free" panose="03080402000500000000" pitchFamily="66" charset="0"/>
                        </a:rPr>
                        <a:t>__________</a:t>
                      </a:r>
                    </a:p>
                    <a:p>
                      <a:pPr algn="ctr"/>
                      <a:r>
                        <a:rPr lang="en-GB" dirty="0" smtClean="0">
                          <a:latin typeface="Ink Free" panose="03080402000500000000" pitchFamily="66" charset="0"/>
                        </a:rPr>
                        <a:t>12.13</a:t>
                      </a:r>
                    </a:p>
                    <a:p>
                      <a:endParaRPr lang="en-GB" dirty="0"/>
                    </a:p>
                  </a:txBody>
                  <a:tcPr/>
                </a:tc>
                <a:extLst>
                  <a:ext uri="{0D108BD9-81ED-4DB2-BD59-A6C34878D82A}">
                    <a16:rowId xmlns:a16="http://schemas.microsoft.com/office/drawing/2014/main" val="3898283753"/>
                  </a:ext>
                </a:extLst>
              </a:tr>
              <a:tr h="416802">
                <a:tc gridSpan="2">
                  <a:txBody>
                    <a:bodyPr/>
                    <a:lstStyle/>
                    <a:p>
                      <a:r>
                        <a:rPr lang="en-GB" dirty="0" smtClean="0">
                          <a:solidFill>
                            <a:srgbClr val="FF0000"/>
                          </a:solidFill>
                        </a:rPr>
                        <a:t>Answer</a:t>
                      </a:r>
                      <a:r>
                        <a:rPr lang="en-GB" baseline="0" dirty="0" smtClean="0">
                          <a:solidFill>
                            <a:srgbClr val="FF0000"/>
                          </a:solidFill>
                        </a:rPr>
                        <a:t> sentence:  </a:t>
                      </a:r>
                      <a:r>
                        <a:rPr lang="en-GB" baseline="0" dirty="0" smtClean="0">
                          <a:solidFill>
                            <a:schemeClr val="tx1"/>
                          </a:solidFill>
                          <a:latin typeface="Ink Free" panose="03080402000500000000" pitchFamily="66" charset="0"/>
                        </a:rPr>
                        <a:t>Juan Antonio played for 33 minutes and 35 seconds (or 33.35 minutes) in total.</a:t>
                      </a:r>
                      <a:endParaRPr lang="en-GB" dirty="0" smtClean="0">
                        <a:solidFill>
                          <a:schemeClr val="tx1"/>
                        </a:solidFill>
                      </a:endParaRPr>
                    </a:p>
                  </a:txBody>
                  <a:tcPr/>
                </a:tc>
                <a:tc hMerge="1">
                  <a:txBody>
                    <a:bodyPr/>
                    <a:lstStyle/>
                    <a:p>
                      <a:endParaRPr lang="en-GB" dirty="0"/>
                    </a:p>
                  </a:txBody>
                  <a:tcPr/>
                </a:tc>
                <a:extLst>
                  <a:ext uri="{0D108BD9-81ED-4DB2-BD59-A6C34878D82A}">
                    <a16:rowId xmlns:a16="http://schemas.microsoft.com/office/drawing/2014/main" val="1219305150"/>
                  </a:ext>
                </a:extLst>
              </a:tr>
            </a:tbl>
          </a:graphicData>
        </a:graphic>
      </p:graphicFrame>
    </p:spTree>
    <p:extLst>
      <p:ext uri="{BB962C8B-B14F-4D97-AF65-F5344CB8AC3E}">
        <p14:creationId xmlns:p14="http://schemas.microsoft.com/office/powerpoint/2010/main" val="344761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636842"/>
            <a:ext cx="11029616" cy="499627"/>
          </a:xfrm>
        </p:spPr>
        <p:txBody>
          <a:bodyPr>
            <a:normAutofit fontScale="90000"/>
          </a:bodyPr>
          <a:lstStyle/>
          <a:p>
            <a:r>
              <a:rPr lang="en-GB" dirty="0" smtClean="0"/>
              <a:t>Task one: Solving and checking word problems </a:t>
            </a:r>
            <a:endParaRPr lang="en-GB" dirty="0"/>
          </a:p>
        </p:txBody>
      </p:sp>
      <p:sp>
        <p:nvSpPr>
          <p:cNvPr id="3" name="Marcador de contenido 2"/>
          <p:cNvSpPr>
            <a:spLocks noGrp="1"/>
          </p:cNvSpPr>
          <p:nvPr>
            <p:ph idx="1"/>
          </p:nvPr>
        </p:nvSpPr>
        <p:spPr>
          <a:xfrm>
            <a:off x="449526" y="1841864"/>
            <a:ext cx="11292945" cy="5016136"/>
          </a:xfrm>
        </p:spPr>
        <p:txBody>
          <a:bodyPr anchor="t"/>
          <a:lstStyle/>
          <a:p>
            <a:pPr marL="0" indent="0" algn="ctr">
              <a:buNone/>
            </a:pPr>
            <a:r>
              <a:rPr lang="en-GB" b="1" u="sng" dirty="0" smtClean="0">
                <a:solidFill>
                  <a:srgbClr val="FF0000"/>
                </a:solidFill>
              </a:rPr>
              <a:t>Solving and Checking Word Problems with Decimals</a:t>
            </a:r>
            <a:endParaRPr lang="en-GB" u="sng" dirty="0" smtClean="0">
              <a:solidFill>
                <a:srgbClr val="FF0000"/>
              </a:solidFill>
            </a:endParaRPr>
          </a:p>
          <a:p>
            <a:pPr marL="0" indent="0">
              <a:buNone/>
            </a:pPr>
            <a:r>
              <a:rPr lang="en-GB" dirty="0" smtClean="0">
                <a:solidFill>
                  <a:schemeClr val="tx1"/>
                </a:solidFill>
                <a:latin typeface="Ink Free" panose="03080402000500000000" pitchFamily="66" charset="0"/>
              </a:rPr>
              <a:t>When Santiago was born, he weighed 3.7kg. When Santiago was ten years old, he weighed 29.8kg. How much more did he weigh on his tenth birthday? </a:t>
            </a:r>
          </a:p>
          <a:p>
            <a:pPr marL="0" indent="0">
              <a:buNone/>
            </a:pPr>
            <a:endParaRPr lang="en-GB" dirty="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p:txBody>
      </p:sp>
      <p:sp>
        <p:nvSpPr>
          <p:cNvPr id="4" name="CuadroTexto 3"/>
          <p:cNvSpPr txBox="1"/>
          <p:nvPr/>
        </p:nvSpPr>
        <p:spPr>
          <a:xfrm>
            <a:off x="581191" y="1045029"/>
            <a:ext cx="11029616" cy="646331"/>
          </a:xfrm>
          <a:prstGeom prst="rect">
            <a:avLst/>
          </a:prstGeom>
          <a:noFill/>
        </p:spPr>
        <p:txBody>
          <a:bodyPr wrap="square" rtlCol="0">
            <a:spAutoFit/>
          </a:bodyPr>
          <a:lstStyle/>
          <a:p>
            <a:r>
              <a:rPr lang="en-GB" dirty="0" smtClean="0">
                <a:solidFill>
                  <a:schemeClr val="bg1"/>
                </a:solidFill>
              </a:rPr>
              <a:t>Next word problem! </a:t>
            </a:r>
            <a:r>
              <a:rPr lang="en-GB" dirty="0">
                <a:solidFill>
                  <a:schemeClr val="bg1"/>
                </a:solidFill>
              </a:rPr>
              <a:t>C</a:t>
            </a:r>
            <a:r>
              <a:rPr lang="en-GB" dirty="0" smtClean="0">
                <a:solidFill>
                  <a:schemeClr val="bg1"/>
                </a:solidFill>
              </a:rPr>
              <a:t>opy down the word problem, solve it and then check with the opposite operation. When you have finished, check your answers on the next page. </a:t>
            </a:r>
            <a:endParaRPr lang="en-GB"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185213664"/>
              </p:ext>
            </p:extLst>
          </p:nvPr>
        </p:nvGraphicFramePr>
        <p:xfrm>
          <a:off x="783770" y="3177111"/>
          <a:ext cx="10489476" cy="2380183"/>
        </p:xfrm>
        <a:graphic>
          <a:graphicData uri="http://schemas.openxmlformats.org/drawingml/2006/table">
            <a:tbl>
              <a:tblPr firstRow="1" bandRow="1">
                <a:tableStyleId>{5940675A-B579-460E-94D1-54222C63F5DA}</a:tableStyleId>
              </a:tblPr>
              <a:tblGrid>
                <a:gridCol w="5244738">
                  <a:extLst>
                    <a:ext uri="{9D8B030D-6E8A-4147-A177-3AD203B41FA5}">
                      <a16:colId xmlns:a16="http://schemas.microsoft.com/office/drawing/2014/main" val="588320858"/>
                    </a:ext>
                  </a:extLst>
                </a:gridCol>
                <a:gridCol w="5244738">
                  <a:extLst>
                    <a:ext uri="{9D8B030D-6E8A-4147-A177-3AD203B41FA5}">
                      <a16:colId xmlns:a16="http://schemas.microsoft.com/office/drawing/2014/main" val="1523363856"/>
                    </a:ext>
                  </a:extLst>
                </a:gridCol>
              </a:tblGrid>
              <a:tr h="313122">
                <a:tc>
                  <a:txBody>
                    <a:bodyPr/>
                    <a:lstStyle/>
                    <a:p>
                      <a:r>
                        <a:rPr lang="en-GB" dirty="0" smtClean="0">
                          <a:solidFill>
                            <a:srgbClr val="FF0000"/>
                          </a:solidFill>
                        </a:rPr>
                        <a:t>Solve with  </a:t>
                      </a:r>
                      <a:endParaRPr lang="en-GB" dirty="0">
                        <a:solidFill>
                          <a:srgbClr val="FF0000"/>
                        </a:solidFill>
                      </a:endParaRPr>
                    </a:p>
                  </a:txBody>
                  <a:tcPr/>
                </a:tc>
                <a:tc>
                  <a:txBody>
                    <a:bodyPr/>
                    <a:lstStyle/>
                    <a:p>
                      <a:r>
                        <a:rPr lang="en-GB" dirty="0" smtClean="0">
                          <a:solidFill>
                            <a:srgbClr val="FF0000"/>
                          </a:solidFill>
                        </a:rPr>
                        <a:t>Check with </a:t>
                      </a:r>
                      <a:endParaRPr lang="en-GB" dirty="0">
                        <a:solidFill>
                          <a:srgbClr val="FF0000"/>
                        </a:solidFill>
                      </a:endParaRPr>
                    </a:p>
                  </a:txBody>
                  <a:tcPr/>
                </a:tc>
                <a:extLst>
                  <a:ext uri="{0D108BD9-81ED-4DB2-BD59-A6C34878D82A}">
                    <a16:rowId xmlns:a16="http://schemas.microsoft.com/office/drawing/2014/main" val="3823300429"/>
                  </a:ext>
                </a:extLst>
              </a:tr>
              <a:tr h="132957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99511763"/>
                  </a:ext>
                </a:extLst>
              </a:tr>
              <a:tr h="684848">
                <a:tc gridSpan="2">
                  <a:txBody>
                    <a:bodyPr/>
                    <a:lstStyle/>
                    <a:p>
                      <a:r>
                        <a:rPr lang="en-GB" dirty="0" smtClean="0">
                          <a:solidFill>
                            <a:srgbClr val="FF0000"/>
                          </a:solidFill>
                        </a:rPr>
                        <a:t>Answer</a:t>
                      </a:r>
                      <a:r>
                        <a:rPr lang="en-GB" baseline="0" dirty="0" smtClean="0">
                          <a:solidFill>
                            <a:srgbClr val="FF0000"/>
                          </a:solidFill>
                        </a:rPr>
                        <a:t> Sentence:</a:t>
                      </a:r>
                      <a:endParaRPr lang="en-GB"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868142374"/>
                  </a:ext>
                </a:extLst>
              </a:tr>
            </a:tbl>
          </a:graphicData>
        </a:graphic>
      </p:graphicFrame>
    </p:spTree>
    <p:extLst>
      <p:ext uri="{BB962C8B-B14F-4D97-AF65-F5344CB8AC3E}">
        <p14:creationId xmlns:p14="http://schemas.microsoft.com/office/powerpoint/2010/main" val="3820019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1" y="636842"/>
            <a:ext cx="11029616" cy="499627"/>
          </a:xfrm>
        </p:spPr>
        <p:txBody>
          <a:bodyPr>
            <a:normAutofit fontScale="90000"/>
          </a:bodyPr>
          <a:lstStyle/>
          <a:p>
            <a:r>
              <a:rPr lang="en-GB" dirty="0" smtClean="0"/>
              <a:t>Task one: Solving and checking word problems </a:t>
            </a:r>
            <a:endParaRPr lang="en-GB" dirty="0"/>
          </a:p>
        </p:txBody>
      </p:sp>
      <p:sp>
        <p:nvSpPr>
          <p:cNvPr id="3" name="Marcador de contenido 2"/>
          <p:cNvSpPr>
            <a:spLocks noGrp="1"/>
          </p:cNvSpPr>
          <p:nvPr>
            <p:ph idx="1"/>
          </p:nvPr>
        </p:nvSpPr>
        <p:spPr>
          <a:xfrm>
            <a:off x="449526" y="1841864"/>
            <a:ext cx="11292945" cy="5016136"/>
          </a:xfrm>
        </p:spPr>
        <p:txBody>
          <a:bodyPr anchor="t"/>
          <a:lstStyle/>
          <a:p>
            <a:pPr marL="0" indent="0" algn="ctr">
              <a:buNone/>
            </a:pPr>
            <a:r>
              <a:rPr lang="en-GB" b="1" u="sng" dirty="0" smtClean="0">
                <a:solidFill>
                  <a:srgbClr val="FF0000"/>
                </a:solidFill>
              </a:rPr>
              <a:t>Solving and Checking Word Problems with Decimals</a:t>
            </a:r>
            <a:endParaRPr lang="en-GB" u="sng" dirty="0" smtClean="0">
              <a:solidFill>
                <a:srgbClr val="FF0000"/>
              </a:solidFill>
            </a:endParaRPr>
          </a:p>
          <a:p>
            <a:pPr marL="0" indent="0">
              <a:buNone/>
            </a:pPr>
            <a:r>
              <a:rPr lang="en-GB" dirty="0" smtClean="0">
                <a:solidFill>
                  <a:schemeClr val="tx1"/>
                </a:solidFill>
                <a:latin typeface="Ink Free" panose="03080402000500000000" pitchFamily="66" charset="0"/>
              </a:rPr>
              <a:t>When Santiago was born, he weighed 3.7kg. When Santiago was ten years old, he weighed 29.8kg. How much more did he weigh on his tenth birthday? </a:t>
            </a:r>
          </a:p>
          <a:p>
            <a:pPr marL="0" indent="0">
              <a:buNone/>
            </a:pPr>
            <a:endParaRPr lang="en-GB" dirty="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a:p>
            <a:pPr marL="0" indent="0">
              <a:buNone/>
            </a:pPr>
            <a:endParaRPr lang="en-GB" dirty="0" smtClean="0">
              <a:solidFill>
                <a:srgbClr val="FF0000"/>
              </a:solidFill>
              <a:latin typeface="Ink Free" panose="03080402000500000000" pitchFamily="66" charset="0"/>
            </a:endParaRPr>
          </a:p>
        </p:txBody>
      </p:sp>
      <p:sp>
        <p:nvSpPr>
          <p:cNvPr id="4" name="CuadroTexto 3"/>
          <p:cNvSpPr txBox="1"/>
          <p:nvPr/>
        </p:nvSpPr>
        <p:spPr>
          <a:xfrm>
            <a:off x="581191" y="1045029"/>
            <a:ext cx="11029616" cy="646331"/>
          </a:xfrm>
          <a:prstGeom prst="rect">
            <a:avLst/>
          </a:prstGeom>
          <a:noFill/>
        </p:spPr>
        <p:txBody>
          <a:bodyPr wrap="square" rtlCol="0">
            <a:spAutoFit/>
          </a:bodyPr>
          <a:lstStyle/>
          <a:p>
            <a:r>
              <a:rPr lang="en-GB" dirty="0" smtClean="0">
                <a:solidFill>
                  <a:schemeClr val="bg1"/>
                </a:solidFill>
              </a:rPr>
              <a:t>Next word problem! </a:t>
            </a:r>
            <a:r>
              <a:rPr lang="en-GB" dirty="0">
                <a:solidFill>
                  <a:schemeClr val="bg1"/>
                </a:solidFill>
              </a:rPr>
              <a:t>C</a:t>
            </a:r>
            <a:r>
              <a:rPr lang="en-GB" dirty="0" smtClean="0">
                <a:solidFill>
                  <a:schemeClr val="bg1"/>
                </a:solidFill>
              </a:rPr>
              <a:t>opy down the word problem, solve it and then check with the opposite operation. When you have finished, check your answers on the next page. </a:t>
            </a:r>
            <a:endParaRPr lang="en-GB"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040858540"/>
              </p:ext>
            </p:extLst>
          </p:nvPr>
        </p:nvGraphicFramePr>
        <p:xfrm>
          <a:off x="783770" y="3177111"/>
          <a:ext cx="10489476" cy="2513648"/>
        </p:xfrm>
        <a:graphic>
          <a:graphicData uri="http://schemas.openxmlformats.org/drawingml/2006/table">
            <a:tbl>
              <a:tblPr firstRow="1" bandRow="1">
                <a:tableStyleId>{5940675A-B579-460E-94D1-54222C63F5DA}</a:tableStyleId>
              </a:tblPr>
              <a:tblGrid>
                <a:gridCol w="5244738">
                  <a:extLst>
                    <a:ext uri="{9D8B030D-6E8A-4147-A177-3AD203B41FA5}">
                      <a16:colId xmlns:a16="http://schemas.microsoft.com/office/drawing/2014/main" val="588320858"/>
                    </a:ext>
                  </a:extLst>
                </a:gridCol>
                <a:gridCol w="5244738">
                  <a:extLst>
                    <a:ext uri="{9D8B030D-6E8A-4147-A177-3AD203B41FA5}">
                      <a16:colId xmlns:a16="http://schemas.microsoft.com/office/drawing/2014/main" val="1523363856"/>
                    </a:ext>
                  </a:extLst>
                </a:gridCol>
              </a:tblGrid>
              <a:tr h="313122">
                <a:tc>
                  <a:txBody>
                    <a:bodyPr/>
                    <a:lstStyle/>
                    <a:p>
                      <a:r>
                        <a:rPr lang="en-GB" dirty="0" smtClean="0">
                          <a:solidFill>
                            <a:srgbClr val="FF0000"/>
                          </a:solidFill>
                        </a:rPr>
                        <a:t>Solve with  </a:t>
                      </a:r>
                      <a:endParaRPr lang="en-GB" dirty="0">
                        <a:solidFill>
                          <a:srgbClr val="FF0000"/>
                        </a:solidFill>
                      </a:endParaRPr>
                    </a:p>
                  </a:txBody>
                  <a:tcPr/>
                </a:tc>
                <a:tc>
                  <a:txBody>
                    <a:bodyPr/>
                    <a:lstStyle/>
                    <a:p>
                      <a:r>
                        <a:rPr lang="en-GB" dirty="0" smtClean="0">
                          <a:solidFill>
                            <a:srgbClr val="FF0000"/>
                          </a:solidFill>
                        </a:rPr>
                        <a:t>Check with </a:t>
                      </a:r>
                      <a:endParaRPr lang="en-GB" dirty="0">
                        <a:solidFill>
                          <a:srgbClr val="FF0000"/>
                        </a:solidFill>
                      </a:endParaRPr>
                    </a:p>
                  </a:txBody>
                  <a:tcPr/>
                </a:tc>
                <a:extLst>
                  <a:ext uri="{0D108BD9-81ED-4DB2-BD59-A6C34878D82A}">
                    <a16:rowId xmlns:a16="http://schemas.microsoft.com/office/drawing/2014/main" val="3823300429"/>
                  </a:ext>
                </a:extLst>
              </a:tr>
              <a:tr h="1329575">
                <a:tc>
                  <a:txBody>
                    <a:bodyPr/>
                    <a:lstStyle/>
                    <a:p>
                      <a:pPr algn="ctr"/>
                      <a:r>
                        <a:rPr lang="en-GB" dirty="0" smtClean="0">
                          <a:latin typeface="Ink Free" panose="03080402000500000000" pitchFamily="66" charset="0"/>
                        </a:rPr>
                        <a:t>29.8</a:t>
                      </a:r>
                    </a:p>
                    <a:p>
                      <a:pPr algn="ctr"/>
                      <a:r>
                        <a:rPr lang="en-GB" baseline="0" dirty="0" smtClean="0">
                          <a:latin typeface="Ink Free" panose="03080402000500000000" pitchFamily="66" charset="0"/>
                        </a:rPr>
                        <a:t>- </a:t>
                      </a:r>
                      <a:r>
                        <a:rPr lang="en-GB" dirty="0" smtClean="0">
                          <a:latin typeface="Ink Free" panose="03080402000500000000" pitchFamily="66" charset="0"/>
                        </a:rPr>
                        <a:t>3.7</a:t>
                      </a:r>
                    </a:p>
                    <a:p>
                      <a:pPr algn="ctr"/>
                      <a:r>
                        <a:rPr lang="en-GB" dirty="0" smtClean="0">
                          <a:latin typeface="Ink Free" panose="03080402000500000000" pitchFamily="66" charset="0"/>
                        </a:rPr>
                        <a:t>_________</a:t>
                      </a:r>
                    </a:p>
                    <a:p>
                      <a:pPr algn="ctr"/>
                      <a:r>
                        <a:rPr lang="en-GB" dirty="0" smtClean="0">
                          <a:latin typeface="Ink Free" panose="03080402000500000000" pitchFamily="66" charset="0"/>
                        </a:rPr>
                        <a:t>26.1</a:t>
                      </a:r>
                      <a:endParaRPr lang="en-GB" dirty="0">
                        <a:latin typeface="Ink Free" panose="03080402000500000000" pitchFamily="66" charset="0"/>
                      </a:endParaRPr>
                    </a:p>
                  </a:txBody>
                  <a:tcPr/>
                </a:tc>
                <a:tc>
                  <a:txBody>
                    <a:bodyPr/>
                    <a:lstStyle/>
                    <a:p>
                      <a:pPr algn="ctr"/>
                      <a:r>
                        <a:rPr lang="en-GB" dirty="0" smtClean="0">
                          <a:latin typeface="Ink Free" panose="03080402000500000000" pitchFamily="66" charset="0"/>
                        </a:rPr>
                        <a:t>26.1</a:t>
                      </a:r>
                    </a:p>
                    <a:p>
                      <a:pPr algn="ctr"/>
                      <a:r>
                        <a:rPr lang="en-GB" baseline="0" dirty="0" smtClean="0">
                          <a:latin typeface="Ink Free" panose="03080402000500000000" pitchFamily="66" charset="0"/>
                        </a:rPr>
                        <a:t>+ </a:t>
                      </a:r>
                      <a:r>
                        <a:rPr lang="en-GB" dirty="0" smtClean="0">
                          <a:latin typeface="Ink Free" panose="03080402000500000000" pitchFamily="66" charset="0"/>
                        </a:rPr>
                        <a:t>3.7</a:t>
                      </a:r>
                    </a:p>
                    <a:p>
                      <a:pPr algn="ctr"/>
                      <a:r>
                        <a:rPr lang="en-GB" dirty="0" smtClean="0">
                          <a:latin typeface="Ink Free" panose="03080402000500000000" pitchFamily="66" charset="0"/>
                        </a:rPr>
                        <a:t>_________</a:t>
                      </a:r>
                    </a:p>
                    <a:p>
                      <a:pPr algn="ctr"/>
                      <a:r>
                        <a:rPr lang="en-GB" dirty="0" smtClean="0">
                          <a:latin typeface="Ink Free" panose="03080402000500000000" pitchFamily="66" charset="0"/>
                        </a:rPr>
                        <a:t>29.8</a:t>
                      </a:r>
                    </a:p>
                    <a:p>
                      <a:endParaRPr lang="en-GB" dirty="0"/>
                    </a:p>
                  </a:txBody>
                  <a:tcPr/>
                </a:tc>
                <a:extLst>
                  <a:ext uri="{0D108BD9-81ED-4DB2-BD59-A6C34878D82A}">
                    <a16:rowId xmlns:a16="http://schemas.microsoft.com/office/drawing/2014/main" val="4199511763"/>
                  </a:ext>
                </a:extLst>
              </a:tr>
              <a:tr h="684848">
                <a:tc gridSpan="2">
                  <a:txBody>
                    <a:bodyPr/>
                    <a:lstStyle/>
                    <a:p>
                      <a:r>
                        <a:rPr lang="en-GB" dirty="0" smtClean="0">
                          <a:solidFill>
                            <a:srgbClr val="FF0000"/>
                          </a:solidFill>
                        </a:rPr>
                        <a:t>Answer</a:t>
                      </a:r>
                      <a:r>
                        <a:rPr lang="en-GB" baseline="0" dirty="0" smtClean="0">
                          <a:solidFill>
                            <a:srgbClr val="FF0000"/>
                          </a:solidFill>
                        </a:rPr>
                        <a:t> Sentence:  </a:t>
                      </a:r>
                      <a:r>
                        <a:rPr lang="en-GB" baseline="0" dirty="0" smtClean="0">
                          <a:solidFill>
                            <a:schemeClr val="tx1"/>
                          </a:solidFill>
                          <a:latin typeface="Ink Free" panose="03080402000500000000" pitchFamily="66" charset="0"/>
                        </a:rPr>
                        <a:t>Santiago weighs 26.1 kg more on his tenth birthday than when he was born.</a:t>
                      </a:r>
                      <a:endParaRPr lang="en-GB" dirty="0">
                        <a:solidFill>
                          <a:schemeClr val="tx1"/>
                        </a:solidFill>
                        <a:latin typeface="Ink Free" panose="03080402000500000000" pitchFamily="66" charset="0"/>
                      </a:endParaRPr>
                    </a:p>
                  </a:txBody>
                  <a:tcPr/>
                </a:tc>
                <a:tc hMerge="1">
                  <a:txBody>
                    <a:bodyPr/>
                    <a:lstStyle/>
                    <a:p>
                      <a:endParaRPr lang="en-GB" dirty="0"/>
                    </a:p>
                  </a:txBody>
                  <a:tcPr/>
                </a:tc>
                <a:extLst>
                  <a:ext uri="{0D108BD9-81ED-4DB2-BD59-A6C34878D82A}">
                    <a16:rowId xmlns:a16="http://schemas.microsoft.com/office/drawing/2014/main" val="868142374"/>
                  </a:ext>
                </a:extLst>
              </a:tr>
            </a:tbl>
          </a:graphicData>
        </a:graphic>
      </p:graphicFrame>
    </p:spTree>
    <p:extLst>
      <p:ext uri="{BB962C8B-B14F-4D97-AF65-F5344CB8AC3E}">
        <p14:creationId xmlns:p14="http://schemas.microsoft.com/office/powerpoint/2010/main" val="1715519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460438"/>
          </a:xfrm>
        </p:spPr>
        <p:txBody>
          <a:bodyPr>
            <a:normAutofit fontScale="90000"/>
          </a:bodyPr>
          <a:lstStyle/>
          <a:p>
            <a:r>
              <a:rPr lang="en-GB" dirty="0" smtClean="0"/>
              <a:t>Task 2: Create a word Problem and Solve it </a:t>
            </a:r>
            <a:endParaRPr lang="en-GB" dirty="0"/>
          </a:p>
        </p:txBody>
      </p:sp>
      <p:sp>
        <p:nvSpPr>
          <p:cNvPr id="4" name="CuadroTexto 3"/>
          <p:cNvSpPr txBox="1"/>
          <p:nvPr/>
        </p:nvSpPr>
        <p:spPr>
          <a:xfrm>
            <a:off x="581192" y="1201783"/>
            <a:ext cx="11029615" cy="646331"/>
          </a:xfrm>
          <a:prstGeom prst="rect">
            <a:avLst/>
          </a:prstGeom>
          <a:noFill/>
        </p:spPr>
        <p:txBody>
          <a:bodyPr wrap="square" rtlCol="0">
            <a:spAutoFit/>
          </a:bodyPr>
          <a:lstStyle/>
          <a:p>
            <a:r>
              <a:rPr lang="en-GB" dirty="0" smtClean="0">
                <a:solidFill>
                  <a:schemeClr val="bg1"/>
                </a:solidFill>
              </a:rPr>
              <a:t>Using the images below, create a word problem in your notebook. Then solve and check your answers using the table from task one. </a:t>
            </a:r>
            <a:endParaRPr lang="en-GB" dirty="0">
              <a:solidFill>
                <a:schemeClr val="bg1"/>
              </a:solidFill>
            </a:endParaRPr>
          </a:p>
        </p:txBody>
      </p:sp>
      <p:pic>
        <p:nvPicPr>
          <p:cNvPr id="5" name="Imagen 4"/>
          <p:cNvPicPr/>
          <p:nvPr/>
        </p:nvPicPr>
        <p:blipFill rotWithShape="1">
          <a:blip r:embed="rId2"/>
          <a:srcRect l="23598" t="39310" r="26213" b="29951"/>
          <a:stretch/>
        </p:blipFill>
        <p:spPr bwMode="auto">
          <a:xfrm>
            <a:off x="1756850" y="1848114"/>
            <a:ext cx="6953083" cy="2226129"/>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581192" y="3892731"/>
            <a:ext cx="10927185" cy="369332"/>
          </a:xfrm>
          <a:prstGeom prst="rect">
            <a:avLst/>
          </a:prstGeom>
          <a:noFill/>
        </p:spPr>
        <p:txBody>
          <a:bodyPr wrap="square" rtlCol="0">
            <a:spAutoFit/>
          </a:bodyPr>
          <a:lstStyle/>
          <a:p>
            <a:r>
              <a:rPr lang="en-GB" dirty="0" smtClean="0"/>
              <a:t>My word problem: ______________________________________________________________________</a:t>
            </a:r>
            <a:endParaRPr lang="en-GB" dirty="0"/>
          </a:p>
        </p:txBody>
      </p:sp>
      <p:graphicFrame>
        <p:nvGraphicFramePr>
          <p:cNvPr id="7" name="Tabla 6"/>
          <p:cNvGraphicFramePr>
            <a:graphicFrameLocks noGrp="1"/>
          </p:cNvGraphicFramePr>
          <p:nvPr>
            <p:extLst>
              <p:ext uri="{D42A27DB-BD31-4B8C-83A1-F6EECF244321}">
                <p14:modId xmlns:p14="http://schemas.microsoft.com/office/powerpoint/2010/main" val="3556943424"/>
              </p:ext>
            </p:extLst>
          </p:nvPr>
        </p:nvGraphicFramePr>
        <p:xfrm>
          <a:off x="1756850" y="4678147"/>
          <a:ext cx="8128000" cy="186707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4009501919"/>
                    </a:ext>
                  </a:extLst>
                </a:gridCol>
                <a:gridCol w="4064000">
                  <a:extLst>
                    <a:ext uri="{9D8B030D-6E8A-4147-A177-3AD203B41FA5}">
                      <a16:colId xmlns:a16="http://schemas.microsoft.com/office/drawing/2014/main" val="1542951816"/>
                    </a:ext>
                  </a:extLst>
                </a:gridCol>
              </a:tblGrid>
              <a:tr h="351053">
                <a:tc>
                  <a:txBody>
                    <a:bodyPr/>
                    <a:lstStyle/>
                    <a:p>
                      <a:r>
                        <a:rPr lang="en-GB" dirty="0" smtClean="0">
                          <a:solidFill>
                            <a:srgbClr val="FF0000"/>
                          </a:solidFill>
                        </a:rPr>
                        <a:t>Solve with _________________</a:t>
                      </a:r>
                      <a:endParaRPr lang="en-GB" dirty="0">
                        <a:solidFill>
                          <a:srgbClr val="FF0000"/>
                        </a:solidFill>
                      </a:endParaRPr>
                    </a:p>
                  </a:txBody>
                  <a:tcPr/>
                </a:tc>
                <a:tc>
                  <a:txBody>
                    <a:bodyPr/>
                    <a:lstStyle/>
                    <a:p>
                      <a:r>
                        <a:rPr lang="en-GB" dirty="0" smtClean="0">
                          <a:solidFill>
                            <a:srgbClr val="FF0000"/>
                          </a:solidFill>
                        </a:rPr>
                        <a:t>Check with _________________</a:t>
                      </a:r>
                      <a:endParaRPr lang="en-GB" dirty="0">
                        <a:solidFill>
                          <a:srgbClr val="FF0000"/>
                        </a:solidFill>
                      </a:endParaRPr>
                    </a:p>
                  </a:txBody>
                  <a:tcPr/>
                </a:tc>
                <a:extLst>
                  <a:ext uri="{0D108BD9-81ED-4DB2-BD59-A6C34878D82A}">
                    <a16:rowId xmlns:a16="http://schemas.microsoft.com/office/drawing/2014/main" val="4030358159"/>
                  </a:ext>
                </a:extLst>
              </a:tr>
              <a:tr h="912756">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35326630"/>
                  </a:ext>
                </a:extLst>
              </a:tr>
              <a:tr h="588562">
                <a:tc gridSpan="2">
                  <a:txBody>
                    <a:bodyPr/>
                    <a:lstStyle/>
                    <a:p>
                      <a:r>
                        <a:rPr lang="en-GB" dirty="0" smtClean="0">
                          <a:solidFill>
                            <a:srgbClr val="FF0000"/>
                          </a:solidFill>
                        </a:rPr>
                        <a:t>Answer Sentence: </a:t>
                      </a:r>
                      <a:endParaRPr lang="en-GB"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1398175056"/>
                  </a:ext>
                </a:extLst>
              </a:tr>
            </a:tbl>
          </a:graphicData>
        </a:graphic>
      </p:graphicFrame>
    </p:spTree>
    <p:extLst>
      <p:ext uri="{BB962C8B-B14F-4D97-AF65-F5344CB8AC3E}">
        <p14:creationId xmlns:p14="http://schemas.microsoft.com/office/powerpoint/2010/main" val="533570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Task Three: Brain pop Video </a:t>
            </a:r>
            <a:endParaRPr lang="en-GB" dirty="0"/>
          </a:p>
        </p:txBody>
      </p:sp>
      <p:sp>
        <p:nvSpPr>
          <p:cNvPr id="3" name="Marcador de contenido 2"/>
          <p:cNvSpPr>
            <a:spLocks noGrp="1"/>
          </p:cNvSpPr>
          <p:nvPr>
            <p:ph idx="1"/>
          </p:nvPr>
        </p:nvSpPr>
        <p:spPr>
          <a:xfrm>
            <a:off x="2725947" y="2180496"/>
            <a:ext cx="8884860" cy="3678303"/>
          </a:xfrm>
        </p:spPr>
        <p:txBody>
          <a:bodyPr anchor="t"/>
          <a:lstStyle/>
          <a:p>
            <a:pPr marL="0" indent="0">
              <a:buNone/>
            </a:pPr>
            <a:r>
              <a:rPr lang="en-GB" sz="2000" dirty="0" smtClean="0"/>
              <a:t> </a:t>
            </a:r>
            <a:r>
              <a:rPr lang="en-GB" sz="2800" dirty="0" smtClean="0"/>
              <a:t>1. </a:t>
            </a:r>
            <a:r>
              <a:rPr lang="en-GB" sz="2800" dirty="0"/>
              <a:t>W</a:t>
            </a:r>
            <a:r>
              <a:rPr lang="en-GB" sz="2800" dirty="0" smtClean="0"/>
              <a:t>atch the brain pop video Millilitres and Litres : </a:t>
            </a:r>
          </a:p>
          <a:p>
            <a:pPr marL="0" indent="0">
              <a:buNone/>
            </a:pPr>
            <a:r>
              <a:rPr lang="en-GB" dirty="0" smtClean="0"/>
              <a:t>https</a:t>
            </a:r>
            <a:r>
              <a:rPr lang="en-GB" dirty="0"/>
              <a:t>://jr.brainpop.com/math/measurement/millilitersandliters/</a:t>
            </a:r>
          </a:p>
          <a:p>
            <a:pPr marL="0" indent="0">
              <a:buNone/>
            </a:pPr>
            <a:r>
              <a:rPr lang="en-GB" sz="2800" dirty="0" smtClean="0"/>
              <a:t>2. When you have finished, take the hard quiz. </a:t>
            </a:r>
            <a:endParaRPr lang="en-GB" sz="2800" dirty="0"/>
          </a:p>
        </p:txBody>
      </p:sp>
      <p:pic>
        <p:nvPicPr>
          <p:cNvPr id="4" name="Marcador de contenido 3"/>
          <p:cNvPicPr>
            <a:picLocks noChangeAspect="1"/>
          </p:cNvPicPr>
          <p:nvPr/>
        </p:nvPicPr>
        <p:blipFill rotWithShape="1">
          <a:blip r:embed="rId2"/>
          <a:srcRect l="69947" t="50884" r="19018" b="25855"/>
          <a:stretch/>
        </p:blipFill>
        <p:spPr>
          <a:xfrm>
            <a:off x="411374" y="2011680"/>
            <a:ext cx="2314573" cy="2743199"/>
          </a:xfrm>
          <a:prstGeom prst="rect">
            <a:avLst/>
          </a:prstGeom>
        </p:spPr>
      </p:pic>
    </p:spTree>
    <p:extLst>
      <p:ext uri="{BB962C8B-B14F-4D97-AF65-F5344CB8AC3E}">
        <p14:creationId xmlns:p14="http://schemas.microsoft.com/office/powerpoint/2010/main" val="1948117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6000" dirty="0" smtClean="0"/>
              <a:t>Class </a:t>
            </a:r>
            <a:r>
              <a:rPr lang="en-GB" sz="6000" dirty="0" smtClean="0"/>
              <a:t>five </a:t>
            </a:r>
            <a:endParaRPr lang="en-GB" sz="6000" dirty="0"/>
          </a:p>
        </p:txBody>
      </p:sp>
      <p:sp>
        <p:nvSpPr>
          <p:cNvPr id="3" name="Subtítulo 2"/>
          <p:cNvSpPr>
            <a:spLocks noGrp="1"/>
          </p:cNvSpPr>
          <p:nvPr>
            <p:ph type="subTitle" idx="1"/>
          </p:nvPr>
        </p:nvSpPr>
        <p:spPr/>
        <p:txBody>
          <a:bodyPr/>
          <a:lstStyle/>
          <a:p>
            <a:r>
              <a:rPr lang="en-GB" dirty="0" smtClean="0"/>
              <a:t>24</a:t>
            </a:r>
            <a:r>
              <a:rPr lang="en-GB" baseline="30000" dirty="0" smtClean="0"/>
              <a:t>rd</a:t>
            </a:r>
            <a:r>
              <a:rPr lang="en-GB" dirty="0" smtClean="0"/>
              <a:t> </a:t>
            </a:r>
            <a:r>
              <a:rPr lang="en-GB" dirty="0" smtClean="0"/>
              <a:t>of April </a:t>
            </a:r>
            <a:endParaRPr lang="en-GB" dirty="0"/>
          </a:p>
        </p:txBody>
      </p:sp>
      <p:sp>
        <p:nvSpPr>
          <p:cNvPr id="4" name="CuadroTexto 3"/>
          <p:cNvSpPr txBox="1"/>
          <p:nvPr/>
        </p:nvSpPr>
        <p:spPr>
          <a:xfrm>
            <a:off x="692331" y="3333961"/>
            <a:ext cx="10215155" cy="2523768"/>
          </a:xfrm>
          <a:prstGeom prst="rect">
            <a:avLst/>
          </a:prstGeom>
          <a:noFill/>
        </p:spPr>
        <p:txBody>
          <a:bodyPr wrap="square" rtlCol="0">
            <a:spAutoFit/>
          </a:bodyPr>
          <a:lstStyle/>
          <a:p>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this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class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you</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need</a:t>
            </a:r>
            <a:r>
              <a:rPr lang="es-MX" sz="2800" dirty="0" smtClean="0">
                <a:solidFill>
                  <a:schemeClr val="bg1"/>
                </a:solidFill>
                <a:latin typeface="Arial" panose="020B0604020202020204" pitchFamily="34" charset="0"/>
                <a:cs typeface="Arial" panose="020B0604020202020204" pitchFamily="34" charset="0"/>
              </a:rPr>
              <a:t>:</a:t>
            </a:r>
          </a:p>
          <a:p>
            <a:r>
              <a:rPr lang="es-MX" sz="2800" dirty="0" err="1" smtClean="0">
                <a:solidFill>
                  <a:schemeClr val="bg1"/>
                </a:solidFill>
                <a:latin typeface="Arial" panose="020B0604020202020204" pitchFamily="34" charset="0"/>
                <a:cs typeface="Arial" panose="020B0604020202020204" pitchFamily="34" charset="0"/>
              </a:rPr>
              <a:t>Your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math</a:t>
            </a:r>
            <a:r>
              <a:rPr lang="es-MX" sz="2800" dirty="0" smtClean="0">
                <a:solidFill>
                  <a:schemeClr val="bg1"/>
                </a:solidFill>
                <a:latin typeface="Arial" panose="020B0604020202020204" pitchFamily="34" charset="0"/>
                <a:cs typeface="Arial" panose="020B0604020202020204" pitchFamily="34" charset="0"/>
              </a:rPr>
              <a:t> notebook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pencil</a:t>
            </a:r>
            <a:r>
              <a:rPr lang="es-MX" sz="2800" dirty="0" smtClean="0">
                <a:solidFill>
                  <a:schemeClr val="bg1"/>
                </a:solidFill>
                <a:latin typeface="Arial" panose="020B0604020202020204" pitchFamily="34" charset="0"/>
                <a:cs typeface="Arial" panose="020B0604020202020204" pitchFamily="34" charset="0"/>
              </a:rPr>
              <a:t> </a:t>
            </a:r>
          </a:p>
          <a:p>
            <a:r>
              <a:rPr lang="es-MX" sz="2800" dirty="0" err="1" smtClean="0">
                <a:solidFill>
                  <a:schemeClr val="bg1"/>
                </a:solidFill>
                <a:latin typeface="Arial" panose="020B0604020202020204" pitchFamily="34" charset="0"/>
                <a:cs typeface="Arial" panose="020B0604020202020204" pitchFamily="34" charset="0"/>
              </a:rPr>
              <a:t>Your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math</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evaluation</a:t>
            </a:r>
            <a:r>
              <a:rPr lang="es-MX" sz="2800" dirty="0" smtClean="0">
                <a:solidFill>
                  <a:schemeClr val="bg1"/>
                </a:solidFill>
                <a:latin typeface="Arial" panose="020B0604020202020204" pitchFamily="34" charset="0"/>
                <a:cs typeface="Arial" panose="020B0604020202020204" pitchFamily="34" charset="0"/>
              </a:rPr>
              <a:t>      </a:t>
            </a:r>
            <a:r>
              <a:rPr lang="es-MX" sz="2800"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p>
          <a:p>
            <a:r>
              <a:rPr lang="es-MX" sz="2800"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Your</a:t>
            </a:r>
            <a:r>
              <a:rPr lang="es-MX" sz="2800" dirty="0" smtClean="0">
                <a:solidFill>
                  <a:schemeClr val="bg1"/>
                </a:solidFill>
                <a:latin typeface="Arial" panose="020B0604020202020204" pitchFamily="34" charset="0"/>
                <a:cs typeface="Arial" panose="020B0604020202020204" pitchFamily="34" charset="0"/>
                <a:sym typeface="Wingdings" panose="05000000000000000000" pitchFamily="2" charset="2"/>
              </a:rPr>
              <a:t> metacognition chart.</a:t>
            </a:r>
            <a:endParaRPr lang="es-MX" sz="2800" dirty="0" smtClean="0">
              <a:solidFill>
                <a:schemeClr val="bg1"/>
              </a:solidFill>
              <a:latin typeface="Arial" panose="020B0604020202020204" pitchFamily="34" charset="0"/>
              <a:cs typeface="Arial" panose="020B0604020202020204" pitchFamily="34" charset="0"/>
            </a:endParaRPr>
          </a:p>
          <a:p>
            <a:endParaRPr lang="en-GB" dirty="0"/>
          </a:p>
        </p:txBody>
      </p:sp>
      <p:pic>
        <p:nvPicPr>
          <p:cNvPr id="5" name="Imagen 4"/>
          <p:cNvPicPr>
            <a:picLocks noChangeAspect="1"/>
          </p:cNvPicPr>
          <p:nvPr/>
        </p:nvPicPr>
        <p:blipFill rotWithShape="1">
          <a:blip r:embed="rId2"/>
          <a:srcRect l="35274" t="24553" r="37217" b="12590"/>
          <a:stretch/>
        </p:blipFill>
        <p:spPr>
          <a:xfrm>
            <a:off x="5225143" y="3100455"/>
            <a:ext cx="2455817" cy="3154917"/>
          </a:xfrm>
          <a:prstGeom prst="rect">
            <a:avLst/>
          </a:prstGeom>
        </p:spPr>
      </p:pic>
      <p:pic>
        <p:nvPicPr>
          <p:cNvPr id="6" name="Imagen 5"/>
          <p:cNvPicPr>
            <a:picLocks noChangeAspect="1"/>
          </p:cNvPicPr>
          <p:nvPr/>
        </p:nvPicPr>
        <p:blipFill rotWithShape="1">
          <a:blip r:embed="rId3"/>
          <a:srcRect l="24333" t="23839" r="24264" b="9374"/>
          <a:stretch/>
        </p:blipFill>
        <p:spPr>
          <a:xfrm>
            <a:off x="7863839" y="3548483"/>
            <a:ext cx="3433505" cy="2508068"/>
          </a:xfrm>
          <a:prstGeom prst="rect">
            <a:avLst/>
          </a:prstGeom>
        </p:spPr>
      </p:pic>
    </p:spTree>
    <p:extLst>
      <p:ext uri="{BB962C8B-B14F-4D97-AF65-F5344CB8AC3E}">
        <p14:creationId xmlns:p14="http://schemas.microsoft.com/office/powerpoint/2010/main" val="2841246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927290"/>
          </a:xfrm>
        </p:spPr>
        <p:txBody>
          <a:bodyPr>
            <a:normAutofit/>
          </a:bodyPr>
          <a:lstStyle/>
          <a:p>
            <a:r>
              <a:rPr lang="es-MX" dirty="0" err="1" smtClean="0"/>
              <a:t>Task</a:t>
            </a:r>
            <a:r>
              <a:rPr lang="es-MX" dirty="0" smtClean="0"/>
              <a:t> </a:t>
            </a:r>
            <a:r>
              <a:rPr lang="es-MX" dirty="0" err="1" smtClean="0"/>
              <a:t>One</a:t>
            </a:r>
            <a:r>
              <a:rPr lang="es-MX" dirty="0" smtClean="0"/>
              <a:t>: metacognition Chart</a:t>
            </a:r>
            <a:br>
              <a:rPr lang="es-MX" dirty="0" smtClean="0"/>
            </a:br>
            <a:r>
              <a:rPr lang="es-MX" sz="2000" dirty="0" smtClean="0"/>
              <a:t> Complete </a:t>
            </a:r>
            <a:r>
              <a:rPr lang="es-MX" sz="2000" dirty="0" err="1" smtClean="0"/>
              <a:t>the</a:t>
            </a:r>
            <a:r>
              <a:rPr lang="es-MX" sz="2000" dirty="0" smtClean="0"/>
              <a:t> chart and </a:t>
            </a:r>
            <a:r>
              <a:rPr lang="es-MX" sz="2000" dirty="0" err="1" smtClean="0"/>
              <a:t>send</a:t>
            </a:r>
            <a:r>
              <a:rPr lang="es-MX" sz="2000" dirty="0" smtClean="0"/>
              <a:t> </a:t>
            </a:r>
            <a:r>
              <a:rPr lang="es-MX" sz="2000" dirty="0" err="1" smtClean="0"/>
              <a:t>it</a:t>
            </a:r>
            <a:r>
              <a:rPr lang="es-MX" sz="2000" dirty="0" smtClean="0"/>
              <a:t> in </a:t>
            </a:r>
            <a:r>
              <a:rPr lang="es-MX" sz="2000" dirty="0" err="1" smtClean="0"/>
              <a:t>the</a:t>
            </a:r>
            <a:r>
              <a:rPr lang="es-MX" sz="2000" dirty="0" smtClean="0"/>
              <a:t> </a:t>
            </a:r>
            <a:r>
              <a:rPr lang="es-MX" sz="2000" dirty="0" err="1" smtClean="0"/>
              <a:t>pdf</a:t>
            </a:r>
            <a:r>
              <a:rPr lang="es-MX" sz="2000" dirty="0" smtClean="0"/>
              <a:t> </a:t>
            </a:r>
            <a:r>
              <a:rPr lang="es-MX" sz="2000" dirty="0" err="1" smtClean="0"/>
              <a:t>with</a:t>
            </a:r>
            <a:r>
              <a:rPr lang="es-MX" sz="2000" dirty="0" smtClean="0"/>
              <a:t> </a:t>
            </a:r>
            <a:r>
              <a:rPr lang="es-MX" sz="2000" dirty="0" err="1" smtClean="0"/>
              <a:t>the</a:t>
            </a:r>
            <a:r>
              <a:rPr lang="es-MX" sz="2000" dirty="0" smtClean="0"/>
              <a:t> </a:t>
            </a:r>
            <a:r>
              <a:rPr lang="es-MX" sz="2000" dirty="0" err="1" smtClean="0"/>
              <a:t>rest</a:t>
            </a:r>
            <a:r>
              <a:rPr lang="es-MX" sz="2000" dirty="0" smtClean="0"/>
              <a:t> of </a:t>
            </a:r>
            <a:r>
              <a:rPr lang="es-MX" sz="2000" dirty="0" err="1" smtClean="0"/>
              <a:t>your</a:t>
            </a:r>
            <a:r>
              <a:rPr lang="es-MX" sz="2000" dirty="0" smtClean="0"/>
              <a:t> </a:t>
            </a:r>
            <a:r>
              <a:rPr lang="es-MX" sz="2000" dirty="0" err="1" smtClean="0"/>
              <a:t>work</a:t>
            </a:r>
            <a:r>
              <a:rPr lang="es-MX" sz="2000" dirty="0" smtClean="0"/>
              <a:t>. M1 and m2</a:t>
            </a:r>
            <a:endParaRPr lang="en-GB" sz="2000" dirty="0"/>
          </a:p>
        </p:txBody>
      </p:sp>
      <p:sp>
        <p:nvSpPr>
          <p:cNvPr id="3" name="Marcador de contenido 2"/>
          <p:cNvSpPr>
            <a:spLocks noGrp="1"/>
          </p:cNvSpPr>
          <p:nvPr>
            <p:ph idx="1"/>
          </p:nvPr>
        </p:nvSpPr>
        <p:spPr>
          <a:xfrm>
            <a:off x="581192" y="2214562"/>
            <a:ext cx="4591699" cy="3678303"/>
          </a:xfrm>
        </p:spPr>
        <p:txBody>
          <a:bodyPr anchor="t"/>
          <a:lstStyle/>
          <a:p>
            <a:pPr marL="0" indent="0">
              <a:buNone/>
            </a:pPr>
            <a:r>
              <a:rPr lang="es-MX" dirty="0" err="1" smtClean="0"/>
              <a:t>Step</a:t>
            </a:r>
            <a:r>
              <a:rPr lang="es-MX" dirty="0" smtClean="0"/>
              <a:t> </a:t>
            </a:r>
            <a:r>
              <a:rPr lang="es-MX" dirty="0" err="1" smtClean="0"/>
              <a:t>one</a:t>
            </a:r>
            <a:r>
              <a:rPr lang="es-MX" dirty="0" smtClean="0"/>
              <a:t>:  </a:t>
            </a:r>
            <a:r>
              <a:rPr lang="es-MX" dirty="0" err="1" smtClean="0"/>
              <a:t>Take</a:t>
            </a:r>
            <a:r>
              <a:rPr lang="es-MX" dirty="0" smtClean="0"/>
              <a:t> </a:t>
            </a:r>
            <a:r>
              <a:rPr lang="es-MX" dirty="0" err="1" smtClean="0"/>
              <a:t>out</a:t>
            </a:r>
            <a:r>
              <a:rPr lang="es-MX" dirty="0" smtClean="0"/>
              <a:t> </a:t>
            </a:r>
            <a:r>
              <a:rPr lang="es-MX" dirty="0" err="1" smtClean="0"/>
              <a:t>your</a:t>
            </a:r>
            <a:r>
              <a:rPr lang="es-MX" dirty="0" smtClean="0"/>
              <a:t> metacognition chart and complete </a:t>
            </a:r>
            <a:r>
              <a:rPr lang="es-MX" dirty="0" err="1" smtClean="0"/>
              <a:t>the</a:t>
            </a:r>
            <a:r>
              <a:rPr lang="es-MX" dirty="0" smtClean="0"/>
              <a:t> </a:t>
            </a:r>
            <a:r>
              <a:rPr lang="es-MX" dirty="0" err="1" smtClean="0"/>
              <a:t>traffic</a:t>
            </a:r>
            <a:r>
              <a:rPr lang="es-MX" dirty="0" smtClean="0"/>
              <a:t> </a:t>
            </a:r>
            <a:r>
              <a:rPr lang="es-MX" dirty="0" err="1" smtClean="0"/>
              <a:t>lights</a:t>
            </a:r>
            <a:r>
              <a:rPr lang="es-MX" dirty="0" smtClean="0"/>
              <a:t> </a:t>
            </a:r>
            <a:r>
              <a:rPr lang="es-MX" dirty="0" err="1" smtClean="0"/>
              <a:t>for</a:t>
            </a:r>
            <a:r>
              <a:rPr lang="es-MX" dirty="0" smtClean="0"/>
              <a:t> </a:t>
            </a:r>
            <a:r>
              <a:rPr lang="es-MX" dirty="0" err="1" smtClean="0"/>
              <a:t>week</a:t>
            </a:r>
            <a:r>
              <a:rPr lang="es-MX" dirty="0" smtClean="0"/>
              <a:t> 5. </a:t>
            </a:r>
            <a:r>
              <a:rPr lang="es-MX" dirty="0" err="1" smtClean="0"/>
              <a:t>All</a:t>
            </a:r>
            <a:r>
              <a:rPr lang="es-MX" dirty="0" smtClean="0"/>
              <a:t> </a:t>
            </a:r>
            <a:r>
              <a:rPr lang="es-MX" dirty="0" err="1" smtClean="0"/>
              <a:t>weeks</a:t>
            </a:r>
            <a:r>
              <a:rPr lang="es-MX" dirty="0" smtClean="0"/>
              <a:t> </a:t>
            </a:r>
            <a:r>
              <a:rPr lang="es-MX" dirty="0" err="1" smtClean="0"/>
              <a:t>should</a:t>
            </a:r>
            <a:r>
              <a:rPr lang="es-MX" dirty="0" smtClean="0"/>
              <a:t> </a:t>
            </a:r>
            <a:r>
              <a:rPr lang="es-MX" dirty="0" err="1" smtClean="0"/>
              <a:t>now</a:t>
            </a:r>
            <a:r>
              <a:rPr lang="es-MX" dirty="0" smtClean="0"/>
              <a:t> be </a:t>
            </a:r>
            <a:r>
              <a:rPr lang="es-MX" dirty="0" err="1" smtClean="0"/>
              <a:t>completed</a:t>
            </a:r>
            <a:r>
              <a:rPr lang="es-MX" dirty="0" smtClean="0"/>
              <a:t>.</a:t>
            </a:r>
          </a:p>
          <a:p>
            <a:pPr marL="0" indent="0">
              <a:buNone/>
            </a:pPr>
            <a:endParaRPr lang="en-GB" dirty="0"/>
          </a:p>
        </p:txBody>
      </p:sp>
      <p:pic>
        <p:nvPicPr>
          <p:cNvPr id="5" name="Imagen 4"/>
          <p:cNvPicPr>
            <a:picLocks noChangeAspect="1"/>
          </p:cNvPicPr>
          <p:nvPr/>
        </p:nvPicPr>
        <p:blipFill rotWithShape="1">
          <a:blip r:embed="rId2"/>
          <a:srcRect l="59270" t="33482" r="21855" b="30446"/>
          <a:stretch/>
        </p:blipFill>
        <p:spPr>
          <a:xfrm>
            <a:off x="891288" y="3247491"/>
            <a:ext cx="2926080" cy="3143980"/>
          </a:xfrm>
          <a:prstGeom prst="rect">
            <a:avLst/>
          </a:prstGeom>
        </p:spPr>
      </p:pic>
      <p:sp>
        <p:nvSpPr>
          <p:cNvPr id="6" name="Marcador de contenido 2"/>
          <p:cNvSpPr txBox="1">
            <a:spLocks/>
          </p:cNvSpPr>
          <p:nvPr/>
        </p:nvSpPr>
        <p:spPr>
          <a:xfrm>
            <a:off x="5383970" y="2214562"/>
            <a:ext cx="4591699"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s-MX" dirty="0" err="1" smtClean="0"/>
              <a:t>Step</a:t>
            </a:r>
            <a:r>
              <a:rPr lang="es-MX" dirty="0" smtClean="0"/>
              <a:t> </a:t>
            </a:r>
            <a:r>
              <a:rPr lang="es-MX" dirty="0" err="1" smtClean="0"/>
              <a:t>two</a:t>
            </a:r>
            <a:r>
              <a:rPr lang="es-MX" dirty="0" smtClean="0"/>
              <a:t>: Look at </a:t>
            </a:r>
            <a:r>
              <a:rPr lang="es-MX" dirty="0" err="1" smtClean="0"/>
              <a:t>the</a:t>
            </a:r>
            <a:r>
              <a:rPr lang="es-MX" dirty="0" smtClean="0"/>
              <a:t> </a:t>
            </a:r>
            <a:r>
              <a:rPr lang="es-MX" dirty="0" err="1" smtClean="0"/>
              <a:t>traffic</a:t>
            </a:r>
            <a:r>
              <a:rPr lang="es-MX" dirty="0" smtClean="0"/>
              <a:t> </a:t>
            </a:r>
            <a:r>
              <a:rPr lang="es-MX" dirty="0" err="1" smtClean="0"/>
              <a:t>lights</a:t>
            </a:r>
            <a:r>
              <a:rPr lang="es-MX" dirty="0" smtClean="0"/>
              <a:t> </a:t>
            </a:r>
            <a:r>
              <a:rPr lang="es-MX" dirty="0" err="1" smtClean="0"/>
              <a:t>for</a:t>
            </a:r>
            <a:r>
              <a:rPr lang="es-MX" dirty="0" smtClean="0"/>
              <a:t> </a:t>
            </a:r>
            <a:r>
              <a:rPr lang="es-MX" dirty="0" err="1" smtClean="0"/>
              <a:t>each</a:t>
            </a:r>
            <a:r>
              <a:rPr lang="es-MX" dirty="0" smtClean="0"/>
              <a:t> </a:t>
            </a:r>
            <a:r>
              <a:rPr lang="es-MX" dirty="0" err="1" smtClean="0"/>
              <a:t>strategy</a:t>
            </a:r>
            <a:r>
              <a:rPr lang="es-MX" dirty="0" smtClean="0"/>
              <a:t> and use </a:t>
            </a:r>
            <a:r>
              <a:rPr lang="es-MX" dirty="0" err="1" smtClean="0"/>
              <a:t>that</a:t>
            </a:r>
            <a:r>
              <a:rPr lang="es-MX" dirty="0" smtClean="0"/>
              <a:t> </a:t>
            </a:r>
            <a:r>
              <a:rPr lang="es-MX" dirty="0" err="1" smtClean="0"/>
              <a:t>information</a:t>
            </a:r>
            <a:r>
              <a:rPr lang="es-MX" dirty="0" smtClean="0"/>
              <a:t> to </a:t>
            </a:r>
            <a:r>
              <a:rPr lang="es-MX" dirty="0" err="1" smtClean="0"/>
              <a:t>answer</a:t>
            </a:r>
            <a:r>
              <a:rPr lang="es-MX" dirty="0" smtClean="0"/>
              <a:t> </a:t>
            </a:r>
            <a:r>
              <a:rPr lang="es-MX" dirty="0" err="1" smtClean="0"/>
              <a:t>the</a:t>
            </a:r>
            <a:r>
              <a:rPr lang="es-MX" dirty="0" smtClean="0"/>
              <a:t> </a:t>
            </a:r>
            <a:r>
              <a:rPr lang="es-MX" dirty="0" err="1" smtClean="0"/>
              <a:t>questions</a:t>
            </a:r>
            <a:r>
              <a:rPr lang="es-MX" dirty="0" smtClean="0"/>
              <a:t> at </a:t>
            </a:r>
            <a:r>
              <a:rPr lang="es-MX" dirty="0" err="1" smtClean="0"/>
              <a:t>the</a:t>
            </a:r>
            <a:r>
              <a:rPr lang="es-MX" dirty="0" smtClean="0"/>
              <a:t> </a:t>
            </a:r>
            <a:r>
              <a:rPr lang="es-MX" dirty="0" err="1" smtClean="0"/>
              <a:t>bottom</a:t>
            </a:r>
            <a:r>
              <a:rPr lang="es-MX" dirty="0" smtClean="0"/>
              <a:t> of chart. </a:t>
            </a:r>
            <a:endParaRPr lang="en-GB" dirty="0"/>
          </a:p>
        </p:txBody>
      </p:sp>
      <p:pic>
        <p:nvPicPr>
          <p:cNvPr id="7" name="Imagen 6"/>
          <p:cNvPicPr>
            <a:picLocks noChangeAspect="1"/>
          </p:cNvPicPr>
          <p:nvPr/>
        </p:nvPicPr>
        <p:blipFill rotWithShape="1">
          <a:blip r:embed="rId3"/>
          <a:srcRect l="12887" t="41276" r="36553" b="39732"/>
          <a:stretch/>
        </p:blipFill>
        <p:spPr>
          <a:xfrm>
            <a:off x="4623761" y="4053713"/>
            <a:ext cx="5937846" cy="1254036"/>
          </a:xfrm>
          <a:prstGeom prst="rect">
            <a:avLst/>
          </a:prstGeom>
        </p:spPr>
      </p:pic>
      <p:sp>
        <p:nvSpPr>
          <p:cNvPr id="8" name="Llamada con línea 1 7"/>
          <p:cNvSpPr/>
          <p:nvPr/>
        </p:nvSpPr>
        <p:spPr>
          <a:xfrm>
            <a:off x="9205863" y="3034317"/>
            <a:ext cx="2625634" cy="940526"/>
          </a:xfrm>
          <a:prstGeom prst="borderCallout1">
            <a:avLst>
              <a:gd name="adj1" fmla="val 18750"/>
              <a:gd name="adj2" fmla="val -8333"/>
              <a:gd name="adj3" fmla="val 148611"/>
              <a:gd name="adj4" fmla="val -11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accent1">
                    <a:lumMod val="90000"/>
                    <a:lumOff val="10000"/>
                  </a:schemeClr>
                </a:solidFill>
              </a:rPr>
              <a:t>Something</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a:t>
            </a:r>
            <a:r>
              <a:rPr lang="es-MX" dirty="0" smtClean="0">
                <a:solidFill>
                  <a:schemeClr val="accent1">
                    <a:lumMod val="90000"/>
                    <a:lumOff val="10000"/>
                  </a:schemeClr>
                </a:solidFill>
              </a:rPr>
              <a:t> </a:t>
            </a:r>
            <a:r>
              <a:rPr lang="es-MX" dirty="0" err="1" smtClean="0">
                <a:solidFill>
                  <a:schemeClr val="accent1">
                    <a:lumMod val="90000"/>
                    <a:lumOff val="10000"/>
                  </a:schemeClr>
                </a:solidFill>
              </a:rPr>
              <a:t>feel</a:t>
            </a:r>
            <a:r>
              <a:rPr lang="es-MX" dirty="0" smtClean="0">
                <a:solidFill>
                  <a:schemeClr val="accent1">
                    <a:lumMod val="90000"/>
                    <a:lumOff val="10000"/>
                  </a:schemeClr>
                </a:solidFill>
              </a:rPr>
              <a:t> </a:t>
            </a:r>
            <a:r>
              <a:rPr lang="es-MX" dirty="0" err="1" smtClean="0">
                <a:solidFill>
                  <a:schemeClr val="accent1">
                    <a:lumMod val="90000"/>
                    <a:lumOff val="10000"/>
                  </a:schemeClr>
                </a:solidFill>
              </a:rPr>
              <a:t>confident</a:t>
            </a:r>
            <a:r>
              <a:rPr lang="es-MX" dirty="0" smtClean="0">
                <a:solidFill>
                  <a:schemeClr val="accent1">
                    <a:lumMod val="90000"/>
                    <a:lumOff val="10000"/>
                  </a:schemeClr>
                </a:solidFill>
              </a:rPr>
              <a:t> </a:t>
            </a:r>
            <a:r>
              <a:rPr lang="es-MX" dirty="0" err="1" smtClean="0">
                <a:solidFill>
                  <a:schemeClr val="accent1">
                    <a:lumMod val="90000"/>
                    <a:lumOff val="10000"/>
                  </a:schemeClr>
                </a:solidFill>
              </a:rPr>
              <a:t>with</a:t>
            </a:r>
            <a:r>
              <a:rPr lang="es-MX" dirty="0" smtClean="0">
                <a:solidFill>
                  <a:schemeClr val="accent1">
                    <a:lumMod val="90000"/>
                    <a:lumOff val="10000"/>
                  </a:schemeClr>
                </a:solidFill>
              </a:rPr>
              <a:t> (Green </a:t>
            </a:r>
            <a:r>
              <a:rPr lang="es-MX" dirty="0" err="1" smtClean="0">
                <a:solidFill>
                  <a:schemeClr val="accent1">
                    <a:lumMod val="90000"/>
                    <a:lumOff val="10000"/>
                  </a:schemeClr>
                </a:solidFill>
              </a:rPr>
              <a:t>traffic</a:t>
            </a:r>
            <a:r>
              <a:rPr lang="es-MX" dirty="0" smtClean="0">
                <a:solidFill>
                  <a:schemeClr val="accent1">
                    <a:lumMod val="90000"/>
                    <a:lumOff val="10000"/>
                  </a:schemeClr>
                </a:solidFill>
              </a:rPr>
              <a:t> light)</a:t>
            </a:r>
            <a:endParaRPr lang="en-GB" dirty="0">
              <a:solidFill>
                <a:schemeClr val="accent1">
                  <a:lumMod val="90000"/>
                  <a:lumOff val="10000"/>
                </a:schemeClr>
              </a:solidFill>
            </a:endParaRPr>
          </a:p>
        </p:txBody>
      </p:sp>
      <p:sp>
        <p:nvSpPr>
          <p:cNvPr id="9" name="Llamada con línea 1 8"/>
          <p:cNvSpPr/>
          <p:nvPr/>
        </p:nvSpPr>
        <p:spPr>
          <a:xfrm>
            <a:off x="9381840" y="4886077"/>
            <a:ext cx="2449657" cy="1006788"/>
          </a:xfrm>
          <a:prstGeom prst="borderCallout1">
            <a:avLst>
              <a:gd name="adj1" fmla="val 18750"/>
              <a:gd name="adj2" fmla="val -8333"/>
              <a:gd name="adj3" fmla="val -18469"/>
              <a:gd name="adj4" fmla="val -93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accent1">
                    <a:lumMod val="90000"/>
                    <a:lumOff val="10000"/>
                  </a:schemeClr>
                </a:solidFill>
              </a:rPr>
              <a:t>Something</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a:t>
            </a:r>
            <a:r>
              <a:rPr lang="es-MX" dirty="0" smtClean="0">
                <a:solidFill>
                  <a:schemeClr val="accent1">
                    <a:lumMod val="90000"/>
                    <a:lumOff val="10000"/>
                  </a:schemeClr>
                </a:solidFill>
              </a:rPr>
              <a:t> </a:t>
            </a:r>
            <a:r>
              <a:rPr lang="es-MX" dirty="0" err="1" smtClean="0">
                <a:solidFill>
                  <a:schemeClr val="accent1">
                    <a:lumMod val="90000"/>
                    <a:lumOff val="10000"/>
                  </a:schemeClr>
                </a:solidFill>
              </a:rPr>
              <a:t>still</a:t>
            </a:r>
            <a:r>
              <a:rPr lang="es-MX" dirty="0" smtClean="0">
                <a:solidFill>
                  <a:schemeClr val="accent1">
                    <a:lumMod val="90000"/>
                    <a:lumOff val="10000"/>
                  </a:schemeClr>
                </a:solidFill>
              </a:rPr>
              <a:t> </a:t>
            </a:r>
            <a:r>
              <a:rPr lang="es-MX" dirty="0" err="1" smtClean="0">
                <a:solidFill>
                  <a:schemeClr val="accent1">
                    <a:lumMod val="90000"/>
                    <a:lumOff val="10000"/>
                  </a:schemeClr>
                </a:solidFill>
              </a:rPr>
              <a:t>need</a:t>
            </a:r>
            <a:r>
              <a:rPr lang="es-MX" dirty="0" smtClean="0">
                <a:solidFill>
                  <a:schemeClr val="accent1">
                    <a:lumMod val="90000"/>
                    <a:lumOff val="10000"/>
                  </a:schemeClr>
                </a:solidFill>
              </a:rPr>
              <a:t> to </a:t>
            </a:r>
            <a:r>
              <a:rPr lang="es-MX" dirty="0" err="1" smtClean="0">
                <a:solidFill>
                  <a:schemeClr val="accent1">
                    <a:lumMod val="90000"/>
                    <a:lumOff val="10000"/>
                  </a:schemeClr>
                </a:solidFill>
              </a:rPr>
              <a:t>work</a:t>
            </a:r>
            <a:r>
              <a:rPr lang="es-MX" dirty="0" smtClean="0">
                <a:solidFill>
                  <a:schemeClr val="accent1">
                    <a:lumMod val="90000"/>
                    <a:lumOff val="10000"/>
                  </a:schemeClr>
                </a:solidFill>
              </a:rPr>
              <a:t> </a:t>
            </a:r>
            <a:r>
              <a:rPr lang="es-MX" dirty="0" err="1" smtClean="0">
                <a:solidFill>
                  <a:schemeClr val="accent1">
                    <a:lumMod val="90000"/>
                    <a:lumOff val="10000"/>
                  </a:schemeClr>
                </a:solidFill>
              </a:rPr>
              <a:t>on</a:t>
            </a:r>
            <a:r>
              <a:rPr lang="es-MX" dirty="0" smtClean="0">
                <a:solidFill>
                  <a:schemeClr val="accent1">
                    <a:lumMod val="90000"/>
                    <a:lumOff val="10000"/>
                  </a:schemeClr>
                </a:solidFill>
              </a:rPr>
              <a:t> (red </a:t>
            </a:r>
            <a:r>
              <a:rPr lang="es-MX" dirty="0" err="1" smtClean="0">
                <a:solidFill>
                  <a:schemeClr val="accent1">
                    <a:lumMod val="90000"/>
                    <a:lumOff val="10000"/>
                  </a:schemeClr>
                </a:solidFill>
              </a:rPr>
              <a:t>or</a:t>
            </a:r>
            <a:r>
              <a:rPr lang="es-MX" dirty="0" smtClean="0">
                <a:solidFill>
                  <a:schemeClr val="accent1">
                    <a:lumMod val="90000"/>
                    <a:lumOff val="10000"/>
                  </a:schemeClr>
                </a:solidFill>
              </a:rPr>
              <a:t> </a:t>
            </a:r>
            <a:r>
              <a:rPr lang="es-MX" dirty="0" err="1" smtClean="0">
                <a:solidFill>
                  <a:schemeClr val="accent1">
                    <a:lumMod val="90000"/>
                    <a:lumOff val="10000"/>
                  </a:schemeClr>
                </a:solidFill>
              </a:rPr>
              <a:t>yellow</a:t>
            </a:r>
            <a:r>
              <a:rPr lang="es-MX" dirty="0" smtClean="0">
                <a:solidFill>
                  <a:schemeClr val="accent1">
                    <a:lumMod val="90000"/>
                    <a:lumOff val="10000"/>
                  </a:schemeClr>
                </a:solidFill>
              </a:rPr>
              <a:t> </a:t>
            </a:r>
            <a:r>
              <a:rPr lang="es-MX" dirty="0" err="1" smtClean="0">
                <a:solidFill>
                  <a:schemeClr val="accent1">
                    <a:lumMod val="90000"/>
                    <a:lumOff val="10000"/>
                  </a:schemeClr>
                </a:solidFill>
              </a:rPr>
              <a:t>traffic</a:t>
            </a:r>
            <a:r>
              <a:rPr lang="es-MX" dirty="0" smtClean="0">
                <a:solidFill>
                  <a:schemeClr val="accent1">
                    <a:lumMod val="90000"/>
                    <a:lumOff val="10000"/>
                  </a:schemeClr>
                </a:solidFill>
              </a:rPr>
              <a:t> light)</a:t>
            </a:r>
            <a:endParaRPr lang="en-GB" dirty="0">
              <a:solidFill>
                <a:schemeClr val="accent1">
                  <a:lumMod val="90000"/>
                  <a:lumOff val="10000"/>
                </a:schemeClr>
              </a:solidFill>
            </a:endParaRPr>
          </a:p>
        </p:txBody>
      </p:sp>
      <p:sp>
        <p:nvSpPr>
          <p:cNvPr id="13" name="Llamada con línea 1 12"/>
          <p:cNvSpPr/>
          <p:nvPr/>
        </p:nvSpPr>
        <p:spPr>
          <a:xfrm>
            <a:off x="6811816" y="5468341"/>
            <a:ext cx="2267413" cy="1006788"/>
          </a:xfrm>
          <a:prstGeom prst="borderCallout1">
            <a:avLst>
              <a:gd name="adj1" fmla="val 36915"/>
              <a:gd name="adj2" fmla="val 276"/>
              <a:gd name="adj3" fmla="val -31444"/>
              <a:gd name="adj4" fmla="val -339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accent1">
                    <a:lumMod val="90000"/>
                    <a:lumOff val="10000"/>
                  </a:schemeClr>
                </a:solidFill>
              </a:rPr>
              <a:t>How</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a:t>
            </a:r>
            <a:r>
              <a:rPr lang="es-MX" dirty="0" smtClean="0">
                <a:solidFill>
                  <a:schemeClr val="accent1">
                    <a:lumMod val="90000"/>
                    <a:lumOff val="10000"/>
                  </a:schemeClr>
                </a:solidFill>
              </a:rPr>
              <a:t> </a:t>
            </a:r>
            <a:r>
              <a:rPr lang="es-MX" dirty="0" err="1" smtClean="0">
                <a:solidFill>
                  <a:schemeClr val="accent1">
                    <a:lumMod val="90000"/>
                    <a:lumOff val="10000"/>
                  </a:schemeClr>
                </a:solidFill>
              </a:rPr>
              <a:t>will</a:t>
            </a:r>
            <a:r>
              <a:rPr lang="es-MX" dirty="0" smtClean="0">
                <a:solidFill>
                  <a:schemeClr val="accent1">
                    <a:lumMod val="90000"/>
                    <a:lumOff val="10000"/>
                  </a:schemeClr>
                </a:solidFill>
              </a:rPr>
              <a:t> </a:t>
            </a:r>
            <a:r>
              <a:rPr lang="es-MX" dirty="0" err="1" smtClean="0">
                <a:solidFill>
                  <a:schemeClr val="accent1">
                    <a:lumMod val="90000"/>
                    <a:lumOff val="10000"/>
                  </a:schemeClr>
                </a:solidFill>
              </a:rPr>
              <a:t>improve</a:t>
            </a:r>
            <a:r>
              <a:rPr lang="es-MX" dirty="0" smtClean="0">
                <a:solidFill>
                  <a:schemeClr val="accent1">
                    <a:lumMod val="90000"/>
                    <a:lumOff val="10000"/>
                  </a:schemeClr>
                </a:solidFill>
              </a:rPr>
              <a:t> </a:t>
            </a:r>
            <a:r>
              <a:rPr lang="es-MX" dirty="0" err="1" smtClean="0">
                <a:solidFill>
                  <a:schemeClr val="accent1">
                    <a:lumMod val="90000"/>
                    <a:lumOff val="10000"/>
                  </a:schemeClr>
                </a:solidFill>
              </a:rPr>
              <a:t>it</a:t>
            </a:r>
            <a:endParaRPr lang="en-GB" dirty="0">
              <a:solidFill>
                <a:schemeClr val="accent1">
                  <a:lumMod val="90000"/>
                  <a:lumOff val="10000"/>
                </a:schemeClr>
              </a:solidFill>
            </a:endParaRPr>
          </a:p>
        </p:txBody>
      </p:sp>
      <p:sp>
        <p:nvSpPr>
          <p:cNvPr id="14" name="CuadroTexto 13"/>
          <p:cNvSpPr txBox="1"/>
          <p:nvPr/>
        </p:nvSpPr>
        <p:spPr>
          <a:xfrm>
            <a:off x="143690" y="6391471"/>
            <a:ext cx="11560629" cy="369332"/>
          </a:xfrm>
          <a:prstGeom prst="rect">
            <a:avLst/>
          </a:prstGeom>
          <a:noFill/>
        </p:spPr>
        <p:txBody>
          <a:bodyPr wrap="square" rtlCol="0">
            <a:spAutoFit/>
          </a:bodyPr>
          <a:lstStyle/>
          <a:p>
            <a:r>
              <a:rPr lang="es-MX" dirty="0" err="1" smtClean="0">
                <a:solidFill>
                  <a:schemeClr val="accent1">
                    <a:lumMod val="50000"/>
                    <a:lumOff val="50000"/>
                  </a:schemeClr>
                </a:solidFill>
              </a:rPr>
              <a:t>When</a:t>
            </a:r>
            <a:r>
              <a:rPr lang="es-MX" dirty="0" smtClean="0">
                <a:solidFill>
                  <a:schemeClr val="accent1">
                    <a:lumMod val="50000"/>
                    <a:lumOff val="50000"/>
                  </a:schemeClr>
                </a:solidFill>
              </a:rPr>
              <a:t> </a:t>
            </a:r>
            <a:r>
              <a:rPr lang="es-MX" dirty="0" err="1" smtClean="0">
                <a:solidFill>
                  <a:schemeClr val="accent1">
                    <a:lumMod val="50000"/>
                    <a:lumOff val="50000"/>
                  </a:schemeClr>
                </a:solidFill>
              </a:rPr>
              <a:t>finished</a:t>
            </a:r>
            <a:r>
              <a:rPr lang="es-MX" dirty="0" smtClean="0">
                <a:solidFill>
                  <a:schemeClr val="accent1">
                    <a:lumMod val="50000"/>
                    <a:lumOff val="50000"/>
                  </a:schemeClr>
                </a:solidFill>
              </a:rPr>
              <a:t>, </a:t>
            </a:r>
            <a:r>
              <a:rPr lang="es-MX" dirty="0" err="1" smtClean="0">
                <a:solidFill>
                  <a:schemeClr val="accent1">
                    <a:lumMod val="50000"/>
                    <a:lumOff val="50000"/>
                  </a:schemeClr>
                </a:solidFill>
              </a:rPr>
              <a:t>take</a:t>
            </a:r>
            <a:r>
              <a:rPr lang="es-MX" dirty="0">
                <a:solidFill>
                  <a:schemeClr val="accent1">
                    <a:lumMod val="50000"/>
                    <a:lumOff val="50000"/>
                  </a:schemeClr>
                </a:solidFill>
              </a:rPr>
              <a:t> </a:t>
            </a:r>
            <a:r>
              <a:rPr lang="es-MX" dirty="0" smtClean="0">
                <a:solidFill>
                  <a:schemeClr val="accent1">
                    <a:lumMod val="50000"/>
                    <a:lumOff val="50000"/>
                  </a:schemeClr>
                </a:solidFill>
              </a:rPr>
              <a:t>a </a:t>
            </a:r>
            <a:r>
              <a:rPr lang="es-MX" dirty="0" err="1" smtClean="0">
                <a:solidFill>
                  <a:schemeClr val="accent1">
                    <a:lumMod val="50000"/>
                    <a:lumOff val="50000"/>
                  </a:schemeClr>
                </a:solidFill>
              </a:rPr>
              <a:t>picture</a:t>
            </a:r>
            <a:r>
              <a:rPr lang="es-MX" dirty="0" smtClean="0">
                <a:solidFill>
                  <a:schemeClr val="accent1">
                    <a:lumMod val="50000"/>
                    <a:lumOff val="50000"/>
                  </a:schemeClr>
                </a:solidFill>
              </a:rPr>
              <a:t> </a:t>
            </a:r>
            <a:r>
              <a:rPr lang="es-MX" dirty="0" err="1" smtClean="0">
                <a:solidFill>
                  <a:schemeClr val="accent1">
                    <a:lumMod val="50000"/>
                    <a:lumOff val="50000"/>
                  </a:schemeClr>
                </a:solidFill>
              </a:rPr>
              <a:t>using</a:t>
            </a:r>
            <a:r>
              <a:rPr lang="es-MX" dirty="0" smtClean="0">
                <a:solidFill>
                  <a:schemeClr val="accent1">
                    <a:lumMod val="50000"/>
                    <a:lumOff val="50000"/>
                  </a:schemeClr>
                </a:solidFill>
              </a:rPr>
              <a:t> CAMSCANNER and </a:t>
            </a:r>
            <a:r>
              <a:rPr lang="es-MX" dirty="0" err="1" smtClean="0">
                <a:solidFill>
                  <a:schemeClr val="accent1">
                    <a:lumMod val="50000"/>
                    <a:lumOff val="50000"/>
                  </a:schemeClr>
                </a:solidFill>
              </a:rPr>
              <a:t>send</a:t>
            </a:r>
            <a:r>
              <a:rPr lang="es-MX" dirty="0" smtClean="0">
                <a:solidFill>
                  <a:schemeClr val="accent1">
                    <a:lumMod val="50000"/>
                    <a:lumOff val="50000"/>
                  </a:schemeClr>
                </a:solidFill>
              </a:rPr>
              <a:t> </a:t>
            </a:r>
            <a:r>
              <a:rPr lang="es-MX" dirty="0" err="1" smtClean="0">
                <a:solidFill>
                  <a:schemeClr val="accent1">
                    <a:lumMod val="50000"/>
                    <a:lumOff val="50000"/>
                  </a:schemeClr>
                </a:solidFill>
              </a:rPr>
              <a:t>it</a:t>
            </a:r>
            <a:r>
              <a:rPr lang="es-MX" dirty="0" smtClean="0">
                <a:solidFill>
                  <a:schemeClr val="accent1">
                    <a:lumMod val="50000"/>
                    <a:lumOff val="50000"/>
                  </a:schemeClr>
                </a:solidFill>
              </a:rPr>
              <a:t> </a:t>
            </a:r>
            <a:r>
              <a:rPr lang="es-MX" dirty="0" err="1" smtClean="0">
                <a:solidFill>
                  <a:schemeClr val="accent1">
                    <a:lumMod val="50000"/>
                    <a:lumOff val="50000"/>
                  </a:schemeClr>
                </a:solidFill>
              </a:rPr>
              <a:t>with</a:t>
            </a:r>
            <a:r>
              <a:rPr lang="es-MX" dirty="0" smtClean="0">
                <a:solidFill>
                  <a:schemeClr val="accent1">
                    <a:lumMod val="50000"/>
                    <a:lumOff val="50000"/>
                  </a:schemeClr>
                </a:solidFill>
              </a:rPr>
              <a:t> </a:t>
            </a:r>
            <a:r>
              <a:rPr lang="es-MX" dirty="0" err="1" smtClean="0">
                <a:solidFill>
                  <a:schemeClr val="accent1">
                    <a:lumMod val="50000"/>
                    <a:lumOff val="50000"/>
                  </a:schemeClr>
                </a:solidFill>
              </a:rPr>
              <a:t>the</a:t>
            </a:r>
            <a:r>
              <a:rPr lang="es-MX" dirty="0" smtClean="0">
                <a:solidFill>
                  <a:schemeClr val="accent1">
                    <a:lumMod val="50000"/>
                    <a:lumOff val="50000"/>
                  </a:schemeClr>
                </a:solidFill>
              </a:rPr>
              <a:t> PDF of </a:t>
            </a:r>
            <a:r>
              <a:rPr lang="es-MX" dirty="0" err="1" smtClean="0">
                <a:solidFill>
                  <a:schemeClr val="accent1">
                    <a:lumMod val="50000"/>
                    <a:lumOff val="50000"/>
                  </a:schemeClr>
                </a:solidFill>
              </a:rPr>
              <a:t>work</a:t>
            </a:r>
            <a:r>
              <a:rPr lang="es-MX" dirty="0" smtClean="0">
                <a:solidFill>
                  <a:schemeClr val="accent1">
                    <a:lumMod val="50000"/>
                    <a:lumOff val="50000"/>
                  </a:schemeClr>
                </a:solidFill>
              </a:rPr>
              <a:t> </a:t>
            </a:r>
            <a:r>
              <a:rPr lang="es-MX" dirty="0" err="1" smtClean="0">
                <a:solidFill>
                  <a:schemeClr val="accent1">
                    <a:lumMod val="50000"/>
                    <a:lumOff val="50000"/>
                  </a:schemeClr>
                </a:solidFill>
              </a:rPr>
              <a:t>on</a:t>
            </a:r>
            <a:r>
              <a:rPr lang="es-MX" dirty="0" smtClean="0">
                <a:solidFill>
                  <a:schemeClr val="accent1">
                    <a:lumMod val="50000"/>
                    <a:lumOff val="50000"/>
                  </a:schemeClr>
                </a:solidFill>
              </a:rPr>
              <a:t> </a:t>
            </a:r>
            <a:r>
              <a:rPr lang="es-MX" dirty="0" err="1" smtClean="0">
                <a:solidFill>
                  <a:schemeClr val="accent1">
                    <a:lumMod val="50000"/>
                    <a:lumOff val="50000"/>
                  </a:schemeClr>
                </a:solidFill>
              </a:rPr>
              <a:t>Sunday</a:t>
            </a:r>
            <a:r>
              <a:rPr lang="es-MX" dirty="0" smtClean="0">
                <a:solidFill>
                  <a:schemeClr val="accent1">
                    <a:lumMod val="50000"/>
                    <a:lumOff val="50000"/>
                  </a:schemeClr>
                </a:solidFill>
              </a:rPr>
              <a:t> to </a:t>
            </a:r>
            <a:r>
              <a:rPr lang="es-MX" dirty="0" err="1" smtClean="0">
                <a:solidFill>
                  <a:schemeClr val="accent1">
                    <a:lumMod val="50000"/>
                    <a:lumOff val="50000"/>
                  </a:schemeClr>
                </a:solidFill>
              </a:rPr>
              <a:t>your</a:t>
            </a:r>
            <a:r>
              <a:rPr lang="es-MX" dirty="0" smtClean="0">
                <a:solidFill>
                  <a:schemeClr val="accent1">
                    <a:lumMod val="50000"/>
                    <a:lumOff val="50000"/>
                  </a:schemeClr>
                </a:solidFill>
              </a:rPr>
              <a:t> </a:t>
            </a:r>
            <a:r>
              <a:rPr lang="es-MX" dirty="0" err="1" smtClean="0">
                <a:solidFill>
                  <a:schemeClr val="accent1">
                    <a:lumMod val="50000"/>
                    <a:lumOff val="50000"/>
                  </a:schemeClr>
                </a:solidFill>
              </a:rPr>
              <a:t>teacher</a:t>
            </a:r>
            <a:r>
              <a:rPr lang="es-MX" dirty="0" smtClean="0">
                <a:solidFill>
                  <a:schemeClr val="accent1">
                    <a:lumMod val="50000"/>
                    <a:lumOff val="50000"/>
                  </a:schemeClr>
                </a:solidFill>
              </a:rPr>
              <a:t> </a:t>
            </a:r>
            <a:endParaRPr lang="en-GB" dirty="0">
              <a:solidFill>
                <a:schemeClr val="accent1">
                  <a:lumMod val="50000"/>
                  <a:lumOff val="50000"/>
                </a:schemeClr>
              </a:solidFill>
            </a:endParaRPr>
          </a:p>
        </p:txBody>
      </p:sp>
    </p:spTree>
    <p:extLst>
      <p:ext uri="{BB962C8B-B14F-4D97-AF65-F5344CB8AC3E}">
        <p14:creationId xmlns:p14="http://schemas.microsoft.com/office/powerpoint/2010/main" val="3275781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773947"/>
          </a:xfrm>
        </p:spPr>
        <p:txBody>
          <a:bodyPr/>
          <a:lstStyle/>
          <a:p>
            <a:r>
              <a:rPr lang="es-MX" dirty="0" err="1" smtClean="0"/>
              <a:t>Task</a:t>
            </a:r>
            <a:r>
              <a:rPr lang="es-MX" dirty="0" smtClean="0"/>
              <a:t> </a:t>
            </a:r>
            <a:r>
              <a:rPr lang="es-MX" dirty="0" err="1" smtClean="0"/>
              <a:t>two</a:t>
            </a:r>
            <a:r>
              <a:rPr lang="es-MX" dirty="0" smtClean="0"/>
              <a:t>: </a:t>
            </a:r>
            <a:r>
              <a:rPr lang="es-MX" dirty="0" err="1" smtClean="0"/>
              <a:t>evaluation</a:t>
            </a:r>
            <a:r>
              <a:rPr lang="es-MX" dirty="0" smtClean="0"/>
              <a:t> ct1, ct2 and c2</a:t>
            </a:r>
            <a:endParaRPr lang="en-GB" dirty="0"/>
          </a:p>
        </p:txBody>
      </p:sp>
      <p:pic>
        <p:nvPicPr>
          <p:cNvPr id="4" name="Marcador de contenido 3"/>
          <p:cNvPicPr>
            <a:picLocks noGrp="1"/>
          </p:cNvPicPr>
          <p:nvPr>
            <p:ph idx="1"/>
          </p:nvPr>
        </p:nvPicPr>
        <p:blipFill rotWithShape="1">
          <a:blip r:embed="rId2"/>
          <a:srcRect l="23100" t="38424" r="22225" b="21675"/>
          <a:stretch/>
        </p:blipFill>
        <p:spPr bwMode="auto">
          <a:xfrm>
            <a:off x="783771" y="3038398"/>
            <a:ext cx="10827037" cy="3571407"/>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483326" y="1867989"/>
            <a:ext cx="11286308" cy="923330"/>
          </a:xfrm>
          <a:prstGeom prst="rect">
            <a:avLst/>
          </a:prstGeom>
          <a:noFill/>
        </p:spPr>
        <p:txBody>
          <a:bodyPr wrap="square" rtlCol="0">
            <a:spAutoFit/>
          </a:bodyPr>
          <a:lstStyle/>
          <a:p>
            <a:r>
              <a:rPr lang="es-MX" dirty="0" err="1" smtClean="0">
                <a:solidFill>
                  <a:schemeClr val="accent1">
                    <a:lumMod val="90000"/>
                    <a:lumOff val="10000"/>
                  </a:schemeClr>
                </a:solidFill>
              </a:rPr>
              <a:t>Write</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your</a:t>
            </a:r>
            <a:r>
              <a:rPr lang="es-MX" dirty="0" smtClean="0">
                <a:solidFill>
                  <a:schemeClr val="accent1">
                    <a:lumMod val="90000"/>
                    <a:lumOff val="10000"/>
                  </a:schemeClr>
                </a:solidFill>
              </a:rPr>
              <a:t> </a:t>
            </a:r>
            <a:r>
              <a:rPr lang="es-MX" dirty="0" err="1" smtClean="0">
                <a:solidFill>
                  <a:schemeClr val="accent1">
                    <a:lumMod val="90000"/>
                    <a:lumOff val="10000"/>
                  </a:schemeClr>
                </a:solidFill>
              </a:rPr>
              <a:t>name</a:t>
            </a:r>
            <a:r>
              <a:rPr lang="es-MX" dirty="0" smtClean="0">
                <a:solidFill>
                  <a:schemeClr val="accent1">
                    <a:lumMod val="90000"/>
                    <a:lumOff val="10000"/>
                  </a:schemeClr>
                </a:solidFill>
              </a:rPr>
              <a:t> and </a:t>
            </a:r>
            <a:r>
              <a:rPr lang="es-MX" dirty="0" err="1" smtClean="0">
                <a:solidFill>
                  <a:schemeClr val="accent1">
                    <a:lumMod val="90000"/>
                    <a:lumOff val="10000"/>
                  </a:schemeClr>
                </a:solidFill>
              </a:rPr>
              <a:t>the</a:t>
            </a:r>
            <a:r>
              <a:rPr lang="es-MX" dirty="0" smtClean="0">
                <a:solidFill>
                  <a:schemeClr val="accent1">
                    <a:lumMod val="90000"/>
                    <a:lumOff val="10000"/>
                  </a:schemeClr>
                </a:solidFill>
              </a:rPr>
              <a:t> date </a:t>
            </a:r>
            <a:r>
              <a:rPr lang="es-MX" dirty="0" err="1" smtClean="0">
                <a:solidFill>
                  <a:schemeClr val="accent1">
                    <a:lumMod val="90000"/>
                    <a:lumOff val="10000"/>
                  </a:schemeClr>
                </a:solidFill>
              </a:rPr>
              <a:t>on</a:t>
            </a:r>
            <a:r>
              <a:rPr lang="es-MX" dirty="0" smtClean="0">
                <a:solidFill>
                  <a:schemeClr val="accent1">
                    <a:lumMod val="90000"/>
                    <a:lumOff val="10000"/>
                  </a:schemeClr>
                </a:solidFill>
              </a:rPr>
              <a:t> </a:t>
            </a:r>
            <a:r>
              <a:rPr lang="es-MX" dirty="0" err="1" smtClean="0">
                <a:solidFill>
                  <a:schemeClr val="accent1">
                    <a:lumMod val="90000"/>
                    <a:lumOff val="10000"/>
                  </a:schemeClr>
                </a:solidFill>
              </a:rPr>
              <a:t>the</a:t>
            </a:r>
            <a:r>
              <a:rPr lang="es-MX" dirty="0" smtClean="0">
                <a:solidFill>
                  <a:schemeClr val="accent1">
                    <a:lumMod val="90000"/>
                    <a:lumOff val="10000"/>
                  </a:schemeClr>
                </a:solidFill>
              </a:rPr>
              <a:t> </a:t>
            </a:r>
            <a:r>
              <a:rPr lang="es-MX" dirty="0" err="1" smtClean="0">
                <a:solidFill>
                  <a:schemeClr val="accent1">
                    <a:lumMod val="90000"/>
                    <a:lumOff val="10000"/>
                  </a:schemeClr>
                </a:solidFill>
              </a:rPr>
              <a:t>evaluation</a:t>
            </a:r>
            <a:r>
              <a:rPr lang="es-MX" dirty="0" smtClean="0">
                <a:solidFill>
                  <a:schemeClr val="accent1">
                    <a:lumMod val="90000"/>
                    <a:lumOff val="10000"/>
                  </a:schemeClr>
                </a:solidFill>
              </a:rPr>
              <a:t>. To complete </a:t>
            </a:r>
            <a:r>
              <a:rPr lang="es-MX" dirty="0" err="1" smtClean="0">
                <a:solidFill>
                  <a:schemeClr val="accent1">
                    <a:lumMod val="90000"/>
                    <a:lumOff val="10000"/>
                  </a:schemeClr>
                </a:solidFill>
              </a:rPr>
              <a:t>part</a:t>
            </a:r>
            <a:r>
              <a:rPr lang="es-MX" dirty="0" smtClean="0">
                <a:solidFill>
                  <a:schemeClr val="accent1">
                    <a:lumMod val="90000"/>
                    <a:lumOff val="10000"/>
                  </a:schemeClr>
                </a:solidFill>
              </a:rPr>
              <a:t> </a:t>
            </a:r>
            <a:r>
              <a:rPr lang="es-MX" dirty="0" err="1" smtClean="0">
                <a:solidFill>
                  <a:schemeClr val="accent1">
                    <a:lumMod val="90000"/>
                    <a:lumOff val="10000"/>
                  </a:schemeClr>
                </a:solidFill>
              </a:rPr>
              <a:t>one</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a:t>
            </a:r>
            <a:r>
              <a:rPr lang="es-MX" dirty="0" smtClean="0">
                <a:solidFill>
                  <a:schemeClr val="accent1">
                    <a:lumMod val="90000"/>
                    <a:lumOff val="10000"/>
                  </a:schemeClr>
                </a:solidFill>
              </a:rPr>
              <a:t> </a:t>
            </a:r>
            <a:r>
              <a:rPr lang="es-MX" dirty="0" err="1" smtClean="0">
                <a:solidFill>
                  <a:schemeClr val="accent1">
                    <a:lumMod val="90000"/>
                    <a:lumOff val="10000"/>
                  </a:schemeClr>
                </a:solidFill>
              </a:rPr>
              <a:t>need</a:t>
            </a:r>
            <a:r>
              <a:rPr lang="es-MX" dirty="0" smtClean="0">
                <a:solidFill>
                  <a:schemeClr val="accent1">
                    <a:lumMod val="90000"/>
                    <a:lumOff val="10000"/>
                  </a:schemeClr>
                </a:solidFill>
              </a:rPr>
              <a:t> to look at </a:t>
            </a:r>
            <a:r>
              <a:rPr lang="es-MX" dirty="0" err="1" smtClean="0">
                <a:solidFill>
                  <a:schemeClr val="accent1">
                    <a:lumMod val="90000"/>
                    <a:lumOff val="10000"/>
                  </a:schemeClr>
                </a:solidFill>
              </a:rPr>
              <a:t>the</a:t>
            </a:r>
            <a:r>
              <a:rPr lang="es-MX" dirty="0" smtClean="0">
                <a:solidFill>
                  <a:schemeClr val="accent1">
                    <a:lumMod val="90000"/>
                    <a:lumOff val="10000"/>
                  </a:schemeClr>
                </a:solidFill>
              </a:rPr>
              <a:t> </a:t>
            </a:r>
            <a:r>
              <a:rPr lang="es-MX" dirty="0" err="1" smtClean="0">
                <a:solidFill>
                  <a:schemeClr val="accent1">
                    <a:lumMod val="90000"/>
                    <a:lumOff val="10000"/>
                  </a:schemeClr>
                </a:solidFill>
              </a:rPr>
              <a:t>images</a:t>
            </a:r>
            <a:r>
              <a:rPr lang="es-MX" dirty="0" smtClean="0">
                <a:solidFill>
                  <a:schemeClr val="accent1">
                    <a:lumMod val="90000"/>
                    <a:lumOff val="10000"/>
                  </a:schemeClr>
                </a:solidFill>
              </a:rPr>
              <a:t> </a:t>
            </a:r>
            <a:r>
              <a:rPr lang="es-MX" dirty="0" err="1" smtClean="0">
                <a:solidFill>
                  <a:schemeClr val="accent1">
                    <a:lumMod val="90000"/>
                    <a:lumOff val="10000"/>
                  </a:schemeClr>
                </a:solidFill>
              </a:rPr>
              <a:t>below</a:t>
            </a:r>
            <a:r>
              <a:rPr lang="es-MX" dirty="0">
                <a:solidFill>
                  <a:schemeClr val="accent1">
                    <a:lumMod val="90000"/>
                    <a:lumOff val="10000"/>
                  </a:schemeClr>
                </a:solidFill>
              </a:rPr>
              <a:t> </a:t>
            </a:r>
            <a:r>
              <a:rPr lang="es-MX" dirty="0" smtClean="0">
                <a:solidFill>
                  <a:schemeClr val="accent1">
                    <a:lumMod val="90000"/>
                    <a:lumOff val="10000"/>
                  </a:schemeClr>
                </a:solidFill>
              </a:rPr>
              <a:t>of Jimmy. </a:t>
            </a:r>
            <a:r>
              <a:rPr lang="es-MX" dirty="0" err="1" smtClean="0">
                <a:solidFill>
                  <a:schemeClr val="accent1">
                    <a:lumMod val="90000"/>
                    <a:lumOff val="10000"/>
                  </a:schemeClr>
                </a:solidFill>
              </a:rPr>
              <a:t>When</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a:t>
            </a:r>
            <a:r>
              <a:rPr lang="es-MX" dirty="0" smtClean="0">
                <a:solidFill>
                  <a:schemeClr val="accent1">
                    <a:lumMod val="90000"/>
                    <a:lumOff val="10000"/>
                  </a:schemeClr>
                </a:solidFill>
              </a:rPr>
              <a:t> </a:t>
            </a:r>
            <a:r>
              <a:rPr lang="es-MX" dirty="0" err="1" smtClean="0">
                <a:solidFill>
                  <a:schemeClr val="accent1">
                    <a:lumMod val="90000"/>
                    <a:lumOff val="10000"/>
                  </a:schemeClr>
                </a:solidFill>
              </a:rPr>
              <a:t>have</a:t>
            </a:r>
            <a:r>
              <a:rPr lang="es-MX" dirty="0" smtClean="0">
                <a:solidFill>
                  <a:schemeClr val="accent1">
                    <a:lumMod val="90000"/>
                    <a:lumOff val="10000"/>
                  </a:schemeClr>
                </a:solidFill>
              </a:rPr>
              <a:t> </a:t>
            </a:r>
            <a:r>
              <a:rPr lang="es-MX" dirty="0" err="1" smtClean="0">
                <a:solidFill>
                  <a:schemeClr val="accent1">
                    <a:lumMod val="90000"/>
                    <a:lumOff val="10000"/>
                  </a:schemeClr>
                </a:solidFill>
              </a:rPr>
              <a:t>finished</a:t>
            </a:r>
            <a:r>
              <a:rPr lang="es-MX" dirty="0" smtClean="0">
                <a:solidFill>
                  <a:schemeClr val="accent1">
                    <a:lumMod val="90000"/>
                    <a:lumOff val="10000"/>
                  </a:schemeClr>
                </a:solidFill>
              </a:rPr>
              <a:t>, </a:t>
            </a:r>
            <a:r>
              <a:rPr lang="es-MX" dirty="0" err="1" smtClean="0">
                <a:solidFill>
                  <a:schemeClr val="accent1">
                    <a:lumMod val="90000"/>
                    <a:lumOff val="10000"/>
                  </a:schemeClr>
                </a:solidFill>
              </a:rPr>
              <a:t>check</a:t>
            </a:r>
            <a:r>
              <a:rPr lang="es-MX" dirty="0" smtClean="0">
                <a:solidFill>
                  <a:schemeClr val="accent1">
                    <a:lumMod val="90000"/>
                    <a:lumOff val="10000"/>
                  </a:schemeClr>
                </a:solidFill>
              </a:rPr>
              <a:t> </a:t>
            </a:r>
            <a:r>
              <a:rPr lang="es-MX" dirty="0" err="1" smtClean="0">
                <a:solidFill>
                  <a:schemeClr val="accent1">
                    <a:lumMod val="90000"/>
                    <a:lumOff val="10000"/>
                  </a:schemeClr>
                </a:solidFill>
              </a:rPr>
              <a:t>your</a:t>
            </a:r>
            <a:r>
              <a:rPr lang="es-MX" dirty="0" smtClean="0">
                <a:solidFill>
                  <a:schemeClr val="accent1">
                    <a:lumMod val="90000"/>
                    <a:lumOff val="10000"/>
                  </a:schemeClr>
                </a:solidFill>
              </a:rPr>
              <a:t> </a:t>
            </a:r>
            <a:r>
              <a:rPr lang="es-MX" dirty="0" err="1" smtClean="0">
                <a:solidFill>
                  <a:schemeClr val="accent1">
                    <a:lumMod val="90000"/>
                    <a:lumOff val="10000"/>
                  </a:schemeClr>
                </a:solidFill>
              </a:rPr>
              <a:t>work</a:t>
            </a:r>
            <a:r>
              <a:rPr lang="es-MX" dirty="0" smtClean="0">
                <a:solidFill>
                  <a:schemeClr val="accent1">
                    <a:lumMod val="90000"/>
                    <a:lumOff val="10000"/>
                  </a:schemeClr>
                </a:solidFill>
              </a:rPr>
              <a:t> and </a:t>
            </a:r>
            <a:r>
              <a:rPr lang="es-MX" dirty="0" err="1" smtClean="0">
                <a:solidFill>
                  <a:schemeClr val="accent1">
                    <a:lumMod val="90000"/>
                    <a:lumOff val="10000"/>
                  </a:schemeClr>
                </a:solidFill>
              </a:rPr>
              <a:t>then</a:t>
            </a:r>
            <a:r>
              <a:rPr lang="es-MX" dirty="0" smtClean="0">
                <a:solidFill>
                  <a:schemeClr val="accent1">
                    <a:lumMod val="90000"/>
                    <a:lumOff val="10000"/>
                  </a:schemeClr>
                </a:solidFill>
              </a:rPr>
              <a:t> </a:t>
            </a:r>
            <a:r>
              <a:rPr lang="es-MX" dirty="0" err="1" smtClean="0">
                <a:solidFill>
                  <a:schemeClr val="accent1">
                    <a:lumMod val="90000"/>
                    <a:lumOff val="10000"/>
                  </a:schemeClr>
                </a:solidFill>
              </a:rPr>
              <a:t>take</a:t>
            </a:r>
            <a:r>
              <a:rPr lang="es-MX" dirty="0" smtClean="0">
                <a:solidFill>
                  <a:schemeClr val="accent1">
                    <a:lumMod val="90000"/>
                    <a:lumOff val="10000"/>
                  </a:schemeClr>
                </a:solidFill>
              </a:rPr>
              <a:t> a </a:t>
            </a:r>
            <a:r>
              <a:rPr lang="es-MX" dirty="0" err="1" smtClean="0">
                <a:solidFill>
                  <a:schemeClr val="accent1">
                    <a:lumMod val="90000"/>
                    <a:lumOff val="10000"/>
                  </a:schemeClr>
                </a:solidFill>
              </a:rPr>
              <a:t>photo</a:t>
            </a:r>
            <a:r>
              <a:rPr lang="es-MX" dirty="0" smtClean="0">
                <a:solidFill>
                  <a:schemeClr val="accent1">
                    <a:lumMod val="90000"/>
                    <a:lumOff val="10000"/>
                  </a:schemeClr>
                </a:solidFill>
              </a:rPr>
              <a:t> </a:t>
            </a:r>
            <a:r>
              <a:rPr lang="es-MX" dirty="0" err="1" smtClean="0">
                <a:solidFill>
                  <a:schemeClr val="accent1">
                    <a:lumMod val="90000"/>
                    <a:lumOff val="10000"/>
                  </a:schemeClr>
                </a:solidFill>
              </a:rPr>
              <a:t>using</a:t>
            </a:r>
            <a:r>
              <a:rPr lang="es-MX" dirty="0" smtClean="0">
                <a:solidFill>
                  <a:schemeClr val="accent1">
                    <a:lumMod val="90000"/>
                    <a:lumOff val="10000"/>
                  </a:schemeClr>
                </a:solidFill>
              </a:rPr>
              <a:t> CAM SCANNER to </a:t>
            </a:r>
            <a:r>
              <a:rPr lang="es-MX" dirty="0" err="1" smtClean="0">
                <a:solidFill>
                  <a:schemeClr val="accent1">
                    <a:lumMod val="90000"/>
                    <a:lumOff val="10000"/>
                  </a:schemeClr>
                </a:solidFill>
              </a:rPr>
              <a:t>include</a:t>
            </a:r>
            <a:r>
              <a:rPr lang="es-MX" dirty="0" smtClean="0">
                <a:solidFill>
                  <a:schemeClr val="accent1">
                    <a:lumMod val="90000"/>
                    <a:lumOff val="10000"/>
                  </a:schemeClr>
                </a:solidFill>
              </a:rPr>
              <a:t> </a:t>
            </a:r>
            <a:r>
              <a:rPr lang="es-MX" dirty="0" err="1" smtClean="0">
                <a:solidFill>
                  <a:schemeClr val="accent1">
                    <a:lumMod val="90000"/>
                    <a:lumOff val="10000"/>
                  </a:schemeClr>
                </a:solidFill>
              </a:rPr>
              <a:t>the</a:t>
            </a:r>
            <a:r>
              <a:rPr lang="es-MX" dirty="0" smtClean="0">
                <a:solidFill>
                  <a:schemeClr val="accent1">
                    <a:lumMod val="90000"/>
                    <a:lumOff val="10000"/>
                  </a:schemeClr>
                </a:solidFill>
              </a:rPr>
              <a:t> </a:t>
            </a:r>
            <a:r>
              <a:rPr lang="es-MX" dirty="0" err="1" smtClean="0">
                <a:solidFill>
                  <a:schemeClr val="accent1">
                    <a:lumMod val="90000"/>
                    <a:lumOff val="10000"/>
                  </a:schemeClr>
                </a:solidFill>
              </a:rPr>
              <a:t>evaluation</a:t>
            </a:r>
            <a:r>
              <a:rPr lang="es-MX" dirty="0" smtClean="0">
                <a:solidFill>
                  <a:schemeClr val="accent1">
                    <a:lumMod val="90000"/>
                    <a:lumOff val="10000"/>
                  </a:schemeClr>
                </a:solidFill>
              </a:rPr>
              <a:t> in </a:t>
            </a:r>
            <a:r>
              <a:rPr lang="es-MX" dirty="0" err="1" smtClean="0">
                <a:solidFill>
                  <a:schemeClr val="accent1">
                    <a:lumMod val="90000"/>
                    <a:lumOff val="10000"/>
                  </a:schemeClr>
                </a:solidFill>
              </a:rPr>
              <a:t>the</a:t>
            </a:r>
            <a:r>
              <a:rPr lang="es-MX" dirty="0" smtClean="0">
                <a:solidFill>
                  <a:schemeClr val="accent1">
                    <a:lumMod val="90000"/>
                    <a:lumOff val="10000"/>
                  </a:schemeClr>
                </a:solidFill>
              </a:rPr>
              <a:t> PDF to be </a:t>
            </a:r>
            <a:r>
              <a:rPr lang="es-MX" dirty="0" err="1" smtClean="0">
                <a:solidFill>
                  <a:schemeClr val="accent1">
                    <a:lumMod val="90000"/>
                    <a:lumOff val="10000"/>
                  </a:schemeClr>
                </a:solidFill>
              </a:rPr>
              <a:t>uploaded</a:t>
            </a:r>
            <a:r>
              <a:rPr lang="es-MX" dirty="0" smtClean="0">
                <a:solidFill>
                  <a:schemeClr val="accent1">
                    <a:lumMod val="90000"/>
                    <a:lumOff val="10000"/>
                  </a:schemeClr>
                </a:solidFill>
              </a:rPr>
              <a:t> to </a:t>
            </a:r>
            <a:r>
              <a:rPr lang="es-MX" dirty="0" err="1" smtClean="0">
                <a:solidFill>
                  <a:schemeClr val="accent1">
                    <a:lumMod val="90000"/>
                    <a:lumOff val="10000"/>
                  </a:schemeClr>
                </a:solidFill>
              </a:rPr>
              <a:t>phidias</a:t>
            </a:r>
            <a:r>
              <a:rPr lang="es-MX" dirty="0" smtClean="0">
                <a:solidFill>
                  <a:schemeClr val="accent1">
                    <a:lumMod val="90000"/>
                    <a:lumOff val="10000"/>
                  </a:schemeClr>
                </a:solidFill>
              </a:rPr>
              <a:t>. </a:t>
            </a:r>
            <a:endParaRPr lang="en-GB" dirty="0">
              <a:solidFill>
                <a:schemeClr val="accent1">
                  <a:lumMod val="90000"/>
                  <a:lumOff val="10000"/>
                </a:schemeClr>
              </a:solidFill>
            </a:endParaRPr>
          </a:p>
        </p:txBody>
      </p:sp>
      <p:sp>
        <p:nvSpPr>
          <p:cNvPr id="6" name="CuadroTexto 5"/>
          <p:cNvSpPr txBox="1"/>
          <p:nvPr/>
        </p:nvSpPr>
        <p:spPr>
          <a:xfrm>
            <a:off x="1201783" y="3069771"/>
            <a:ext cx="7641771" cy="369332"/>
          </a:xfrm>
          <a:prstGeom prst="rect">
            <a:avLst/>
          </a:prstGeom>
          <a:noFill/>
        </p:spPr>
        <p:txBody>
          <a:bodyPr wrap="square" rtlCol="0">
            <a:spAutoFit/>
          </a:bodyPr>
          <a:lstStyle/>
          <a:p>
            <a:r>
              <a:rPr lang="es-MX" dirty="0" smtClean="0"/>
              <a:t>Use </a:t>
            </a:r>
            <a:r>
              <a:rPr lang="es-MX" dirty="0" err="1" smtClean="0"/>
              <a:t>this</a:t>
            </a:r>
            <a:r>
              <a:rPr lang="es-MX" dirty="0" smtClean="0"/>
              <a:t> </a:t>
            </a:r>
            <a:r>
              <a:rPr lang="es-MX" dirty="0" err="1" smtClean="0"/>
              <a:t>image</a:t>
            </a:r>
            <a:r>
              <a:rPr lang="es-MX" dirty="0" smtClean="0"/>
              <a:t> to </a:t>
            </a:r>
            <a:r>
              <a:rPr lang="es-MX" dirty="0" err="1" smtClean="0"/>
              <a:t>write</a:t>
            </a:r>
            <a:r>
              <a:rPr lang="es-MX" dirty="0" smtClean="0"/>
              <a:t> </a:t>
            </a:r>
            <a:r>
              <a:rPr lang="es-MX" dirty="0" err="1" smtClean="0"/>
              <a:t>your</a:t>
            </a:r>
            <a:r>
              <a:rPr lang="es-MX" dirty="0" smtClean="0"/>
              <a:t> </a:t>
            </a:r>
            <a:r>
              <a:rPr lang="es-MX" dirty="0" err="1" smtClean="0"/>
              <a:t>word</a:t>
            </a:r>
            <a:r>
              <a:rPr lang="es-MX" dirty="0" smtClean="0"/>
              <a:t> </a:t>
            </a:r>
            <a:r>
              <a:rPr lang="es-MX" dirty="0" err="1" smtClean="0"/>
              <a:t>problem</a:t>
            </a:r>
            <a:r>
              <a:rPr lang="es-MX" dirty="0" smtClean="0"/>
              <a:t> in </a:t>
            </a:r>
            <a:r>
              <a:rPr lang="es-MX" dirty="0" err="1" smtClean="0"/>
              <a:t>part</a:t>
            </a:r>
            <a:r>
              <a:rPr lang="es-MX" dirty="0"/>
              <a:t> </a:t>
            </a:r>
            <a:r>
              <a:rPr lang="es-MX" dirty="0" err="1" smtClean="0"/>
              <a:t>one</a:t>
            </a:r>
            <a:r>
              <a:rPr lang="es-MX" dirty="0" smtClean="0"/>
              <a:t> of </a:t>
            </a:r>
            <a:r>
              <a:rPr lang="es-MX" dirty="0" err="1" smtClean="0"/>
              <a:t>the</a:t>
            </a:r>
            <a:r>
              <a:rPr lang="es-MX" dirty="0" smtClean="0"/>
              <a:t> </a:t>
            </a:r>
            <a:r>
              <a:rPr lang="es-MX" dirty="0" err="1" smtClean="0"/>
              <a:t>evaluation</a:t>
            </a:r>
            <a:r>
              <a:rPr lang="es-MX" dirty="0" smtClean="0"/>
              <a:t>. </a:t>
            </a:r>
            <a:endParaRPr lang="en-GB" dirty="0"/>
          </a:p>
        </p:txBody>
      </p:sp>
    </p:spTree>
    <p:extLst>
      <p:ext uri="{BB962C8B-B14F-4D97-AF65-F5344CB8AC3E}">
        <p14:creationId xmlns:p14="http://schemas.microsoft.com/office/powerpoint/2010/main" val="113861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Class One : When do we use decimals?</a:t>
            </a:r>
            <a:endParaRPr lang="en-GB" dirty="0"/>
          </a:p>
        </p:txBody>
      </p:sp>
      <p:sp>
        <p:nvSpPr>
          <p:cNvPr id="3" name="Marcador de contenido 2"/>
          <p:cNvSpPr>
            <a:spLocks noGrp="1"/>
          </p:cNvSpPr>
          <p:nvPr>
            <p:ph idx="1"/>
          </p:nvPr>
        </p:nvSpPr>
        <p:spPr>
          <a:xfrm>
            <a:off x="0" y="1828800"/>
            <a:ext cx="3564088" cy="4767943"/>
          </a:xfrm>
        </p:spPr>
        <p:txBody>
          <a:bodyPr anchor="t">
            <a:noAutofit/>
          </a:bodyPr>
          <a:lstStyle/>
          <a:p>
            <a:pPr marL="324000" lvl="1" indent="0">
              <a:buNone/>
            </a:pPr>
            <a:r>
              <a:rPr lang="en-GB" sz="1800" dirty="0" smtClean="0"/>
              <a:t>This class we are going to look at when we use decimals in daily life. Last week, in class 2 you watched a brain pop video and made some notes in your notebook. If you can’t remember here are the instructions for last weeks class! </a:t>
            </a:r>
          </a:p>
          <a:p>
            <a:pPr marL="324000" lvl="1" indent="0">
              <a:buNone/>
            </a:pPr>
            <a:r>
              <a:rPr lang="en-GB" sz="1800" dirty="0" smtClean="0"/>
              <a:t>Go to the page in your notebook where you wrote your notes. If you didn’t write any notes, watch the brain pop video again (link below)  and make notes before moving onto the next slide.</a:t>
            </a:r>
            <a:endParaRPr lang="en-GB" sz="1800" dirty="0"/>
          </a:p>
        </p:txBody>
      </p:sp>
      <p:pic>
        <p:nvPicPr>
          <p:cNvPr id="4" name="Imagen 3"/>
          <p:cNvPicPr>
            <a:picLocks noChangeAspect="1"/>
          </p:cNvPicPr>
          <p:nvPr/>
        </p:nvPicPr>
        <p:blipFill rotWithShape="1">
          <a:blip r:embed="rId2"/>
          <a:srcRect l="26139" t="23125" r="10811" b="18482"/>
          <a:stretch/>
        </p:blipFill>
        <p:spPr>
          <a:xfrm>
            <a:off x="3564088" y="2011680"/>
            <a:ext cx="8203475" cy="4271554"/>
          </a:xfrm>
          <a:prstGeom prst="rect">
            <a:avLst/>
          </a:prstGeom>
        </p:spPr>
      </p:pic>
      <p:sp>
        <p:nvSpPr>
          <p:cNvPr id="5" name="CuadroTexto 4"/>
          <p:cNvSpPr txBox="1"/>
          <p:nvPr/>
        </p:nvSpPr>
        <p:spPr>
          <a:xfrm>
            <a:off x="3657601" y="6283234"/>
            <a:ext cx="8425543" cy="64633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hlinkClick r:id="rId3"/>
              </a:rPr>
              <a:t>https://www.brainpop.com/math/numbersandoperations/decimals/</a:t>
            </a:r>
            <a:endParaRPr lang="es-MX"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1465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Task One: When do we use decimals? </a:t>
            </a:r>
            <a:endParaRPr lang="en-GB" dirty="0"/>
          </a:p>
        </p:txBody>
      </p:sp>
      <p:sp>
        <p:nvSpPr>
          <p:cNvPr id="3" name="Marcador de contenido 2"/>
          <p:cNvSpPr>
            <a:spLocks noGrp="1"/>
          </p:cNvSpPr>
          <p:nvPr>
            <p:ph idx="1"/>
          </p:nvPr>
        </p:nvSpPr>
        <p:spPr>
          <a:xfrm>
            <a:off x="444138" y="1815736"/>
            <a:ext cx="11166670" cy="5042263"/>
          </a:xfrm>
        </p:spPr>
        <p:txBody>
          <a:bodyPr anchor="t">
            <a:normAutofit fontScale="92500" lnSpcReduction="10000"/>
          </a:bodyPr>
          <a:lstStyle/>
          <a:p>
            <a:r>
              <a:rPr lang="en-GB" dirty="0" smtClean="0"/>
              <a:t>Check your notes with the answers below. If you missed any, write them down in your notebook and copy the examples.  Maybe you have extra ideas, that is perfect! These are just a few listed below</a:t>
            </a:r>
          </a:p>
          <a:p>
            <a:pPr marL="0" indent="0" algn="ctr">
              <a:buNone/>
            </a:pPr>
            <a:r>
              <a:rPr lang="en-GB" sz="2400" u="sng" dirty="0" smtClean="0">
                <a:solidFill>
                  <a:srgbClr val="FF0000"/>
                </a:solidFill>
              </a:rPr>
              <a:t>When do we use decimals? </a:t>
            </a:r>
            <a:endParaRPr lang="en-GB" sz="2400" dirty="0" smtClean="0">
              <a:solidFill>
                <a:schemeClr val="tx1"/>
              </a:solidFill>
            </a:endParaRPr>
          </a:p>
          <a:p>
            <a:r>
              <a:rPr lang="en-GB" sz="2400" dirty="0" smtClean="0">
                <a:solidFill>
                  <a:schemeClr val="tx1"/>
                </a:solidFill>
              </a:rPr>
              <a:t>We use decimals when we talk about money </a:t>
            </a:r>
            <a:r>
              <a:rPr lang="en-GB" sz="2400" dirty="0" smtClean="0">
                <a:solidFill>
                  <a:schemeClr val="accent2"/>
                </a:solidFill>
              </a:rPr>
              <a:t>EG 4 dollars and 25 cents = 4.25</a:t>
            </a:r>
          </a:p>
          <a:p>
            <a:r>
              <a:rPr lang="en-GB" sz="2400" dirty="0" smtClean="0">
                <a:solidFill>
                  <a:schemeClr val="tx1"/>
                </a:solidFill>
              </a:rPr>
              <a:t>We use decimals when we talk about time </a:t>
            </a:r>
            <a:r>
              <a:rPr lang="en-GB" sz="2400" dirty="0" smtClean="0">
                <a:solidFill>
                  <a:schemeClr val="accent2"/>
                </a:solidFill>
              </a:rPr>
              <a:t>EG 12 minutes and 33 seconds = 12.33</a:t>
            </a:r>
          </a:p>
          <a:p>
            <a:r>
              <a:rPr lang="en-GB" sz="2400" dirty="0" smtClean="0">
                <a:solidFill>
                  <a:schemeClr val="tx1"/>
                </a:solidFill>
              </a:rPr>
              <a:t>We use decimals for measuring weight  </a:t>
            </a:r>
            <a:r>
              <a:rPr lang="en-GB" sz="2400" dirty="0" smtClean="0">
                <a:solidFill>
                  <a:schemeClr val="accent2"/>
                </a:solidFill>
              </a:rPr>
              <a:t>EG she weights 67.2 kilograms.</a:t>
            </a:r>
          </a:p>
          <a:p>
            <a:r>
              <a:rPr lang="en-GB" sz="2400" dirty="0" smtClean="0">
                <a:solidFill>
                  <a:schemeClr val="tx1"/>
                </a:solidFill>
              </a:rPr>
              <a:t>We use decimals for measuring distances </a:t>
            </a:r>
            <a:r>
              <a:rPr lang="en-GB" sz="2400" dirty="0" smtClean="0">
                <a:solidFill>
                  <a:schemeClr val="accent2"/>
                </a:solidFill>
              </a:rPr>
              <a:t>EG Gimnasio Campestre is 16.5 kilometres from my house. </a:t>
            </a:r>
          </a:p>
          <a:p>
            <a:r>
              <a:rPr lang="en-GB" sz="2400" dirty="0" smtClean="0">
                <a:solidFill>
                  <a:schemeClr val="tx1"/>
                </a:solidFill>
              </a:rPr>
              <a:t>We use decimals for measuring temperature </a:t>
            </a:r>
            <a:r>
              <a:rPr lang="en-GB" sz="2400" dirty="0" smtClean="0">
                <a:solidFill>
                  <a:schemeClr val="accent2"/>
                </a:solidFill>
              </a:rPr>
              <a:t>EG On the 16</a:t>
            </a:r>
            <a:r>
              <a:rPr lang="en-GB" sz="2400" baseline="30000" dirty="0" smtClean="0">
                <a:solidFill>
                  <a:schemeClr val="accent2"/>
                </a:solidFill>
              </a:rPr>
              <a:t>th</a:t>
            </a:r>
            <a:r>
              <a:rPr lang="en-GB" sz="2400" dirty="0" smtClean="0">
                <a:solidFill>
                  <a:schemeClr val="accent2"/>
                </a:solidFill>
              </a:rPr>
              <a:t> of July last year it was 31.4 degrees Celsius in England! </a:t>
            </a:r>
          </a:p>
          <a:p>
            <a:r>
              <a:rPr lang="en-GB" sz="2400" i="1" dirty="0" smtClean="0">
                <a:solidFill>
                  <a:schemeClr val="tx1"/>
                </a:solidFill>
              </a:rPr>
              <a:t>We can use decimals when we talk about things that are less than a whole, the same with fractions EG: I have a loaf of bread. It has 10 slices. Each slice is 0.1 of the loaf of bread. </a:t>
            </a:r>
            <a:r>
              <a:rPr lang="en-GB" sz="2400" i="1" u="sng" dirty="0" smtClean="0">
                <a:solidFill>
                  <a:schemeClr val="tx1"/>
                </a:solidFill>
              </a:rPr>
              <a:t>Although this is not as common, we usually use fractions instead. </a:t>
            </a:r>
          </a:p>
        </p:txBody>
      </p:sp>
    </p:spTree>
    <p:extLst>
      <p:ext uri="{BB962C8B-B14F-4D97-AF65-F5344CB8AC3E}">
        <p14:creationId xmlns:p14="http://schemas.microsoft.com/office/powerpoint/2010/main" val="1986171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665" y="453962"/>
            <a:ext cx="11029616" cy="721695"/>
          </a:xfrm>
        </p:spPr>
        <p:txBody>
          <a:bodyPr/>
          <a:lstStyle/>
          <a:p>
            <a:r>
              <a:rPr lang="en-GB" dirty="0" smtClean="0"/>
              <a:t>Task two :  Units of Measurement </a:t>
            </a:r>
            <a:endParaRPr lang="en-GB" dirty="0"/>
          </a:p>
        </p:txBody>
      </p:sp>
      <p:sp>
        <p:nvSpPr>
          <p:cNvPr id="3" name="Marcador de contenido 2"/>
          <p:cNvSpPr>
            <a:spLocks noGrp="1"/>
          </p:cNvSpPr>
          <p:nvPr>
            <p:ph idx="1"/>
          </p:nvPr>
        </p:nvSpPr>
        <p:spPr>
          <a:xfrm>
            <a:off x="444138" y="1175658"/>
            <a:ext cx="11166670" cy="5682342"/>
          </a:xfrm>
        </p:spPr>
        <p:txBody>
          <a:bodyPr anchor="t">
            <a:normAutofit/>
          </a:bodyPr>
          <a:lstStyle/>
          <a:p>
            <a:pPr marL="0" indent="0">
              <a:buNone/>
            </a:pPr>
            <a:r>
              <a:rPr lang="en-GB" dirty="0" smtClean="0">
                <a:solidFill>
                  <a:schemeClr val="bg1"/>
                </a:solidFill>
              </a:rPr>
              <a:t>Write the date and the title in your notebook. Then match the key words in red, to the units of measurement in black. Copy them into your notebook</a:t>
            </a:r>
          </a:p>
          <a:p>
            <a:pPr marL="0" indent="0" algn="ctr">
              <a:buNone/>
            </a:pPr>
            <a:r>
              <a:rPr lang="en-GB" sz="2400" u="sng" dirty="0" smtClean="0">
                <a:solidFill>
                  <a:srgbClr val="FF0000"/>
                </a:solidFill>
              </a:rPr>
              <a:t>Units of Measurement and Decimals</a:t>
            </a:r>
          </a:p>
          <a:p>
            <a:pPr marL="0" indent="0">
              <a:buNone/>
            </a:pPr>
            <a:endParaRPr lang="en-GB" sz="2400" u="sng" dirty="0" smtClean="0">
              <a:solidFill>
                <a:srgbClr val="FF0000"/>
              </a:solidFill>
            </a:endParaRPr>
          </a:p>
          <a:p>
            <a:pPr marL="0" indent="0">
              <a:buNone/>
            </a:pPr>
            <a:r>
              <a:rPr lang="en-GB" sz="2400" u="sng" dirty="0" smtClean="0">
                <a:solidFill>
                  <a:srgbClr val="FF0000"/>
                </a:solidFill>
              </a:rPr>
              <a:t>Time</a:t>
            </a:r>
          </a:p>
          <a:p>
            <a:pPr marL="0" indent="0">
              <a:buNone/>
            </a:pPr>
            <a:r>
              <a:rPr lang="en-GB" sz="2400" u="sng" dirty="0" smtClean="0">
                <a:solidFill>
                  <a:srgbClr val="FF0000"/>
                </a:solidFill>
              </a:rPr>
              <a:t>Temperature </a:t>
            </a:r>
          </a:p>
          <a:p>
            <a:pPr marL="0" indent="0">
              <a:buNone/>
            </a:pPr>
            <a:r>
              <a:rPr lang="en-GB" sz="2400" u="sng" dirty="0" smtClean="0">
                <a:solidFill>
                  <a:srgbClr val="FF0000"/>
                </a:solidFill>
              </a:rPr>
              <a:t>Distance </a:t>
            </a:r>
          </a:p>
          <a:p>
            <a:pPr marL="0" indent="0">
              <a:buNone/>
            </a:pPr>
            <a:r>
              <a:rPr lang="en-GB" sz="2400" u="sng" dirty="0" smtClean="0">
                <a:solidFill>
                  <a:srgbClr val="FF0000"/>
                </a:solidFill>
              </a:rPr>
              <a:t>Weight </a:t>
            </a:r>
          </a:p>
          <a:p>
            <a:pPr marL="0" indent="0">
              <a:buNone/>
            </a:pPr>
            <a:r>
              <a:rPr lang="en-GB" sz="2400" u="sng" dirty="0" smtClean="0">
                <a:solidFill>
                  <a:srgbClr val="FF0000"/>
                </a:solidFill>
              </a:rPr>
              <a:t>Money </a:t>
            </a:r>
          </a:p>
          <a:p>
            <a:pPr marL="0" indent="0">
              <a:buNone/>
            </a:pPr>
            <a:endParaRPr lang="en-GB" u="sng" dirty="0" smtClean="0">
              <a:solidFill>
                <a:schemeClr val="bg1"/>
              </a:solidFill>
            </a:endParaRPr>
          </a:p>
        </p:txBody>
      </p:sp>
      <p:sp>
        <p:nvSpPr>
          <p:cNvPr id="4" name="CuadroTexto 3"/>
          <p:cNvSpPr txBox="1"/>
          <p:nvPr/>
        </p:nvSpPr>
        <p:spPr>
          <a:xfrm>
            <a:off x="2805302" y="2730139"/>
            <a:ext cx="9238652" cy="4154984"/>
          </a:xfrm>
          <a:prstGeom prst="rect">
            <a:avLst/>
          </a:prstGeom>
          <a:noFill/>
        </p:spPr>
        <p:txBody>
          <a:bodyPr wrap="square" rtlCol="0">
            <a:spAutoFit/>
          </a:bodyPr>
          <a:lstStyle/>
          <a:p>
            <a:r>
              <a:rPr lang="en-GB" sz="2400" dirty="0"/>
              <a:t>M</a:t>
            </a:r>
            <a:r>
              <a:rPr lang="en-GB" sz="2400" dirty="0" smtClean="0"/>
              <a:t>iles, kilometres, centimetres, metres, yards, inches, millimetres</a:t>
            </a:r>
          </a:p>
          <a:p>
            <a:endParaRPr lang="en-GB" sz="2400" dirty="0"/>
          </a:p>
          <a:p>
            <a:r>
              <a:rPr lang="en-GB" sz="2400" dirty="0" smtClean="0"/>
              <a:t>Kilograms, grams, stone, pounds, tons</a:t>
            </a:r>
          </a:p>
          <a:p>
            <a:endParaRPr lang="en-GB" sz="2400" dirty="0"/>
          </a:p>
          <a:p>
            <a:r>
              <a:rPr lang="en-GB" sz="2400" dirty="0" smtClean="0"/>
              <a:t>Dollars and cents , pesos, euros and cents, pounds and pennies</a:t>
            </a:r>
          </a:p>
          <a:p>
            <a:endParaRPr lang="en-GB" sz="2400" b="1" dirty="0" smtClean="0"/>
          </a:p>
          <a:p>
            <a:r>
              <a:rPr lang="en-GB" sz="2400" dirty="0" smtClean="0"/>
              <a:t>Degrees Celsius/centigrade (°C) or </a:t>
            </a:r>
            <a:r>
              <a:rPr lang="en-GB" sz="2400" dirty="0"/>
              <a:t>d</a:t>
            </a:r>
            <a:r>
              <a:rPr lang="en-GB" sz="2400" dirty="0" smtClean="0"/>
              <a:t>egrees Fahrenheit (°F) </a:t>
            </a:r>
          </a:p>
          <a:p>
            <a:endParaRPr lang="en-GB" sz="2400" dirty="0"/>
          </a:p>
          <a:p>
            <a:r>
              <a:rPr lang="en-GB" sz="2400" dirty="0" smtClean="0"/>
              <a:t>Hours, minutes, seconds, months, years, decades. </a:t>
            </a:r>
          </a:p>
          <a:p>
            <a:endParaRPr lang="en-GB" sz="2400" dirty="0"/>
          </a:p>
          <a:p>
            <a:r>
              <a:rPr lang="en-GB" sz="2400" i="1" dirty="0" smtClean="0">
                <a:solidFill>
                  <a:schemeClr val="accent2"/>
                </a:solidFill>
              </a:rPr>
              <a:t>Go to the next page to check your answers </a:t>
            </a:r>
          </a:p>
        </p:txBody>
      </p:sp>
    </p:spTree>
    <p:extLst>
      <p:ext uri="{BB962C8B-B14F-4D97-AF65-F5344CB8AC3E}">
        <p14:creationId xmlns:p14="http://schemas.microsoft.com/office/powerpoint/2010/main" val="2260222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665" y="453962"/>
            <a:ext cx="11029616" cy="721695"/>
          </a:xfrm>
        </p:spPr>
        <p:txBody>
          <a:bodyPr/>
          <a:lstStyle/>
          <a:p>
            <a:r>
              <a:rPr lang="en-GB" dirty="0" smtClean="0"/>
              <a:t>Task two :  Keywords for Decimal Problems</a:t>
            </a:r>
            <a:endParaRPr lang="en-GB" dirty="0"/>
          </a:p>
        </p:txBody>
      </p:sp>
      <p:sp>
        <p:nvSpPr>
          <p:cNvPr id="3" name="Marcador de contenido 2"/>
          <p:cNvSpPr>
            <a:spLocks noGrp="1"/>
          </p:cNvSpPr>
          <p:nvPr>
            <p:ph idx="1"/>
          </p:nvPr>
        </p:nvSpPr>
        <p:spPr>
          <a:xfrm>
            <a:off x="444138" y="1384663"/>
            <a:ext cx="11166670" cy="5682342"/>
          </a:xfrm>
        </p:spPr>
        <p:txBody>
          <a:bodyPr anchor="t">
            <a:normAutofit/>
          </a:bodyPr>
          <a:lstStyle/>
          <a:p>
            <a:pPr marL="0" indent="0">
              <a:buNone/>
            </a:pPr>
            <a:r>
              <a:rPr lang="en-GB" dirty="0" smtClean="0">
                <a:solidFill>
                  <a:schemeClr val="bg1"/>
                </a:solidFill>
              </a:rPr>
              <a:t>Check and Correct your answers!</a:t>
            </a:r>
          </a:p>
          <a:p>
            <a:pPr marL="0" indent="0" algn="ctr">
              <a:buNone/>
            </a:pPr>
            <a:r>
              <a:rPr lang="en-GB" sz="2400" u="sng" dirty="0" smtClean="0">
                <a:solidFill>
                  <a:srgbClr val="FF0000"/>
                </a:solidFill>
              </a:rPr>
              <a:t>Units of Measurement and Decimals </a:t>
            </a:r>
          </a:p>
          <a:p>
            <a:pPr marL="0" indent="0">
              <a:buNone/>
            </a:pPr>
            <a:r>
              <a:rPr lang="en-GB" sz="2400" u="sng" dirty="0" smtClean="0">
                <a:solidFill>
                  <a:srgbClr val="FF0000"/>
                </a:solidFill>
              </a:rPr>
              <a:t>Time: </a:t>
            </a:r>
            <a:r>
              <a:rPr lang="en-GB" sz="2400" dirty="0" smtClean="0"/>
              <a:t>Hours</a:t>
            </a:r>
            <a:r>
              <a:rPr lang="en-GB" sz="2400" dirty="0"/>
              <a:t>, minutes, seconds, months, years, decades. </a:t>
            </a:r>
            <a:endParaRPr lang="en-GB" sz="2400" u="sng" dirty="0" smtClean="0">
              <a:solidFill>
                <a:srgbClr val="FF0000"/>
              </a:solidFill>
            </a:endParaRPr>
          </a:p>
          <a:p>
            <a:pPr marL="0" indent="0">
              <a:buNone/>
            </a:pPr>
            <a:endParaRPr lang="en-GB" sz="2400" u="sng" dirty="0" smtClean="0">
              <a:solidFill>
                <a:srgbClr val="FF0000"/>
              </a:solidFill>
            </a:endParaRPr>
          </a:p>
          <a:p>
            <a:pPr marL="0" indent="0">
              <a:buNone/>
            </a:pPr>
            <a:r>
              <a:rPr lang="en-GB" sz="2400" u="sng" dirty="0" smtClean="0">
                <a:solidFill>
                  <a:srgbClr val="FF0000"/>
                </a:solidFill>
              </a:rPr>
              <a:t>Temperature: </a:t>
            </a:r>
            <a:r>
              <a:rPr lang="en-GB" sz="2400" dirty="0"/>
              <a:t>Degrees Celsius/centigrade (°C) or degrees Fahrenheit (°F) </a:t>
            </a:r>
          </a:p>
          <a:p>
            <a:pPr marL="0" indent="0">
              <a:buNone/>
            </a:pPr>
            <a:endParaRPr lang="en-GB" sz="2400" u="sng" dirty="0" smtClean="0">
              <a:solidFill>
                <a:srgbClr val="FF0000"/>
              </a:solidFill>
            </a:endParaRPr>
          </a:p>
          <a:p>
            <a:pPr marL="0" indent="0">
              <a:buNone/>
            </a:pPr>
            <a:r>
              <a:rPr lang="en-GB" sz="2400" u="sng" dirty="0" smtClean="0">
                <a:solidFill>
                  <a:srgbClr val="FF0000"/>
                </a:solidFill>
              </a:rPr>
              <a:t>Distance: </a:t>
            </a:r>
            <a:r>
              <a:rPr lang="en-GB" sz="2400" dirty="0"/>
              <a:t>Miles, kilometres, centimetres, metres, yards, inches, millimetres</a:t>
            </a:r>
          </a:p>
          <a:p>
            <a:pPr marL="0" indent="0">
              <a:buNone/>
            </a:pPr>
            <a:endParaRPr lang="en-GB" sz="2400" u="sng" dirty="0" smtClean="0">
              <a:solidFill>
                <a:srgbClr val="FF0000"/>
              </a:solidFill>
            </a:endParaRPr>
          </a:p>
          <a:p>
            <a:pPr marL="0" indent="0">
              <a:buNone/>
            </a:pPr>
            <a:r>
              <a:rPr lang="en-GB" sz="2400" u="sng" dirty="0" smtClean="0">
                <a:solidFill>
                  <a:srgbClr val="FF0000"/>
                </a:solidFill>
              </a:rPr>
              <a:t>Weight: </a:t>
            </a:r>
            <a:r>
              <a:rPr lang="en-GB" sz="2400" dirty="0"/>
              <a:t>Kilograms, grams, stone, pounds, tons</a:t>
            </a:r>
          </a:p>
          <a:p>
            <a:pPr marL="0" indent="0">
              <a:buNone/>
            </a:pPr>
            <a:endParaRPr lang="en-GB" sz="2400" u="sng" dirty="0" smtClean="0">
              <a:solidFill>
                <a:srgbClr val="FF0000"/>
              </a:solidFill>
            </a:endParaRPr>
          </a:p>
          <a:p>
            <a:pPr marL="0" indent="0">
              <a:buNone/>
            </a:pPr>
            <a:r>
              <a:rPr lang="en-GB" sz="2400" u="sng" dirty="0" smtClean="0">
                <a:solidFill>
                  <a:srgbClr val="FF0000"/>
                </a:solidFill>
              </a:rPr>
              <a:t>Money: </a:t>
            </a:r>
            <a:r>
              <a:rPr lang="en-GB" sz="2400" dirty="0"/>
              <a:t>Dollars and cents , pesos, euros and cents, pounds and pennies</a:t>
            </a:r>
          </a:p>
          <a:p>
            <a:pPr marL="0" indent="0">
              <a:buNone/>
            </a:pPr>
            <a:endParaRPr lang="en-GB" sz="2400" u="sng" dirty="0" smtClean="0">
              <a:solidFill>
                <a:srgbClr val="FF0000"/>
              </a:solidFill>
            </a:endParaRPr>
          </a:p>
          <a:p>
            <a:pPr marL="0" indent="0">
              <a:buNone/>
            </a:pPr>
            <a:endParaRPr lang="en-GB" u="sng" dirty="0" smtClean="0">
              <a:solidFill>
                <a:schemeClr val="bg1"/>
              </a:solidFill>
            </a:endParaRPr>
          </a:p>
        </p:txBody>
      </p:sp>
    </p:spTree>
    <p:extLst>
      <p:ext uri="{BB962C8B-B14F-4D97-AF65-F5344CB8AC3E}">
        <p14:creationId xmlns:p14="http://schemas.microsoft.com/office/powerpoint/2010/main" val="402346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Task three: Brain pop Video </a:t>
            </a:r>
            <a:endParaRPr lang="en-GB" dirty="0"/>
          </a:p>
        </p:txBody>
      </p:sp>
      <p:sp>
        <p:nvSpPr>
          <p:cNvPr id="3" name="Marcador de contenido 2"/>
          <p:cNvSpPr>
            <a:spLocks noGrp="1"/>
          </p:cNvSpPr>
          <p:nvPr>
            <p:ph idx="1"/>
          </p:nvPr>
        </p:nvSpPr>
        <p:spPr>
          <a:xfrm>
            <a:off x="2725947" y="2180496"/>
            <a:ext cx="8884860" cy="3678303"/>
          </a:xfrm>
        </p:spPr>
        <p:txBody>
          <a:bodyPr anchor="t"/>
          <a:lstStyle/>
          <a:p>
            <a:pPr marL="0" indent="0">
              <a:buNone/>
            </a:pPr>
            <a:r>
              <a:rPr lang="en-GB" sz="2000" dirty="0" smtClean="0"/>
              <a:t> </a:t>
            </a:r>
            <a:r>
              <a:rPr lang="en-GB" sz="2800" dirty="0" smtClean="0"/>
              <a:t>1. </a:t>
            </a:r>
            <a:r>
              <a:rPr lang="en-GB" sz="2800" dirty="0"/>
              <a:t>W</a:t>
            </a:r>
            <a:r>
              <a:rPr lang="en-GB" sz="2800" dirty="0" smtClean="0"/>
              <a:t>atch the brain pop video Grams and Kilograms : </a:t>
            </a:r>
            <a:r>
              <a:rPr lang="en-GB" dirty="0"/>
              <a:t>https://jr.brainpop.com/math/measurement/gramsandkilograms/</a:t>
            </a:r>
          </a:p>
          <a:p>
            <a:pPr marL="0" indent="0">
              <a:buNone/>
            </a:pPr>
            <a:r>
              <a:rPr lang="en-GB" sz="2800" dirty="0" smtClean="0"/>
              <a:t>2. When you have finished, take the hard quiz. </a:t>
            </a:r>
            <a:endParaRPr lang="en-GB" sz="2800" dirty="0"/>
          </a:p>
        </p:txBody>
      </p:sp>
      <p:pic>
        <p:nvPicPr>
          <p:cNvPr id="4" name="Marcador de contenido 3"/>
          <p:cNvPicPr>
            <a:picLocks noChangeAspect="1"/>
          </p:cNvPicPr>
          <p:nvPr/>
        </p:nvPicPr>
        <p:blipFill rotWithShape="1">
          <a:blip r:embed="rId2"/>
          <a:srcRect l="69947" t="50884" r="19018" b="25855"/>
          <a:stretch/>
        </p:blipFill>
        <p:spPr>
          <a:xfrm>
            <a:off x="411374" y="2011680"/>
            <a:ext cx="2314573" cy="2743199"/>
          </a:xfrm>
          <a:prstGeom prst="rect">
            <a:avLst/>
          </a:prstGeom>
        </p:spPr>
      </p:pic>
    </p:spTree>
    <p:extLst>
      <p:ext uri="{BB962C8B-B14F-4D97-AF65-F5344CB8AC3E}">
        <p14:creationId xmlns:p14="http://schemas.microsoft.com/office/powerpoint/2010/main" val="2155365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6000" dirty="0" smtClean="0"/>
              <a:t>Class two </a:t>
            </a:r>
            <a:endParaRPr lang="en-GB" sz="6000" dirty="0"/>
          </a:p>
        </p:txBody>
      </p:sp>
      <p:sp>
        <p:nvSpPr>
          <p:cNvPr id="3" name="Subtítulo 2"/>
          <p:cNvSpPr>
            <a:spLocks noGrp="1"/>
          </p:cNvSpPr>
          <p:nvPr>
            <p:ph type="subTitle" idx="1"/>
          </p:nvPr>
        </p:nvSpPr>
        <p:spPr/>
        <p:txBody>
          <a:bodyPr/>
          <a:lstStyle/>
          <a:p>
            <a:r>
              <a:rPr lang="en-GB" dirty="0" smtClean="0"/>
              <a:t>21</a:t>
            </a:r>
            <a:r>
              <a:rPr lang="en-GB" baseline="30000" dirty="0" smtClean="0"/>
              <a:t>st</a:t>
            </a:r>
            <a:r>
              <a:rPr lang="en-GB" dirty="0" smtClean="0"/>
              <a:t> of April </a:t>
            </a:r>
            <a:endParaRPr lang="en-GB" dirty="0"/>
          </a:p>
        </p:txBody>
      </p:sp>
      <p:sp>
        <p:nvSpPr>
          <p:cNvPr id="4" name="CuadroTexto 3"/>
          <p:cNvSpPr txBox="1"/>
          <p:nvPr/>
        </p:nvSpPr>
        <p:spPr>
          <a:xfrm>
            <a:off x="581191" y="3333961"/>
            <a:ext cx="10326295" cy="1815882"/>
          </a:xfrm>
          <a:prstGeom prst="rect">
            <a:avLst/>
          </a:prstGeom>
          <a:noFill/>
        </p:spPr>
        <p:txBody>
          <a:bodyPr wrap="square" rtlCol="0">
            <a:spAutoFit/>
          </a:bodyPr>
          <a:lstStyle/>
          <a:p>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this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class</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you</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need</a:t>
            </a:r>
            <a:r>
              <a:rPr lang="es-MX" sz="2800" dirty="0" smtClean="0">
                <a:solidFill>
                  <a:schemeClr val="bg1"/>
                </a:solidFill>
                <a:latin typeface="Arial" panose="020B0604020202020204" pitchFamily="34" charset="0"/>
                <a:cs typeface="Arial" panose="020B0604020202020204" pitchFamily="34" charset="0"/>
              </a:rPr>
              <a:t>:</a:t>
            </a:r>
          </a:p>
          <a:p>
            <a:r>
              <a:rPr lang="es-MX" sz="2800" dirty="0" err="1" smtClean="0">
                <a:solidFill>
                  <a:schemeClr val="bg1"/>
                </a:solidFill>
                <a:latin typeface="Arial" panose="020B0604020202020204" pitchFamily="34" charset="0"/>
                <a:cs typeface="Arial" panose="020B0604020202020204" pitchFamily="34" charset="0"/>
              </a:rPr>
              <a:t>Your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math</a:t>
            </a:r>
            <a:r>
              <a:rPr lang="es-MX" sz="2800" dirty="0" smtClean="0">
                <a:solidFill>
                  <a:schemeClr val="bg1"/>
                </a:solidFill>
                <a:latin typeface="Arial" panose="020B0604020202020204" pitchFamily="34" charset="0"/>
                <a:cs typeface="Arial" panose="020B0604020202020204" pitchFamily="34" charset="0"/>
              </a:rPr>
              <a:t> notebook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pencil</a:t>
            </a:r>
            <a:r>
              <a:rPr lang="es-MX" sz="2800" dirty="0" smtClean="0">
                <a:solidFill>
                  <a:schemeClr val="bg1"/>
                </a:solidFill>
                <a:latin typeface="Arial" panose="020B0604020202020204" pitchFamily="34" charset="0"/>
                <a:cs typeface="Arial" panose="020B0604020202020204" pitchFamily="34" charset="0"/>
              </a:rPr>
              <a:t> </a:t>
            </a:r>
          </a:p>
          <a:p>
            <a:r>
              <a:rPr lang="es-MX" sz="2800" dirty="0" smtClean="0">
                <a:solidFill>
                  <a:schemeClr val="bg1"/>
                </a:solidFill>
                <a:latin typeface="Arial" panose="020B0604020202020204" pitchFamily="34" charset="0"/>
                <a:cs typeface="Arial" panose="020B0604020202020204" pitchFamily="34" charset="0"/>
              </a:rPr>
              <a:t>A </a:t>
            </a:r>
            <a:r>
              <a:rPr lang="es-MX" sz="2800" dirty="0" err="1" smtClean="0">
                <a:solidFill>
                  <a:schemeClr val="bg1"/>
                </a:solidFill>
                <a:latin typeface="Arial" panose="020B0604020202020204" pitchFamily="34" charset="0"/>
                <a:cs typeface="Arial" panose="020B0604020202020204" pitchFamily="34" charset="0"/>
              </a:rPr>
              <a:t>computer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for</a:t>
            </a:r>
            <a:r>
              <a:rPr lang="es-MX" sz="2800" dirty="0" smtClean="0">
                <a:solidFill>
                  <a:schemeClr val="bg1"/>
                </a:solidFill>
                <a:latin typeface="Arial" panose="020B0604020202020204" pitchFamily="34" charset="0"/>
                <a:cs typeface="Arial" panose="020B0604020202020204" pitchFamily="34" charset="0"/>
              </a:rPr>
              <a:t> </a:t>
            </a:r>
            <a:r>
              <a:rPr lang="es-MX" sz="2800" dirty="0" err="1" smtClean="0">
                <a:solidFill>
                  <a:schemeClr val="bg1"/>
                </a:solidFill>
                <a:latin typeface="Arial" panose="020B0604020202020204" pitchFamily="34" charset="0"/>
                <a:cs typeface="Arial" panose="020B0604020202020204" pitchFamily="34" charset="0"/>
              </a:rPr>
              <a:t>BrainPop</a:t>
            </a:r>
            <a:r>
              <a:rPr lang="es-MX" sz="2800" dirty="0" smtClean="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8306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195" y="140453"/>
            <a:ext cx="11029616" cy="1013800"/>
          </a:xfrm>
        </p:spPr>
        <p:txBody>
          <a:bodyPr/>
          <a:lstStyle/>
          <a:p>
            <a:r>
              <a:rPr lang="en-GB" dirty="0" smtClean="0"/>
              <a:t>Task one: Looking at  decimal Word Problems</a:t>
            </a:r>
            <a:endParaRPr lang="en-GB" dirty="0"/>
          </a:p>
        </p:txBody>
      </p:sp>
      <p:sp>
        <p:nvSpPr>
          <p:cNvPr id="3" name="Marcador de contenido 2"/>
          <p:cNvSpPr>
            <a:spLocks noGrp="1"/>
          </p:cNvSpPr>
          <p:nvPr>
            <p:ph idx="1"/>
          </p:nvPr>
        </p:nvSpPr>
        <p:spPr>
          <a:xfrm>
            <a:off x="519195" y="1154253"/>
            <a:ext cx="11153607" cy="5377176"/>
          </a:xfrm>
        </p:spPr>
        <p:txBody>
          <a:bodyPr anchor="t">
            <a:normAutofit fontScale="92500" lnSpcReduction="20000"/>
          </a:bodyPr>
          <a:lstStyle/>
          <a:p>
            <a:pPr marL="0" indent="0">
              <a:buNone/>
            </a:pPr>
            <a:r>
              <a:rPr lang="en-GB" dirty="0" smtClean="0">
                <a:solidFill>
                  <a:schemeClr val="bg1"/>
                </a:solidFill>
              </a:rPr>
              <a:t>On this page you will see some examples of word problems using decimals. </a:t>
            </a:r>
            <a:r>
              <a:rPr lang="en-GB" b="1" u="sng" dirty="0" smtClean="0">
                <a:solidFill>
                  <a:schemeClr val="bg1"/>
                </a:solidFill>
              </a:rPr>
              <a:t>You do not need to write these down. Just follow the instructions.</a:t>
            </a:r>
            <a:endParaRPr lang="en-GB" u="sng" dirty="0">
              <a:solidFill>
                <a:schemeClr val="bg1"/>
              </a:solidFill>
            </a:endParaRPr>
          </a:p>
          <a:p>
            <a:pPr marL="0" indent="0" algn="ctr">
              <a:buNone/>
            </a:pPr>
            <a:endParaRPr lang="en-GB" sz="2000" dirty="0" smtClean="0">
              <a:solidFill>
                <a:schemeClr val="accent1">
                  <a:lumMod val="75000"/>
                  <a:lumOff val="25000"/>
                </a:schemeClr>
              </a:solidFill>
              <a:latin typeface="Ink Free" panose="03080402000500000000" pitchFamily="66" charset="0"/>
            </a:endParaRPr>
          </a:p>
          <a:p>
            <a:pPr marL="0" indent="0" algn="ctr">
              <a:buNone/>
            </a:pPr>
            <a:r>
              <a:rPr lang="en-GB" sz="2000" b="1" dirty="0" smtClean="0">
                <a:solidFill>
                  <a:schemeClr val="accent1">
                    <a:lumMod val="75000"/>
                    <a:lumOff val="25000"/>
                  </a:schemeClr>
                </a:solidFill>
                <a:latin typeface="Ink Free" panose="03080402000500000000" pitchFamily="66" charset="0"/>
              </a:rPr>
              <a:t>“Elena runs 2.5 miles on Tuesday. On Wednesday she runs 3.1 miles. How many miles does she run altogether? “</a:t>
            </a:r>
          </a:p>
          <a:p>
            <a:pPr marL="0" indent="0" algn="ctr">
              <a:buNone/>
            </a:pPr>
            <a:r>
              <a:rPr lang="en-GB" sz="2000" b="1" dirty="0">
                <a:solidFill>
                  <a:schemeClr val="accent1">
                    <a:lumMod val="75000"/>
                    <a:lumOff val="25000"/>
                  </a:schemeClr>
                </a:solidFill>
                <a:latin typeface="Ink Free" panose="03080402000500000000" pitchFamily="66" charset="0"/>
                <a:cs typeface="Arial" panose="020B0604020202020204" pitchFamily="34" charset="0"/>
              </a:rPr>
              <a:t>“On Monday it was 31.4 degrees Celsius in Cartagena. It was 23.4 degrees Celsius in Medellin. How much hotter was it in Cartagena than Medellin? “ </a:t>
            </a:r>
            <a:endParaRPr lang="en-GB" sz="2000" b="1" dirty="0" smtClean="0">
              <a:solidFill>
                <a:schemeClr val="accent1">
                  <a:lumMod val="90000"/>
                  <a:lumOff val="10000"/>
                </a:schemeClr>
              </a:solidFill>
              <a:latin typeface="Ink Free" panose="03080402000500000000" pitchFamily="66" charset="0"/>
            </a:endParaRPr>
          </a:p>
          <a:p>
            <a:pPr marL="0" indent="0">
              <a:buNone/>
            </a:pPr>
            <a:r>
              <a:rPr lang="en-GB" sz="2000" dirty="0" smtClean="0">
                <a:latin typeface="Arial" panose="020B0604020202020204" pitchFamily="34" charset="0"/>
                <a:cs typeface="Arial" panose="020B0604020202020204" pitchFamily="34" charset="0"/>
              </a:rPr>
              <a:t>Look at the two word problems above and think about the following questions: </a:t>
            </a:r>
          </a:p>
          <a:p>
            <a:pPr marL="0" indent="0">
              <a:buNone/>
            </a:pPr>
            <a:r>
              <a:rPr lang="en-GB" sz="2000" dirty="0" smtClean="0">
                <a:latin typeface="Arial" panose="020B0604020202020204" pitchFamily="34" charset="0"/>
                <a:cs typeface="Arial" panose="020B0604020202020204" pitchFamily="34" charset="0"/>
              </a:rPr>
              <a:t>1. What type of word problem is it? (addition, subtraction or comparison)</a:t>
            </a:r>
          </a:p>
          <a:p>
            <a:pPr marL="0" indent="0">
              <a:buNone/>
            </a:pPr>
            <a:r>
              <a:rPr lang="en-GB" sz="2000" dirty="0" smtClean="0">
                <a:latin typeface="Arial" panose="020B0604020202020204" pitchFamily="34" charset="0"/>
                <a:cs typeface="Arial" panose="020B0604020202020204" pitchFamily="34" charset="0"/>
              </a:rPr>
              <a:t>2. What is the context? (money, distance, temperature, weight, time or other)</a:t>
            </a:r>
          </a:p>
          <a:p>
            <a:pPr marL="0" indent="0">
              <a:buNone/>
            </a:pPr>
            <a:r>
              <a:rPr lang="en-GB" sz="2000" dirty="0" smtClean="0">
                <a:latin typeface="Arial" panose="020B0604020202020204" pitchFamily="34" charset="0"/>
                <a:cs typeface="Arial" panose="020B0604020202020204" pitchFamily="34" charset="0"/>
              </a:rPr>
              <a:t>3. What are the </a:t>
            </a:r>
            <a:r>
              <a:rPr lang="en-GB" sz="2000" b="1" dirty="0" smtClean="0">
                <a:latin typeface="Arial" panose="020B0604020202020204" pitchFamily="34" charset="0"/>
                <a:cs typeface="Arial" panose="020B0604020202020204" pitchFamily="34" charset="0"/>
              </a:rPr>
              <a:t>units of measurement? </a:t>
            </a:r>
            <a:r>
              <a:rPr lang="en-GB" sz="2000" dirty="0" smtClean="0">
                <a:latin typeface="Arial" panose="020B0604020202020204" pitchFamily="34" charset="0"/>
                <a:cs typeface="Arial" panose="020B0604020202020204" pitchFamily="34" charset="0"/>
              </a:rPr>
              <a:t>(miles, dollars, metres, degrees Celsius, kilometres, seconds </a:t>
            </a:r>
            <a:r>
              <a:rPr lang="en-GB" sz="2000" dirty="0" err="1" smtClean="0">
                <a:latin typeface="Arial" panose="020B0604020202020204" pitchFamily="34" charset="0"/>
                <a:cs typeface="Arial" panose="020B0604020202020204" pitchFamily="34" charset="0"/>
              </a:rPr>
              <a:t>etc</a:t>
            </a:r>
            <a:r>
              <a:rPr lang="en-GB" sz="2000" dirty="0" smtClean="0">
                <a:latin typeface="Arial" panose="020B0604020202020204" pitchFamily="34" charset="0"/>
                <a:cs typeface="Arial" panose="020B0604020202020204" pitchFamily="34" charset="0"/>
              </a:rPr>
              <a:t>)</a:t>
            </a:r>
          </a:p>
          <a:p>
            <a:pPr marL="0" indent="0">
              <a:buNone/>
            </a:pPr>
            <a:r>
              <a:rPr lang="en-GB" sz="2000" dirty="0" smtClean="0">
                <a:latin typeface="Arial" panose="020B0604020202020204" pitchFamily="34" charset="0"/>
                <a:cs typeface="Arial" panose="020B0604020202020204" pitchFamily="34" charset="0"/>
              </a:rPr>
              <a:t>4. What is the number </a:t>
            </a:r>
            <a:r>
              <a:rPr lang="en-GB" sz="2000" dirty="0" smtClean="0">
                <a:latin typeface="Arial" panose="020B0604020202020204" pitchFamily="34" charset="0"/>
                <a:cs typeface="Arial" panose="020B0604020202020204" pitchFamily="34" charset="0"/>
              </a:rPr>
              <a:t>sentence</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and answer? (you may need to use your notebook to work out the answer) </a:t>
            </a: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When you think you know the answers to the questions above, go to the next slide to check.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697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864</TotalTime>
  <Words>2260</Words>
  <Application>Microsoft Office PowerPoint</Application>
  <PresentationFormat>Panorámica</PresentationFormat>
  <Paragraphs>236</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Arial Narrow</vt:lpstr>
      <vt:lpstr>Gill Sans MT</vt:lpstr>
      <vt:lpstr>Ink Free</vt:lpstr>
      <vt:lpstr>Wingdings</vt:lpstr>
      <vt:lpstr>Wingdings 2</vt:lpstr>
      <vt:lpstr>Dividendo</vt:lpstr>
      <vt:lpstr>Math – week 6</vt:lpstr>
      <vt:lpstr>Class One</vt:lpstr>
      <vt:lpstr>Class One : When do we use decimals?</vt:lpstr>
      <vt:lpstr>Task One: When do we use decimals? </vt:lpstr>
      <vt:lpstr>Task two :  Units of Measurement </vt:lpstr>
      <vt:lpstr>Task two :  Keywords for Decimal Problems</vt:lpstr>
      <vt:lpstr>Task three: Brain pop Video </vt:lpstr>
      <vt:lpstr>Class two </vt:lpstr>
      <vt:lpstr>Task one: Looking at  decimal Word Problems</vt:lpstr>
      <vt:lpstr>Task one: Looking at  decimal Word Problems</vt:lpstr>
      <vt:lpstr>Task Two: Writing a word Problem</vt:lpstr>
      <vt:lpstr>Task two: Writing a word problem</vt:lpstr>
      <vt:lpstr>Task three: Brain pop Video </vt:lpstr>
      <vt:lpstr>Class three </vt:lpstr>
      <vt:lpstr>Task one: Brain pop Video </vt:lpstr>
      <vt:lpstr>Task two: Centimetres, Meters and Kilometres </vt:lpstr>
      <vt:lpstr>Task two: Centimetres, Metres and Kilometres </vt:lpstr>
      <vt:lpstr>Class Four</vt:lpstr>
      <vt:lpstr>Task one: Solving and checking word problems </vt:lpstr>
      <vt:lpstr>Task one: Solving and checking word problems </vt:lpstr>
      <vt:lpstr>Task one: Solving and checking word problems </vt:lpstr>
      <vt:lpstr>Task one: Solving and checking word problems </vt:lpstr>
      <vt:lpstr>Task 2: Create a word Problem and Solve it </vt:lpstr>
      <vt:lpstr>Task Three: Brain pop Video </vt:lpstr>
      <vt:lpstr>Class five </vt:lpstr>
      <vt:lpstr>Task One: metacognition Chart  Complete the chart and send it in the pdf with the rest of your work. M1 and m2</vt:lpstr>
      <vt:lpstr>Task two: evaluation ct1, ct2 and c2</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 week 6</dc:title>
  <dc:creator>elenarosamorrice@outlook.com</dc:creator>
  <cp:lastModifiedBy>elenarosamorrice@outlook.com</cp:lastModifiedBy>
  <cp:revision>36</cp:revision>
  <dcterms:created xsi:type="dcterms:W3CDTF">2020-04-14T14:31:26Z</dcterms:created>
  <dcterms:modified xsi:type="dcterms:W3CDTF">2020-04-15T22:47:22Z</dcterms:modified>
</cp:coreProperties>
</file>