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0" r:id="rId11"/>
    <p:sldId id="262" r:id="rId12"/>
    <p:sldId id="261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png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2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gi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3.gif"/><Relationship Id="rId10" Type="http://schemas.openxmlformats.org/officeDocument/2006/relationships/image" Target="../media/image20.gif"/><Relationship Id="rId4" Type="http://schemas.openxmlformats.org/officeDocument/2006/relationships/image" Target="../media/image12.jp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 smtClean="0"/>
              <a:t>Mixed Numbers and Improper Fractions </a:t>
            </a:r>
            <a:endParaRPr lang="en-GB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Changing Improper Fractions into Mixed Number Fractions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34113" y="1874516"/>
                <a:ext cx="1197428" cy="26974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8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8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113" y="1874516"/>
                <a:ext cx="1197428" cy="269748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 txBox="1">
                <a:spLocks/>
              </p:cNvSpPr>
              <p:nvPr/>
            </p:nvSpPr>
            <p:spPr>
              <a:xfrm>
                <a:off x="2331541" y="1874517"/>
                <a:ext cx="9477282" cy="26974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Divide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numerator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denominator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s-MX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÷ 4 =  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s-MX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s-MX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answer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whole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remainder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numerator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s-MX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s-MX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MX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denominator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stays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  <a:endParaRPr lang="es-MX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41" y="1874517"/>
                <a:ext cx="9477282" cy="2697483"/>
              </a:xfrm>
              <a:prstGeom prst="rect">
                <a:avLst/>
              </a:prstGeom>
              <a:blipFill>
                <a:blip r:embed="rId3"/>
                <a:stretch>
                  <a:fillRect l="-1158" t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931920" y="4663440"/>
                <a:ext cx="7197635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MX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40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663440"/>
                <a:ext cx="7197635" cy="971613"/>
              </a:xfrm>
              <a:prstGeom prst="rect">
                <a:avLst/>
              </a:prstGeom>
              <a:blipFill>
                <a:blip r:embed="rId4"/>
                <a:stretch>
                  <a:fillRect b="-11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9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4084"/>
          </a:xfrm>
        </p:spPr>
        <p:txBody>
          <a:bodyPr>
            <a:noAutofit/>
          </a:bodyPr>
          <a:lstStyle/>
          <a:p>
            <a:r>
              <a:rPr lang="es-MX" sz="6000" dirty="0" err="1" smtClean="0">
                <a:solidFill>
                  <a:srgbClr val="FF0000"/>
                </a:solidFill>
              </a:rPr>
              <a:t>Practice</a:t>
            </a:r>
            <a:r>
              <a:rPr lang="es-MX" sz="6000" dirty="0" smtClean="0">
                <a:solidFill>
                  <a:srgbClr val="FF0000"/>
                </a:solidFill>
              </a:rPr>
              <a:t>!</a:t>
            </a:r>
            <a:endParaRPr lang="en-GB" sz="6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293223"/>
                <a:ext cx="10178322" cy="4586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Change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following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mproper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ractions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into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ixed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umber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Fractions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MX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MX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s-MX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:endParaRPr lang="es-MX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MX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s-MX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293223"/>
                <a:ext cx="10178322" cy="4586369"/>
              </a:xfrm>
              <a:blipFill>
                <a:blip r:embed="rId2"/>
                <a:stretch>
                  <a:fillRect l="-898" t="-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1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2461"/>
          </a:xfrm>
        </p:spPr>
        <p:txBody>
          <a:bodyPr>
            <a:normAutofit fontScale="90000"/>
          </a:bodyPr>
          <a:lstStyle/>
          <a:p>
            <a:r>
              <a:rPr lang="es-MX" dirty="0" err="1" smtClean="0">
                <a:solidFill>
                  <a:srgbClr val="FF0000"/>
                </a:solidFill>
              </a:rPr>
              <a:t>Changing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Mixed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Numbers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into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Improper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Fractions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03484" y="2103121"/>
                <a:ext cx="1439271" cy="24819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6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MX" sz="6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s-MX" sz="6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484" y="2103121"/>
                <a:ext cx="1439271" cy="2481942"/>
              </a:xfrm>
              <a:blipFill>
                <a:blip r:embed="rId2"/>
                <a:stretch>
                  <a:fillRect l="-29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 txBox="1">
                <a:spLocks/>
              </p:cNvSpPr>
              <p:nvPr/>
            </p:nvSpPr>
            <p:spPr>
              <a:xfrm>
                <a:off x="2566673" y="1861454"/>
                <a:ext cx="9477282" cy="35465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Multiply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whole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denominator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s-MX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x 4</a:t>
                </a:r>
              </a:p>
              <a:p>
                <a:pPr marL="0" indent="0">
                  <a:buNone/>
                </a:pPr>
                <a:endParaRPr lang="es-MX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answer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numerator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4+2</m:t>
                        </m:r>
                      </m:num>
                      <m:den>
                        <m:r>
                          <a:rPr lang="es-MX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s-MX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MX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total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improper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fraction</a:t>
                </a:r>
                <a:r>
                  <a:rPr lang="es-MX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s-MX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s-MX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73" y="1861454"/>
                <a:ext cx="9477282" cy="3546569"/>
              </a:xfrm>
              <a:prstGeom prst="rect">
                <a:avLst/>
              </a:prstGeom>
              <a:blipFill>
                <a:blip r:embed="rId3"/>
                <a:stretch>
                  <a:fillRect l="-1286" t="-15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3559450" y="5300253"/>
                <a:ext cx="4918343" cy="15087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MX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MX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s-MX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=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MX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s-MX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50" y="5300253"/>
                <a:ext cx="4918343" cy="1508756"/>
              </a:xfrm>
              <a:prstGeom prst="rect">
                <a:avLst/>
              </a:prstGeom>
              <a:blipFill>
                <a:blip r:embed="rId4"/>
                <a:stretch>
                  <a:fillRect l="-5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4084"/>
          </a:xfrm>
        </p:spPr>
        <p:txBody>
          <a:bodyPr>
            <a:noAutofit/>
          </a:bodyPr>
          <a:lstStyle/>
          <a:p>
            <a:r>
              <a:rPr lang="es-MX" sz="6000" dirty="0" err="1" smtClean="0">
                <a:solidFill>
                  <a:srgbClr val="FF0000"/>
                </a:solidFill>
              </a:rPr>
              <a:t>Practice</a:t>
            </a:r>
            <a:r>
              <a:rPr lang="es-MX" sz="6000" dirty="0" smtClean="0">
                <a:solidFill>
                  <a:srgbClr val="FF0000"/>
                </a:solidFill>
              </a:rPr>
              <a:t>!</a:t>
            </a:r>
            <a:endParaRPr lang="en-GB" sz="6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293223"/>
                <a:ext cx="10178322" cy="4586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Change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Mixed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Numbers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into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Improper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fractions</a:t>
                </a:r>
                <a:r>
                  <a:rPr lang="es-MX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marL="0" indent="0">
                  <a:buNone/>
                </a:pPr>
                <a:endParaRPr lang="es-MX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s-MX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		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MX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s-MX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:endParaRPr lang="es-MX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s-MX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		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MX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s-MX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293223"/>
                <a:ext cx="10178322" cy="4586369"/>
              </a:xfrm>
              <a:blipFill>
                <a:blip r:embed="rId2"/>
                <a:stretch>
                  <a:fillRect l="-1497" t="-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5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0209"/>
          </a:xfrm>
        </p:spPr>
        <p:txBody>
          <a:bodyPr>
            <a:normAutofit fontScale="90000"/>
          </a:bodyPr>
          <a:lstStyle/>
          <a:p>
            <a:r>
              <a:rPr lang="es-MX" dirty="0" err="1" smtClean="0">
                <a:solidFill>
                  <a:srgbClr val="FF0000"/>
                </a:solidFill>
              </a:rPr>
              <a:t>Wrap</a:t>
            </a:r>
            <a:r>
              <a:rPr lang="es-MX" dirty="0" smtClean="0">
                <a:solidFill>
                  <a:srgbClr val="FF0000"/>
                </a:solidFill>
              </a:rPr>
              <a:t> Up…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162595"/>
                <a:ext cx="10178322" cy="47169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sz="2800" i="1" dirty="0" smtClean="0"/>
                  <a:t>Alejandro </a:t>
                </a:r>
                <a:r>
                  <a:rPr lang="es-MX" sz="2800" i="1" dirty="0" err="1" smtClean="0"/>
                  <a:t>is</a:t>
                </a:r>
                <a:r>
                  <a:rPr lang="es-MX" sz="2800" i="1" dirty="0" smtClean="0"/>
                  <a:t> </a:t>
                </a:r>
                <a:r>
                  <a:rPr lang="es-MX" sz="2800" i="1" dirty="0" err="1" smtClean="0"/>
                  <a:t>making</a:t>
                </a:r>
                <a:r>
                  <a:rPr lang="es-MX" sz="2800" i="1" dirty="0" smtClean="0"/>
                  <a:t> a cake. He uses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800" b="0" i="1" dirty="0" smtClean="0"/>
                  <a:t> cups of </a:t>
                </a:r>
                <a:r>
                  <a:rPr lang="es-MX" sz="2800" b="0" i="1" dirty="0" err="1" smtClean="0"/>
                  <a:t>strawberries</a:t>
                </a:r>
                <a:r>
                  <a:rPr lang="es-MX" sz="2800" b="0" i="1" dirty="0" smtClean="0"/>
                  <a:t> and </a:t>
                </a:r>
                <a:r>
                  <a:rPr lang="es-MX" sz="2800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MX" sz="2800" b="0" i="1" dirty="0" smtClean="0"/>
                  <a:t> cups of </a:t>
                </a:r>
                <a:r>
                  <a:rPr lang="es-MX" sz="2800" b="0" i="1" dirty="0" err="1" smtClean="0"/>
                  <a:t>raspberries</a:t>
                </a:r>
                <a:r>
                  <a:rPr lang="es-MX" sz="2800" b="0" i="1" dirty="0" smtClean="0"/>
                  <a:t>. </a:t>
                </a:r>
                <a:r>
                  <a:rPr lang="es-MX" sz="2800" b="0" i="1" dirty="0" err="1" smtClean="0"/>
                  <a:t>How</a:t>
                </a:r>
                <a:r>
                  <a:rPr lang="es-MX" sz="2800" b="0" i="1" dirty="0" smtClean="0"/>
                  <a:t> </a:t>
                </a:r>
                <a:r>
                  <a:rPr lang="es-MX" sz="2800" b="0" i="1" dirty="0" err="1" smtClean="0"/>
                  <a:t>many</a:t>
                </a:r>
                <a:r>
                  <a:rPr lang="es-MX" sz="2800" b="0" i="1" dirty="0" smtClean="0"/>
                  <a:t> cups of </a:t>
                </a:r>
                <a:r>
                  <a:rPr lang="es-MX" sz="2800" b="0" i="1" dirty="0" err="1" smtClean="0"/>
                  <a:t>fruit</a:t>
                </a:r>
                <a:r>
                  <a:rPr lang="es-MX" sz="2800" b="0" i="1" dirty="0" smtClean="0"/>
                  <a:t> </a:t>
                </a:r>
                <a:r>
                  <a:rPr lang="es-MX" sz="2800" b="0" i="1" dirty="0" err="1" smtClean="0"/>
                  <a:t>does</a:t>
                </a:r>
                <a:r>
                  <a:rPr lang="es-MX" sz="2800" b="0" i="1" dirty="0" smtClean="0"/>
                  <a:t> he use in total? Show </a:t>
                </a:r>
                <a:r>
                  <a:rPr lang="es-MX" sz="2800" b="0" i="1" dirty="0" err="1" smtClean="0"/>
                  <a:t>your</a:t>
                </a:r>
                <a:r>
                  <a:rPr lang="es-MX" sz="2800" b="0" i="1" dirty="0" smtClean="0"/>
                  <a:t> </a:t>
                </a:r>
                <a:r>
                  <a:rPr lang="es-MX" sz="2800" b="0" i="1" dirty="0" err="1" smtClean="0"/>
                  <a:t>answer</a:t>
                </a:r>
                <a:r>
                  <a:rPr lang="es-MX" sz="2800" b="0" i="1" dirty="0" smtClean="0"/>
                  <a:t> as a </a:t>
                </a:r>
                <a:r>
                  <a:rPr lang="es-MX" sz="2800" b="0" i="1" dirty="0" err="1" smtClean="0"/>
                  <a:t>mixed</a:t>
                </a:r>
                <a:r>
                  <a:rPr lang="es-MX" sz="2800" b="0" i="1" dirty="0" smtClean="0"/>
                  <a:t> </a:t>
                </a:r>
                <a:r>
                  <a:rPr lang="es-MX" sz="2800" b="0" i="1" dirty="0" err="1" smtClean="0"/>
                  <a:t>number</a:t>
                </a:r>
                <a:r>
                  <a:rPr lang="es-MX" sz="2800" b="0" i="1" dirty="0" smtClean="0"/>
                  <a:t> </a:t>
                </a:r>
                <a:r>
                  <a:rPr lang="es-MX" sz="2800" b="1" i="1" dirty="0" smtClean="0"/>
                  <a:t>and </a:t>
                </a:r>
                <a:r>
                  <a:rPr lang="es-MX" sz="2800" i="1" dirty="0" err="1" smtClean="0"/>
                  <a:t>improper</a:t>
                </a:r>
                <a:r>
                  <a:rPr lang="es-MX" sz="2800" i="1" dirty="0" smtClean="0"/>
                  <a:t> </a:t>
                </a:r>
                <a:r>
                  <a:rPr lang="es-MX" sz="2800" i="1" dirty="0" err="1" smtClean="0"/>
                  <a:t>fraction</a:t>
                </a:r>
                <a:r>
                  <a:rPr lang="es-MX" sz="2800" i="1" dirty="0" smtClean="0"/>
                  <a:t>. </a:t>
                </a:r>
              </a:p>
              <a:p>
                <a:pPr marL="0" indent="0">
                  <a:buNone/>
                </a:pPr>
                <a:endParaRPr lang="es-MX" sz="2800" b="0" i="1" dirty="0"/>
              </a:p>
              <a:p>
                <a:pPr marL="0" indent="0">
                  <a:buNone/>
                </a:pPr>
                <a:endParaRPr lang="es-MX" sz="2800" b="0" i="1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162595"/>
                <a:ext cx="10178322" cy="4716998"/>
              </a:xfrm>
              <a:blipFill>
                <a:blip r:embed="rId2"/>
                <a:stretch>
                  <a:fillRect l="-1198" r="-1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3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sz="3200" dirty="0" smtClean="0"/>
                  <a:t>Jenny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 smtClean="0"/>
                  <a:t> of a candy bar and Jessica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 smtClean="0"/>
                  <a:t> of a candy bar. How much candy bar do they have in total?</a:t>
                </a:r>
                <a:endParaRPr lang="en-GB" sz="32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97" t="-3279" b="-204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85395" y="1761960"/>
                <a:ext cx="7106194" cy="43035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8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	</a:t>
                </a:r>
                <a:r>
                  <a:rPr lang="es-MX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8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GB" sz="8000" dirty="0"/>
              </a:p>
              <a:p>
                <a:pPr marL="0" indent="0">
                  <a:buNone/>
                </a:pPr>
                <a:endParaRPr lang="en-GB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5395" y="1761960"/>
                <a:ext cx="7106194" cy="430355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contenido 2"/>
          <p:cNvSpPr txBox="1">
            <a:spLocks/>
          </p:cNvSpPr>
          <p:nvPr/>
        </p:nvSpPr>
        <p:spPr>
          <a:xfrm>
            <a:off x="4846320" y="2286000"/>
            <a:ext cx="35946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6340839" y="1492129"/>
                <a:ext cx="3012988" cy="24628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MX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39" y="1492129"/>
                <a:ext cx="3012988" cy="2462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6" y="4267853"/>
            <a:ext cx="1611738" cy="16117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8" y="4126144"/>
            <a:ext cx="1611738" cy="16117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81" y="1962271"/>
            <a:ext cx="1905000" cy="1905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51678" y="6238846"/>
            <a:ext cx="10922904" cy="773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Jenny and Jessica </a:t>
            </a:r>
            <a:r>
              <a:rPr lang="es-MX" sz="2800" dirty="0" err="1" smtClean="0"/>
              <a:t>have</a:t>
            </a:r>
            <a:r>
              <a:rPr lang="es-MX" sz="2800" dirty="0" smtClean="0"/>
              <a:t> 1 </a:t>
            </a:r>
            <a:r>
              <a:rPr lang="es-MX" sz="2800" dirty="0" err="1" smtClean="0"/>
              <a:t>whole</a:t>
            </a:r>
            <a:r>
              <a:rPr lang="es-MX" sz="2800" dirty="0" smtClean="0"/>
              <a:t> Candy bar in total.</a:t>
            </a:r>
          </a:p>
          <a:p>
            <a:endParaRPr lang="en-GB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ítulo 1"/>
              <p:cNvSpPr txBox="1">
                <a:spLocks/>
              </p:cNvSpPr>
              <p:nvPr/>
            </p:nvSpPr>
            <p:spPr>
              <a:xfrm>
                <a:off x="7499291" y="4158336"/>
                <a:ext cx="3145464" cy="108850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100" kern="1200" cap="all" spc="20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MX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 smtClean="0"/>
                  <a:t> is equal to 1 whole. </a:t>
                </a:r>
                <a:endParaRPr lang="en-GB" sz="1800" dirty="0"/>
              </a:p>
            </p:txBody>
          </p:sp>
        </mc:Choice>
        <mc:Fallback xmlns="">
          <p:sp>
            <p:nvSpPr>
              <p:cNvPr id="10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291" y="4158336"/>
                <a:ext cx="3145464" cy="10885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6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s-MX" sz="3600" dirty="0" smtClean="0"/>
                  <a:t>Sally </a:t>
                </a:r>
                <a:r>
                  <a:rPr lang="es-MX" sz="3600" dirty="0" err="1" smtClean="0"/>
                  <a:t>eats</a:t>
                </a:r>
                <a:r>
                  <a:rPr lang="es-MX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MX" sz="3600" dirty="0" smtClean="0"/>
                  <a:t>  of a banana. Jack </a:t>
                </a:r>
                <a:r>
                  <a:rPr lang="es-MX" sz="3600" dirty="0" err="1" smtClean="0"/>
                  <a:t>eats</a:t>
                </a:r>
                <a:r>
                  <a:rPr lang="es-MX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 smtClean="0"/>
                  <a:t> of a banana. How much of a banana do they eat in total?</a:t>
                </a:r>
                <a:endParaRPr lang="en-GB" sz="36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6" t="-4098" r="-838" b="-35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41970" y="2286002"/>
                <a:ext cx="3790585" cy="175042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MX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5400" dirty="0" smtClean="0"/>
                  <a:t>	 +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MX" sz="5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5400" dirty="0"/>
                  <a:t> </a:t>
                </a:r>
                <a:r>
                  <a:rPr lang="en-GB" sz="5400" dirty="0" smtClean="0"/>
                  <a:t>	 = </a:t>
                </a:r>
                <a:endParaRPr lang="en-GB" sz="54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1970" y="2286002"/>
                <a:ext cx="3790585" cy="1750422"/>
              </a:xfrm>
              <a:blipFill>
                <a:blip r:embed="rId3"/>
                <a:stretch>
                  <a:fillRect r="-6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3461657" y="2142311"/>
                <a:ext cx="5277394" cy="17504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5400" dirty="0" smtClean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MX" sz="540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MX" sz="5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GB" sz="5400" dirty="0" smtClean="0"/>
                  <a:t> </a:t>
                </a:r>
                <a:r>
                  <a:rPr lang="en-GB" sz="2400" dirty="0" smtClean="0"/>
                  <a:t>or </a:t>
                </a:r>
                <a:r>
                  <a:rPr lang="en-GB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5  </m:t>
                        </m:r>
                      </m:den>
                    </m:f>
                  </m:oMath>
                </a14:m>
                <a:endParaRPr lang="en-GB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57" y="2142311"/>
                <a:ext cx="5277394" cy="1750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3" y="4036424"/>
            <a:ext cx="1905000" cy="190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24" y="4036424"/>
            <a:ext cx="1905000" cy="190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24" y="4036424"/>
            <a:ext cx="1905000" cy="190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24" y="3968927"/>
            <a:ext cx="1905000" cy="1905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66407" y="4515455"/>
            <a:ext cx="72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/>
              <a:t>+</a:t>
            </a:r>
          </a:p>
          <a:p>
            <a:endParaRPr lang="en-GB" sz="4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67551" y="4447909"/>
            <a:ext cx="1251856" cy="156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/>
              <a:t>=</a:t>
            </a:r>
            <a:endParaRPr lang="es-MX" sz="4800" dirty="0" smtClean="0"/>
          </a:p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522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99" y="382385"/>
            <a:ext cx="11051177" cy="806335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solidFill>
                  <a:srgbClr val="FF0000"/>
                </a:solidFill>
              </a:rPr>
              <a:t>Improper</a:t>
            </a:r>
            <a:r>
              <a:rPr lang="es-MX" sz="4400" dirty="0" smtClean="0">
                <a:solidFill>
                  <a:srgbClr val="FF0000"/>
                </a:solidFill>
              </a:rPr>
              <a:t> </a:t>
            </a:r>
            <a:r>
              <a:rPr lang="es-MX" sz="4400" dirty="0" err="1" smtClean="0">
                <a:solidFill>
                  <a:srgbClr val="FF0000"/>
                </a:solidFill>
              </a:rPr>
              <a:t>Fractions</a:t>
            </a:r>
            <a:r>
              <a:rPr lang="es-MX" sz="4400" dirty="0" smtClean="0">
                <a:solidFill>
                  <a:srgbClr val="FF0000"/>
                </a:solidFill>
              </a:rPr>
              <a:t> and </a:t>
            </a:r>
            <a:r>
              <a:rPr lang="es-MX" sz="4400" dirty="0" err="1" smtClean="0">
                <a:solidFill>
                  <a:srgbClr val="FF0000"/>
                </a:solidFill>
              </a:rPr>
              <a:t>Mixed</a:t>
            </a:r>
            <a:r>
              <a:rPr lang="es-MX" sz="4400" dirty="0" smtClean="0">
                <a:solidFill>
                  <a:srgbClr val="FF0000"/>
                </a:solidFill>
              </a:rPr>
              <a:t> </a:t>
            </a:r>
            <a:r>
              <a:rPr lang="es-MX" sz="4400" dirty="0" err="1" smtClean="0">
                <a:solidFill>
                  <a:srgbClr val="FF0000"/>
                </a:solidFill>
              </a:rPr>
              <a:t>numbers</a:t>
            </a:r>
            <a:r>
              <a:rPr lang="es-MX" sz="4400" dirty="0" smtClean="0">
                <a:solidFill>
                  <a:srgbClr val="FF0000"/>
                </a:solidFill>
              </a:rPr>
              <a:t> </a:t>
            </a:r>
            <a:endParaRPr lang="en-GB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55734" y="1188720"/>
                <a:ext cx="10909841" cy="46503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mproper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raction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numerator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bigger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than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denominator</a:t>
                </a:r>
                <a:r>
                  <a:rPr lang="es-MX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s-MX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es-MX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s-MX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  Draw a model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MX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mixed number is when a whole number is combined with a fraction. 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example: </a:t>
                </a:r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s-MX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 Draw a model of 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s-MX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734" y="1188720"/>
                <a:ext cx="10909841" cy="4650377"/>
              </a:xfrm>
              <a:blipFill>
                <a:blip r:embed="rId2"/>
                <a:stretch>
                  <a:fillRect l="-838" t="-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contenido 2"/>
          <p:cNvSpPr txBox="1">
            <a:spLocks/>
          </p:cNvSpPr>
          <p:nvPr/>
        </p:nvSpPr>
        <p:spPr>
          <a:xfrm>
            <a:off x="1197069" y="4632961"/>
            <a:ext cx="10909841" cy="137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484246" y="5132585"/>
                <a:ext cx="6884125" cy="87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MX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MX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s-MX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s-MX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equal</a:t>
                </a:r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246" y="5132585"/>
                <a:ext cx="6884125" cy="876330"/>
              </a:xfrm>
              <a:prstGeom prst="rect">
                <a:avLst/>
              </a:prstGeom>
              <a:blipFill>
                <a:blip r:embed="rId3"/>
                <a:stretch>
                  <a:fillRect t="-15278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6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Improper fractions and Mixed numbers: With models.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6259" y="2057398"/>
            <a:ext cx="6912608" cy="282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 your notebooks draw the models below: </a:t>
            </a: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		+			    </a:t>
            </a:r>
            <a:r>
              <a:rPr lang="es-MX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GB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44" y="2662343"/>
            <a:ext cx="1905000" cy="190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74" y="2662343"/>
            <a:ext cx="1905000" cy="1905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07987" y="4675262"/>
            <a:ext cx="68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Label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models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fractions</a:t>
            </a:r>
            <a:r>
              <a:rPr lang="es-MX" dirty="0" smtClean="0"/>
              <a:t>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54843" y="5172288"/>
                <a:ext cx="7944573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MX" sz="3600" b="0" i="1" smtClean="0">
                          <a:latin typeface="Cambria Math" panose="02040503050406030204" pitchFamily="18" charset="0"/>
                        </a:rPr>
                        <m:t>             +                 </m:t>
                      </m:r>
                      <m:f>
                        <m:fPr>
                          <m:ctrlPr>
                            <a:rPr lang="es-MX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3" y="5172288"/>
                <a:ext cx="7944573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82" y="2662343"/>
            <a:ext cx="1905000" cy="190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82" y="2662343"/>
            <a:ext cx="1905000" cy="190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8399416" y="5044594"/>
                <a:ext cx="3030584" cy="116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MX" sz="3600" b="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s-MX" sz="3600" b="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  <a:r>
                  <a:rPr lang="es-MX" sz="3600" b="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MX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416" y="5044594"/>
                <a:ext cx="3030584" cy="1160702"/>
              </a:xfrm>
              <a:prstGeom prst="rect">
                <a:avLst/>
              </a:prstGeom>
              <a:blipFill>
                <a:blip r:embed="rId7"/>
                <a:stretch>
                  <a:fillRect l="-6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2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4895"/>
          </a:xfrm>
        </p:spPr>
        <p:txBody>
          <a:bodyPr>
            <a:normAutofit fontScale="90000"/>
          </a:bodyPr>
          <a:lstStyle/>
          <a:p>
            <a:r>
              <a:rPr lang="es-MX" dirty="0" err="1" smtClean="0">
                <a:solidFill>
                  <a:srgbClr val="FF0000"/>
                </a:solidFill>
              </a:rPr>
              <a:t>Practice</a:t>
            </a:r>
            <a:r>
              <a:rPr lang="es-MX" dirty="0" smtClean="0">
                <a:solidFill>
                  <a:srgbClr val="FF0000"/>
                </a:solidFill>
              </a:rPr>
              <a:t>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8903" y="1097280"/>
            <a:ext cx="10411097" cy="561702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 marL="0" indent="0">
              <a:buNone/>
            </a:pPr>
            <a:r>
              <a:rPr lang="es-MX" dirty="0" smtClean="0"/>
              <a:t>			</a:t>
            </a:r>
            <a:r>
              <a:rPr lang="es-MX" sz="4000" dirty="0" smtClean="0"/>
              <a:t>+</a:t>
            </a:r>
            <a:r>
              <a:rPr lang="es-MX" dirty="0" smtClean="0"/>
              <a:t>			</a:t>
            </a:r>
            <a:r>
              <a:rPr lang="es-MX" sz="3600" dirty="0" smtClean="0"/>
              <a:t>=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2. </a:t>
            </a:r>
          </a:p>
          <a:p>
            <a:pPr marL="0" indent="0">
              <a:buNone/>
            </a:pPr>
            <a:endParaRPr lang="es-MX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				</a:t>
            </a:r>
            <a:r>
              <a:rPr lang="es-MX" sz="3200" dirty="0" smtClean="0">
                <a:solidFill>
                  <a:schemeClr val="tx1"/>
                </a:solidFill>
              </a:rPr>
              <a:t>+			=</a:t>
            </a:r>
            <a:endParaRPr lang="es-MX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3. </a:t>
            </a:r>
          </a:p>
          <a:p>
            <a:pPr marL="0" indent="0">
              <a:buNone/>
            </a:pPr>
            <a:r>
              <a:rPr lang="es-MX" dirty="0" smtClean="0"/>
              <a:t>			</a:t>
            </a:r>
            <a:r>
              <a:rPr lang="es-MX" sz="3200" dirty="0" smtClean="0"/>
              <a:t>+		= 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41" y="1323838"/>
            <a:ext cx="1372631" cy="13801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18" y="1323838"/>
            <a:ext cx="1372631" cy="13801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3230">
            <a:off x="2891138" y="3364881"/>
            <a:ext cx="1320665" cy="13279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10" y="3319059"/>
            <a:ext cx="1419565" cy="14195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58" y="3418905"/>
            <a:ext cx="1361223" cy="13687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06" y="5453519"/>
            <a:ext cx="2502300" cy="8174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43" y="5277978"/>
            <a:ext cx="12001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4895"/>
          </a:xfrm>
        </p:spPr>
        <p:txBody>
          <a:bodyPr>
            <a:normAutofit fontScale="90000"/>
          </a:bodyPr>
          <a:lstStyle/>
          <a:p>
            <a:r>
              <a:rPr lang="es-MX" dirty="0" err="1" smtClean="0">
                <a:solidFill>
                  <a:srgbClr val="FF0000"/>
                </a:solidFill>
              </a:rPr>
              <a:t>Check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your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answers</a:t>
            </a:r>
            <a:r>
              <a:rPr lang="es-MX" dirty="0" smtClean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8903" y="1097280"/>
            <a:ext cx="10411097" cy="561702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 marL="0" indent="0">
              <a:buNone/>
            </a:pPr>
            <a:r>
              <a:rPr lang="es-MX" dirty="0" smtClean="0"/>
              <a:t>			</a:t>
            </a:r>
            <a:r>
              <a:rPr lang="es-MX" sz="4000" dirty="0" smtClean="0"/>
              <a:t>+</a:t>
            </a:r>
            <a:r>
              <a:rPr lang="es-MX" dirty="0" smtClean="0"/>
              <a:t>			</a:t>
            </a:r>
            <a:r>
              <a:rPr lang="es-MX" sz="3600" dirty="0" smtClean="0"/>
              <a:t>=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2. </a:t>
            </a:r>
          </a:p>
          <a:p>
            <a:pPr marL="0" indent="0">
              <a:buNone/>
            </a:pPr>
            <a:endParaRPr lang="es-MX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				</a:t>
            </a:r>
            <a:r>
              <a:rPr lang="es-MX" sz="3200" dirty="0" smtClean="0">
                <a:solidFill>
                  <a:schemeClr val="tx1"/>
                </a:solidFill>
              </a:rPr>
              <a:t>+			=</a:t>
            </a:r>
            <a:endParaRPr lang="es-MX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3. </a:t>
            </a:r>
          </a:p>
          <a:p>
            <a:pPr marL="0" indent="0">
              <a:buNone/>
            </a:pPr>
            <a:r>
              <a:rPr lang="es-MX" dirty="0" smtClean="0"/>
              <a:t>			</a:t>
            </a:r>
            <a:r>
              <a:rPr lang="es-MX" sz="3200" dirty="0" smtClean="0"/>
              <a:t>+		= 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41" y="1323838"/>
            <a:ext cx="1372631" cy="13801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18" y="1323838"/>
            <a:ext cx="1372631" cy="13801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3230">
            <a:off x="2891138" y="3364881"/>
            <a:ext cx="1320665" cy="13279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10" y="3319059"/>
            <a:ext cx="1419565" cy="14195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58" y="3418905"/>
            <a:ext cx="1361223" cy="13687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06" y="5453519"/>
            <a:ext cx="2502300" cy="8174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43" y="5277978"/>
            <a:ext cx="1200150" cy="1104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99" y="1442435"/>
            <a:ext cx="1142978" cy="114297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19" y="1442435"/>
            <a:ext cx="1224094" cy="12308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0" y="3531767"/>
            <a:ext cx="1142978" cy="11429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12" y="3550804"/>
            <a:ext cx="1142978" cy="11429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45" y="3550803"/>
            <a:ext cx="1256609" cy="12635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5188228"/>
            <a:ext cx="1181168" cy="10827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28" y="5188228"/>
            <a:ext cx="1181168" cy="10827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17" y="5209355"/>
            <a:ext cx="1181168" cy="10827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64" y="5204272"/>
            <a:ext cx="1223032" cy="12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408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Wrap up: 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005841"/>
                <a:ext cx="10178322" cy="48737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Draw a model to represent the following operation and solve it: 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r>
                  <a:rPr lang="en-GB" sz="2800" i="1" dirty="0" smtClean="0"/>
                  <a:t>Emily uses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i="1" dirty="0" smtClean="0"/>
                  <a:t> cups of flour and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i="1" dirty="0" smtClean="0"/>
                  <a:t> cups of sugar to make a cake. How much flour and sugar does she use in total? Show your answer using a mixed number and improper fraction</a:t>
                </a:r>
                <a:endParaRPr lang="en-GB" sz="2800" i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005841"/>
                <a:ext cx="10178322" cy="4873752"/>
              </a:xfrm>
              <a:blipFill>
                <a:blip r:embed="rId2"/>
                <a:stretch>
                  <a:fillRect l="-1198" t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7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408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Warming up…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136469"/>
            <a:ext cx="10178322" cy="4743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Create a word problem to match the models below: </a:t>
            </a:r>
            <a:endParaRPr lang="en-GB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27" y="2886807"/>
            <a:ext cx="2561145" cy="19333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07" y="2904712"/>
            <a:ext cx="2738548" cy="19153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6" y="2559282"/>
            <a:ext cx="2588351" cy="2588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4378" y="3624905"/>
            <a:ext cx="870678" cy="4571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11" y="3326249"/>
            <a:ext cx="1072324" cy="10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270</TotalTime>
  <Words>208</Words>
  <Application>Microsoft Office PowerPoint</Application>
  <PresentationFormat>Panorámica</PresentationFormat>
  <Paragraphs>84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Gill Sans MT</vt:lpstr>
      <vt:lpstr>Impact</vt:lpstr>
      <vt:lpstr>Badge</vt:lpstr>
      <vt:lpstr>Mixed Numbers and Improper Fractions </vt:lpstr>
      <vt:lpstr>Jenny has 1/2 of a candy bar and Jessica has 1/2 of a candy bar. How much candy bar do they have in total?</vt:lpstr>
      <vt:lpstr>Sally eats 4/5  of a banana. Jack eats 3/5 of a banana. How much of a banana do they eat in total?</vt:lpstr>
      <vt:lpstr>Improper Fractions and Mixed numbers </vt:lpstr>
      <vt:lpstr>Improper fractions and Mixed numbers: With models.</vt:lpstr>
      <vt:lpstr>Practice…</vt:lpstr>
      <vt:lpstr>Check your answers!</vt:lpstr>
      <vt:lpstr>Wrap up: </vt:lpstr>
      <vt:lpstr>Warming up… </vt:lpstr>
      <vt:lpstr>Changing Improper Fractions into Mixed Number Fractions</vt:lpstr>
      <vt:lpstr>Practice!</vt:lpstr>
      <vt:lpstr>Changing Mixed Numbers into Improper Fractions </vt:lpstr>
      <vt:lpstr>Practice!</vt:lpstr>
      <vt:lpstr>Wrap Up…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Numbers and Improper Fractions</dc:title>
  <dc:creator>elenarosamorrice@outlook.com</dc:creator>
  <cp:lastModifiedBy>elenarosamorrice@outlook.com</cp:lastModifiedBy>
  <cp:revision>17</cp:revision>
  <dcterms:created xsi:type="dcterms:W3CDTF">2020-01-20T17:52:03Z</dcterms:created>
  <dcterms:modified xsi:type="dcterms:W3CDTF">2020-01-22T16:34:43Z</dcterms:modified>
</cp:coreProperties>
</file>