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Ball </a:t>
            </a:r>
            <a:r>
              <a:rPr lang="es-CO" dirty="0" err="1"/>
              <a:t>Motion</a:t>
            </a:r>
            <a:r>
              <a:rPr lang="es-CO" baseline="0" dirty="0"/>
              <a:t> in </a:t>
            </a:r>
            <a:r>
              <a:rPr lang="es-CO" baseline="0" dirty="0" err="1"/>
              <a:t>Centimeters</a:t>
            </a:r>
            <a:r>
              <a:rPr lang="es-CO" baseline="0" dirty="0"/>
              <a:t> </a:t>
            </a:r>
            <a:endParaRPr lang="es-C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Ramp 1</c:v>
                </c:pt>
                <c:pt idx="1">
                  <c:v>Ramp 2</c:v>
                </c:pt>
                <c:pt idx="2">
                  <c:v>Ramp 3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2-4D77-8C27-33723FA343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Ramp 1</c:v>
                </c:pt>
                <c:pt idx="1">
                  <c:v>Ramp 2</c:v>
                </c:pt>
                <c:pt idx="2">
                  <c:v>Ramp 3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7B52-4D77-8C27-33723FA343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Ramp 1</c:v>
                </c:pt>
                <c:pt idx="1">
                  <c:v>Ramp 2</c:v>
                </c:pt>
                <c:pt idx="2">
                  <c:v>Ramp 3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7B52-4D77-8C27-33723FA34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6280048"/>
        <c:axId val="416277168"/>
      </c:barChart>
      <c:catAx>
        <c:axId val="41628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6277168"/>
        <c:crosses val="autoZero"/>
        <c:auto val="1"/>
        <c:lblAlgn val="ctr"/>
        <c:lblOffset val="100"/>
        <c:noMultiLvlLbl val="0"/>
      </c:catAx>
      <c:valAx>
        <c:axId val="41627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1628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68963-EC0D-4BF3-A8FC-326126E05BBB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F73FB-798D-44B9-8EED-C83EB8FF3D8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43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More potential energy, more kinetic energy</a:t>
            </a:r>
          </a:p>
          <a:p>
            <a:r>
              <a:rPr lang="en-CA" dirty="0"/>
              <a:t>Gravitational </a:t>
            </a:r>
            <a:r>
              <a:rPr lang="es-CO" dirty="0"/>
              <a:t>(</a:t>
            </a:r>
            <a:r>
              <a:rPr lang="es-CO" dirty="0" err="1"/>
              <a:t>ramp</a:t>
            </a:r>
            <a:r>
              <a:rPr lang="es-CO" dirty="0"/>
              <a:t> 2) </a:t>
            </a:r>
            <a:r>
              <a:rPr lang="es-CO" dirty="0" err="1"/>
              <a:t>because</a:t>
            </a:r>
            <a:r>
              <a:rPr lang="es-CO" dirty="0"/>
              <a:t> </a:t>
            </a:r>
            <a:r>
              <a:rPr lang="es-CO" dirty="0" err="1"/>
              <a:t>on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inclination</a:t>
            </a:r>
            <a:r>
              <a:rPr lang="es-CO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6F73FB-798D-44B9-8EED-C83EB8FF3D8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3814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/>
              <a:t>Ramp</a:t>
            </a:r>
            <a:r>
              <a:rPr lang="es-CO" dirty="0"/>
              <a:t> 1 </a:t>
            </a:r>
            <a:r>
              <a:rPr lang="es-CO" dirty="0" err="1"/>
              <a:t>Further</a:t>
            </a:r>
            <a:r>
              <a:rPr lang="es-CO" dirty="0"/>
              <a:t> </a:t>
            </a:r>
            <a:r>
              <a:rPr lang="es-CO" dirty="0" err="1"/>
              <a:t>because</a:t>
            </a:r>
            <a:r>
              <a:rPr lang="es-CO" dirty="0"/>
              <a:t> has more </a:t>
            </a:r>
            <a:r>
              <a:rPr lang="es-CO" dirty="0" err="1"/>
              <a:t>kineti</a:t>
            </a:r>
            <a:r>
              <a:rPr lang="es-CO" dirty="0"/>
              <a:t> </a:t>
            </a:r>
            <a:r>
              <a:rPr lang="es-CO" dirty="0" err="1"/>
              <a:t>energy</a:t>
            </a:r>
            <a:endParaRPr lang="es-CO" dirty="0"/>
          </a:p>
          <a:p>
            <a:r>
              <a:rPr lang="es-CO" dirty="0" err="1"/>
              <a:t>Ramp</a:t>
            </a:r>
            <a:r>
              <a:rPr lang="es-CO" dirty="0"/>
              <a:t> 2 </a:t>
            </a:r>
            <a:r>
              <a:rPr lang="es-CO" dirty="0" err="1"/>
              <a:t>not</a:t>
            </a:r>
            <a:r>
              <a:rPr lang="es-CO" dirty="0"/>
              <a:t> as </a:t>
            </a:r>
            <a:r>
              <a:rPr lang="es-CO" dirty="0" err="1"/>
              <a:t>far</a:t>
            </a:r>
            <a:r>
              <a:rPr lang="es-CO" dirty="0"/>
              <a:t> </a:t>
            </a:r>
            <a:r>
              <a:rPr lang="es-CO" dirty="0" err="1"/>
              <a:t>because</a:t>
            </a:r>
            <a:r>
              <a:rPr lang="es-CO" dirty="0"/>
              <a:t> has les </a:t>
            </a:r>
            <a:r>
              <a:rPr lang="es-CO" dirty="0" err="1"/>
              <a:t>kinetic</a:t>
            </a:r>
            <a:r>
              <a:rPr lang="es-CO" dirty="0"/>
              <a:t> </a:t>
            </a:r>
            <a:r>
              <a:rPr lang="es-CO" dirty="0" err="1"/>
              <a:t>energy</a:t>
            </a:r>
            <a:r>
              <a:rPr lang="es-CO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6F73FB-798D-44B9-8EED-C83EB8FF3D89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852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/>
              <a:t>Types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energy</a:t>
            </a:r>
            <a:r>
              <a:rPr lang="es-CO" dirty="0"/>
              <a:t>: </a:t>
            </a:r>
            <a:r>
              <a:rPr lang="es-CO" dirty="0" err="1"/>
              <a:t>Kinetic-Mechanical</a:t>
            </a:r>
            <a:r>
              <a:rPr lang="es-CO" dirty="0"/>
              <a:t>/ </a:t>
            </a:r>
            <a:r>
              <a:rPr lang="es-CO" dirty="0" err="1"/>
              <a:t>Potential-Gravitational</a:t>
            </a:r>
            <a:r>
              <a:rPr lang="es-CO" dirty="0"/>
              <a:t> </a:t>
            </a:r>
          </a:p>
          <a:p>
            <a:r>
              <a:rPr lang="es-CO" dirty="0" err="1"/>
              <a:t>Independent:The</a:t>
            </a:r>
            <a:r>
              <a:rPr lang="es-CO" dirty="0"/>
              <a:t> </a:t>
            </a:r>
            <a:r>
              <a:rPr lang="es-CO" dirty="0" err="1"/>
              <a:t>inclination</a:t>
            </a:r>
            <a:r>
              <a:rPr lang="es-CO" dirty="0"/>
              <a:t> </a:t>
            </a:r>
          </a:p>
          <a:p>
            <a:r>
              <a:rPr lang="es-CO" dirty="0" err="1"/>
              <a:t>Dependent</a:t>
            </a:r>
            <a:r>
              <a:rPr lang="es-CO" dirty="0"/>
              <a:t>: </a:t>
            </a:r>
            <a:r>
              <a:rPr lang="es-CO" dirty="0" err="1"/>
              <a:t>Distance</a:t>
            </a:r>
            <a:r>
              <a:rPr lang="es-CO" dirty="0"/>
              <a:t> </a:t>
            </a:r>
            <a:r>
              <a:rPr lang="es-CO" dirty="0" err="1"/>
              <a:t>that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ball</a:t>
            </a:r>
            <a:r>
              <a:rPr lang="es-CO" dirty="0"/>
              <a:t> </a:t>
            </a:r>
            <a:r>
              <a:rPr lang="es-CO" dirty="0" err="1"/>
              <a:t>moves</a:t>
            </a:r>
            <a:endParaRPr lang="es-CO" dirty="0"/>
          </a:p>
          <a:p>
            <a:r>
              <a:rPr lang="es-CO" dirty="0"/>
              <a:t>Control: </a:t>
            </a:r>
            <a:r>
              <a:rPr lang="es-CO" dirty="0" err="1"/>
              <a:t>Same</a:t>
            </a:r>
            <a:r>
              <a:rPr lang="es-CO" dirty="0"/>
              <a:t> </a:t>
            </a:r>
            <a:r>
              <a:rPr lang="es-CO" dirty="0" err="1"/>
              <a:t>ramp</a:t>
            </a:r>
            <a:r>
              <a:rPr lang="es-CO" dirty="0"/>
              <a:t>, </a:t>
            </a:r>
            <a:r>
              <a:rPr lang="es-CO" dirty="0" err="1"/>
              <a:t>same</a:t>
            </a:r>
            <a:r>
              <a:rPr lang="es-CO" dirty="0"/>
              <a:t> </a:t>
            </a:r>
            <a:r>
              <a:rPr lang="es-CO" dirty="0" err="1"/>
              <a:t>ball</a:t>
            </a:r>
            <a:endParaRPr lang="es-CO" dirty="0"/>
          </a:p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6F73FB-798D-44B9-8EED-C83EB8FF3D89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0223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/>
              <a:t>Ramp</a:t>
            </a:r>
            <a:r>
              <a:rPr lang="es-CO" dirty="0"/>
              <a:t> # 1</a:t>
            </a:r>
          </a:p>
          <a:p>
            <a:r>
              <a:rPr lang="es-CO" dirty="0" err="1"/>
              <a:t>Unites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measurement</a:t>
            </a:r>
            <a:r>
              <a:rPr lang="es-CO" dirty="0"/>
              <a:t> cm  Y axis </a:t>
            </a:r>
          </a:p>
          <a:p>
            <a:r>
              <a:rPr lang="es-CO" dirty="0" err="1"/>
              <a:t>Categories</a:t>
            </a:r>
            <a:r>
              <a:rPr lang="es-CO" dirty="0"/>
              <a:t> X axis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6F73FB-798D-44B9-8EED-C83EB8FF3D89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6436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/>
              <a:t>Potential</a:t>
            </a:r>
            <a:r>
              <a:rPr lang="es-CO" dirty="0"/>
              <a:t>, </a:t>
            </a:r>
            <a:r>
              <a:rPr lang="es-CO" dirty="0" err="1"/>
              <a:t>Kinetic</a:t>
            </a:r>
            <a:r>
              <a:rPr lang="es-CO" dirty="0"/>
              <a:t>, </a:t>
            </a:r>
            <a:r>
              <a:rPr lang="es-CO" dirty="0" err="1"/>
              <a:t>Kinetic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6F73FB-798D-44B9-8EED-C83EB8FF3D89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799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A, B,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6F73FB-798D-44B9-8EED-C83EB8FF3D89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5244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will</a:t>
            </a:r>
            <a:r>
              <a:rPr lang="es-CO" dirty="0"/>
              <a:t> </a:t>
            </a:r>
            <a:r>
              <a:rPr lang="es-CO" dirty="0" err="1"/>
              <a:t>go</a:t>
            </a:r>
            <a:r>
              <a:rPr lang="es-CO" dirty="0"/>
              <a:t> </a:t>
            </a:r>
            <a:r>
              <a:rPr lang="es-CO" dirty="0" err="1"/>
              <a:t>faster</a:t>
            </a:r>
            <a:r>
              <a:rPr lang="es-CO" dirty="0"/>
              <a:t> </a:t>
            </a:r>
            <a:r>
              <a:rPr lang="es-CO" dirty="0" err="1"/>
              <a:t>because</a:t>
            </a:r>
            <a:r>
              <a:rPr lang="es-CO" dirty="0"/>
              <a:t> </a:t>
            </a:r>
            <a:r>
              <a:rPr lang="es-CO" dirty="0" err="1"/>
              <a:t>it</a:t>
            </a:r>
            <a:r>
              <a:rPr lang="es-CO" dirty="0"/>
              <a:t> has more </a:t>
            </a:r>
            <a:r>
              <a:rPr lang="es-CO" dirty="0" err="1"/>
              <a:t>mass</a:t>
            </a:r>
            <a:r>
              <a:rPr lang="es-CO" dirty="0"/>
              <a:t> and </a:t>
            </a:r>
            <a:r>
              <a:rPr lang="es-CO" dirty="0" err="1"/>
              <a:t>it</a:t>
            </a:r>
            <a:r>
              <a:rPr lang="es-CO" dirty="0"/>
              <a:t> has more </a:t>
            </a:r>
            <a:r>
              <a:rPr lang="es-CO" dirty="0" err="1"/>
              <a:t>kinetic</a:t>
            </a:r>
            <a:r>
              <a:rPr lang="es-CO" dirty="0"/>
              <a:t> </a:t>
            </a:r>
            <a:r>
              <a:rPr lang="es-CO" dirty="0" err="1"/>
              <a:t>energy</a:t>
            </a:r>
            <a:r>
              <a:rPr lang="es-CO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6F73FB-798D-44B9-8EED-C83EB8FF3D89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3183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 </a:t>
            </a:r>
            <a:r>
              <a:rPr lang="es-CO" dirty="0" err="1"/>
              <a:t>ramp</a:t>
            </a:r>
            <a:r>
              <a:rPr lang="es-CO" dirty="0"/>
              <a:t> </a:t>
            </a:r>
            <a:r>
              <a:rPr lang="es-CO" dirty="0" err="1"/>
              <a:t>with</a:t>
            </a:r>
            <a:r>
              <a:rPr lang="es-CO" dirty="0"/>
              <a:t> a </a:t>
            </a:r>
            <a:r>
              <a:rPr lang="es-CO" dirty="0" err="1"/>
              <a:t>small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none</a:t>
            </a:r>
            <a:r>
              <a:rPr lang="es-CO" dirty="0"/>
              <a:t> </a:t>
            </a:r>
            <a:r>
              <a:rPr lang="es-CO" dirty="0" err="1"/>
              <a:t>inclination</a:t>
            </a:r>
            <a:r>
              <a:rPr lang="es-CO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6F73FB-798D-44B9-8EED-C83EB8FF3D89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65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023A-86BA-4415-878D-2992BF1F2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100FE-8290-46C2-914E-D9633E9D2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4F480-979C-4745-A1D4-111AC705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7FAFE-CDE3-49BE-91B8-BA7869C8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95360-F4C8-4194-A1C5-EC560D53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23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4AD68-65C2-4B1F-8FA3-BE8F2A5F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B5D5A-27B7-478F-B30F-A7BBA93DB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95EC1-8EE5-4256-B9B1-2386EB12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B4DEB-8AB8-44A3-93B6-0E54B867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33548-BA6A-4E8A-A7E9-A476AFB7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49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DE908A-1EF7-4171-B9AB-AD9942452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2828E-6E2B-456B-A492-779306D43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B9F67-8E86-4D91-8C64-6E9DD869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E1346-68ED-4B65-A867-341BA586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53393-7676-4EB7-B39B-AB88A59A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161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2FAE-7B29-4B9B-AA8B-CA7E52E5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D8DC8-0B10-4960-94CC-4BE8621EA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58D00-9C8B-4788-B16C-C4D345784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E044E-582F-47C0-B0F6-7C560425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A1BFD-D5A1-45FE-A2D4-6E251CD07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73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A3B4-269A-42B5-A985-FE2482BE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96315-0DC7-4014-8749-B5A6F7ADC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F3CE9-D00D-48AE-9082-4AFC646F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BFACD-A484-416C-B330-0817A70E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06EE1-D372-482A-9A3F-49C4CB0B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48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3F23-E77B-4B37-B86D-92529026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E872-8CBE-4462-8EA6-6A1FA2C79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DFAF3-88A7-40DF-B733-57DA12FE6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1BD1A-EBC8-44C7-AF42-2C2CF93C5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C7F43-5B20-47D7-829C-CE1921A7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AD600-BC52-4C18-AE34-E8C2F391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271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1515-8E7D-4A82-931A-FF8BF29AC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26D9B-216E-444A-B268-3FA9D7EC0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590AD-8B4A-4B28-AFF5-39B1F1A4C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A906B-B5CC-422D-A116-3764714E30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AAEC3-07E2-4A09-9C22-58D525FE8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6E93A-6EE5-4F89-90F6-EA90E832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2DF59-4ABE-4D41-BFAC-626EC026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61FB3-103E-4B77-B4CA-B26AF401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794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51293-F1AC-4B80-8196-456742D8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7558A-31E8-40C0-8502-D512E6A32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D398A-A690-4457-93B6-82507A03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A6683-B6B2-44E2-80DC-2511F335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79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CFD0B0-FE1B-4C1F-858A-70BF1BBD1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9436B-8DE2-4236-A156-C482DFBE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6FB8A-E79B-4CA1-A88F-8FD9F55A9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90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B78C0-E317-403C-BCC5-F50B14C5A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7BB3-D419-4E2B-88BF-7DDC7AA8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7ACB0-BB19-45E8-86B0-8D18D6A05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26600-D9EF-4E68-A3AC-697F49E6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8A8E0-0EDC-4837-9EEF-117B24F69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9EC3A-8686-4F26-A4D3-F8AFE650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200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8AAC-7C2B-4EFF-90EB-970F70C1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1BC36C-9E75-4E67-B8D2-8D1FA8E0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C2D71-7CD4-4806-9C68-B44AD6712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3402B-A8E1-435E-84F1-8DDFEE9A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B18F9-6A7F-4519-8880-5E6BDC28E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0D4F4-57B1-4B7E-AD0A-CC732B25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95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CD72EC-8B5D-4FB5-A4F0-E1DC2B885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D66C-FD7D-4668-803D-470E70A26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B8A87-26B3-41EE-809C-E6AC15D48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621F0-3EC4-45D9-B371-C3D40C6B5793}" type="datetimeFigureOut">
              <a:rPr lang="es-CO" smtClean="0"/>
              <a:t>1/10/2019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FE77-AD33-49ED-AC03-5A68A9C04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E0875-9F7E-471D-85B8-291956112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F1350-8D8A-416A-A5B0-F7EE6A5EC18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606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7777-433C-461A-8C79-FD2681B3C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445251"/>
            <a:ext cx="10901471" cy="1350712"/>
          </a:xfrm>
          <a:noFill/>
        </p:spPr>
        <p:txBody>
          <a:bodyPr>
            <a:normAutofit/>
          </a:bodyPr>
          <a:lstStyle/>
          <a:p>
            <a:r>
              <a:rPr lang="es-CO" sz="4200" dirty="0"/>
              <a:t>RAMPS: POTENTIAL AND KINETIC ENERGY</a:t>
            </a:r>
            <a:br>
              <a:rPr lang="es-CO" sz="4200" dirty="0"/>
            </a:br>
            <a:endParaRPr lang="es-CO" sz="4200" dirty="0"/>
          </a:p>
        </p:txBody>
      </p:sp>
      <p:sp>
        <p:nvSpPr>
          <p:cNvPr id="71" name="Rounded Rectangle 18">
            <a:extLst>
              <a:ext uri="{FF2B5EF4-FFF2-40B4-BE49-F238E27FC236}">
                <a16:creationId xmlns:a16="http://schemas.microsoft.com/office/drawing/2014/main" id="{283A93BD-A469-4D4C-8A1F-5668AE975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8565" y="503573"/>
            <a:ext cx="7134870" cy="359940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ramps experiment">
            <a:extLst>
              <a:ext uri="{FF2B5EF4-FFF2-40B4-BE49-F238E27FC236}">
                <a16:creationId xmlns:a16="http://schemas.microsoft.com/office/drawing/2014/main" id="{2DE28284-9682-4B29-A9EA-E0648FF17A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7" r="1" b="13195"/>
          <a:stretch/>
        </p:blipFill>
        <p:spPr bwMode="auto">
          <a:xfrm>
            <a:off x="2694432" y="666497"/>
            <a:ext cx="6803136" cy="327355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0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FCDE-4214-4CDD-9F4C-096F4CF2C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b="1" dirty="0"/>
            </a:br>
            <a:r>
              <a:rPr lang="en-CA" b="1" dirty="0"/>
              <a:t>Make a drawing of the perfect ramp to decrease kinetic energy.</a:t>
            </a:r>
            <a:br>
              <a:rPr lang="es-CO" dirty="0"/>
            </a:b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9757D-0D43-4F8B-90B6-7267C957E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523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37EB669-0DF5-41A7-AE5C-653805B72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142" y="1089332"/>
            <a:ext cx="10595911" cy="241056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5097939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88F6EBCF-BBDB-4824-B597-E9D500A16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4" y="4824249"/>
            <a:ext cx="6673136" cy="146178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In which ramp will the car have more kinetic energy? Why?</a:t>
            </a:r>
          </a:p>
        </p:txBody>
      </p:sp>
    </p:spTree>
    <p:extLst>
      <p:ext uri="{BB962C8B-B14F-4D97-AF65-F5344CB8AC3E}">
        <p14:creationId xmlns:p14="http://schemas.microsoft.com/office/powerpoint/2010/main" val="80859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24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663F4-0AF8-4FB9-9808-E0B14411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600" dirty="0">
                <a:solidFill>
                  <a:srgbClr val="FFFFFF"/>
                </a:solidFill>
              </a:rPr>
              <a:t>Hypothesis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543E79-2E40-41CD-B0BF-8F7585723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019" y="638049"/>
            <a:ext cx="4117962" cy="30911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9E60A-28B4-4682-A59A-0D3F1B78C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445391"/>
            <a:ext cx="7188199" cy="1927274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The ball in RAMP # 1 , will move ____________ because ____________________________________________________________________. </a:t>
            </a:r>
          </a:p>
          <a:p>
            <a:r>
              <a:rPr lang="en-CA" dirty="0"/>
              <a:t>The ball in RAMP # 2, will move ____________because ____________________________________________________________________. </a:t>
            </a:r>
            <a:endParaRPr lang="es-CO" dirty="0"/>
          </a:p>
          <a:p>
            <a:endParaRPr lang="es-CO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9CE403-0BA2-44A0-88F0-213C70C6A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7827" y="1566781"/>
            <a:ext cx="5597943" cy="258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8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F51B89E8-F88B-40A4-A39E-3946440B1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35AE8D-B60B-4BC5-98A0-ADB3712C8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3428999"/>
          </a:xfrm>
          <a:prstGeom prst="rect">
            <a:avLst/>
          </a:prstGeom>
          <a:solidFill>
            <a:srgbClr val="6D6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B62A5A-0E9A-4416-9839-A8797C65D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373" y="3501988"/>
            <a:ext cx="4121253" cy="30909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AF7FA3-F927-4798-B0AE-9D79A528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63" y="624654"/>
            <a:ext cx="10266875" cy="1708322"/>
          </a:xfrm>
        </p:spPr>
        <p:txBody>
          <a:bodyPr anchor="b">
            <a:normAutofit/>
          </a:bodyPr>
          <a:lstStyle/>
          <a:p>
            <a:pPr algn="ctr"/>
            <a:endParaRPr lang="es-CO" sz="4000" dirty="0">
              <a:solidFill>
                <a:srgbClr val="FFFFFF"/>
              </a:solidFill>
            </a:endParaRP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2E8CF3F3-F0E4-45A3-AB68-1E24E49ED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417740"/>
              </p:ext>
            </p:extLst>
          </p:nvPr>
        </p:nvGraphicFramePr>
        <p:xfrm>
          <a:off x="962562" y="624655"/>
          <a:ext cx="10391240" cy="254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810">
                  <a:extLst>
                    <a:ext uri="{9D8B030D-6E8A-4147-A177-3AD203B41FA5}">
                      <a16:colId xmlns:a16="http://schemas.microsoft.com/office/drawing/2014/main" val="907171970"/>
                    </a:ext>
                  </a:extLst>
                </a:gridCol>
                <a:gridCol w="2597810">
                  <a:extLst>
                    <a:ext uri="{9D8B030D-6E8A-4147-A177-3AD203B41FA5}">
                      <a16:colId xmlns:a16="http://schemas.microsoft.com/office/drawing/2014/main" val="2642914585"/>
                    </a:ext>
                  </a:extLst>
                </a:gridCol>
                <a:gridCol w="2597810">
                  <a:extLst>
                    <a:ext uri="{9D8B030D-6E8A-4147-A177-3AD203B41FA5}">
                      <a16:colId xmlns:a16="http://schemas.microsoft.com/office/drawing/2014/main" val="3072198261"/>
                    </a:ext>
                  </a:extLst>
                </a:gridCol>
                <a:gridCol w="2597810">
                  <a:extLst>
                    <a:ext uri="{9D8B030D-6E8A-4147-A177-3AD203B41FA5}">
                      <a16:colId xmlns:a16="http://schemas.microsoft.com/office/drawing/2014/main" val="1004044004"/>
                    </a:ext>
                  </a:extLst>
                </a:gridCol>
              </a:tblGrid>
              <a:tr h="841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TYPES OF ENERGY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INDEPENDENT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DEPENDENT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 or measure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Keep the same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717319"/>
                  </a:ext>
                </a:extLst>
              </a:tr>
              <a:tr h="170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6601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66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C8C95-DABE-47B9-9DCC-5DA41FA4D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WHICH RAMP HAS THE BIGGEST INCLINATION? WHY?</a:t>
            </a:r>
            <a:br>
              <a:rPr lang="es-CO" sz="2800" dirty="0"/>
            </a:br>
            <a:r>
              <a:rPr lang="es-CO" sz="2800" dirty="0"/>
              <a:t>WHAT IS THE BAR GRAPH MISSING? COMPLETED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93E4470-A7E6-4608-AD21-4365D59A44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942204"/>
              </p:ext>
            </p:extLst>
          </p:nvPr>
        </p:nvGraphicFramePr>
        <p:xfrm>
          <a:off x="1147689" y="144579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959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89CEE-B942-4874-A7F4-0A1FD281B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590844"/>
            <a:ext cx="3505494" cy="5632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b="1" dirty="0"/>
              <a:t>Make three drawings to explain the energy transformation that you can see when a marble rolls down a ramp and hits a box.  Label the types of energy.  </a:t>
            </a:r>
          </a:p>
          <a:p>
            <a:pPr marL="0" indent="0">
              <a:buNone/>
            </a:pPr>
            <a:endParaRPr lang="es-CO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92EC1C6-3C35-49DF-9FFC-FD044BAA8D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74148"/>
              </p:ext>
            </p:extLst>
          </p:nvPr>
        </p:nvGraphicFramePr>
        <p:xfrm>
          <a:off x="5700851" y="965595"/>
          <a:ext cx="5429773" cy="4773591"/>
        </p:xfrm>
        <a:graphic>
          <a:graphicData uri="http://schemas.openxmlformats.org/drawingml/2006/table">
            <a:tbl>
              <a:tblPr firstRow="1" firstCol="1" bandRow="1"/>
              <a:tblGrid>
                <a:gridCol w="1833784">
                  <a:extLst>
                    <a:ext uri="{9D8B030D-6E8A-4147-A177-3AD203B41FA5}">
                      <a16:colId xmlns:a16="http://schemas.microsoft.com/office/drawing/2014/main" val="3233173817"/>
                    </a:ext>
                  </a:extLst>
                </a:gridCol>
                <a:gridCol w="1730577">
                  <a:extLst>
                    <a:ext uri="{9D8B030D-6E8A-4147-A177-3AD203B41FA5}">
                      <a16:colId xmlns:a16="http://schemas.microsoft.com/office/drawing/2014/main" val="2228344935"/>
                    </a:ext>
                  </a:extLst>
                </a:gridCol>
                <a:gridCol w="1865412">
                  <a:extLst>
                    <a:ext uri="{9D8B030D-6E8A-4147-A177-3AD203B41FA5}">
                      <a16:colId xmlns:a16="http://schemas.microsoft.com/office/drawing/2014/main" val="1630260721"/>
                    </a:ext>
                  </a:extLst>
                </a:gridCol>
              </a:tblGrid>
              <a:tr h="4773591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Marble on top of the ramp.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74" marR="116874" marT="16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Marble rolling down the ramp.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74" marR="116874" marT="16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i="0" u="none" strike="noStrik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Marble hitting the box. </a:t>
                      </a:r>
                      <a:endParaRPr lang="en-CA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74" marR="116874" marT="1623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723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11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B4F5BC-520A-4C7F-BAB0-78E1327780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360" b="964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87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8DF1A-D8F4-4B16-8455-66148AD7E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1"/>
            <a:ext cx="10515600" cy="531557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CA" dirty="0"/>
              <a:t>The ramp with the bigger inclination will produce a /an  </a:t>
            </a:r>
            <a:endParaRPr lang="es-CO" dirty="0"/>
          </a:p>
          <a:p>
            <a:pPr marL="514350" lvl="0" indent="-514350">
              <a:buFont typeface="+mj-lt"/>
              <a:buAutoNum type="alphaLcPeriod"/>
            </a:pPr>
            <a:r>
              <a:rPr lang="en-CA" dirty="0"/>
              <a:t>Increase the kinetic energy of the </a:t>
            </a:r>
            <a:r>
              <a:rPr lang="es-CO" dirty="0"/>
              <a:t>car.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CA" dirty="0"/>
              <a:t>Decrease the kinetic energy of the car.</a:t>
            </a:r>
          </a:p>
          <a:p>
            <a:pPr lvl="0"/>
            <a:endParaRPr lang="en-CA" dirty="0"/>
          </a:p>
          <a:p>
            <a:pPr marL="0" lvl="0" indent="0">
              <a:buNone/>
            </a:pPr>
            <a:r>
              <a:rPr lang="en-CA" dirty="0"/>
              <a:t>The ramp with the smaller inclination is going to</a:t>
            </a:r>
            <a:endParaRPr lang="es-CO" dirty="0"/>
          </a:p>
          <a:p>
            <a:pPr marL="514350" lvl="0" indent="-514350">
              <a:buFont typeface="+mj-lt"/>
              <a:buAutoNum type="alphaLcPeriod"/>
            </a:pPr>
            <a:r>
              <a:rPr lang="en-CA" dirty="0"/>
              <a:t>Increase the kinetic energy of the car.</a:t>
            </a:r>
            <a:endParaRPr lang="es-CO" dirty="0"/>
          </a:p>
          <a:p>
            <a:pPr marL="514350" lvl="0" indent="-514350">
              <a:buFont typeface="+mj-lt"/>
              <a:buAutoNum type="alphaLcPeriod"/>
            </a:pPr>
            <a:r>
              <a:rPr lang="en-CA" dirty="0"/>
              <a:t>Decrease the kinetic energy of the car.</a:t>
            </a:r>
          </a:p>
          <a:p>
            <a:pPr lvl="0"/>
            <a:endParaRPr lang="en-CA" dirty="0"/>
          </a:p>
          <a:p>
            <a:pPr lvl="0"/>
            <a:r>
              <a:rPr lang="en-CA" dirty="0"/>
              <a:t>In the ramp with the bigger inclination the car will have </a:t>
            </a:r>
            <a:endParaRPr lang="es-CO" dirty="0"/>
          </a:p>
          <a:p>
            <a:pPr marL="514350" lvl="0" indent="-514350">
              <a:buFont typeface="+mj-lt"/>
              <a:buAutoNum type="alphaLcPeriod"/>
            </a:pPr>
            <a:r>
              <a:rPr lang="en-CA" dirty="0"/>
              <a:t>More gravitational potential energy.</a:t>
            </a:r>
            <a:endParaRPr lang="es-CO" dirty="0"/>
          </a:p>
          <a:p>
            <a:pPr marL="514350" lvl="0" indent="-514350">
              <a:buFont typeface="+mj-lt"/>
              <a:buAutoNum type="alphaLcPeriod"/>
            </a:pPr>
            <a:r>
              <a:rPr lang="en-CA" dirty="0"/>
              <a:t>More chemical potential energy.</a:t>
            </a:r>
            <a:endParaRPr lang="es-CO" dirty="0"/>
          </a:p>
          <a:p>
            <a:pPr marL="514350" lvl="0" indent="-514350">
              <a:buFont typeface="+mj-lt"/>
              <a:buAutoNum type="alphaLcPeriod"/>
            </a:pPr>
            <a:r>
              <a:rPr lang="en-CA" dirty="0"/>
              <a:t>More elastic potential energy. </a:t>
            </a:r>
            <a:endParaRPr lang="es-CO" dirty="0"/>
          </a:p>
          <a:p>
            <a:pPr lvl="0"/>
            <a:endParaRPr lang="es-CO" dirty="0"/>
          </a:p>
          <a:p>
            <a:pPr lvl="0"/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2867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33319B-4737-4291-AC1E-E228336B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b="1">
                <a:solidFill>
                  <a:srgbClr val="FFFFFF"/>
                </a:solidFill>
              </a:rPr>
              <a:t>What will happen if you roll down a  heavier car?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031466-E180-418D-B495-DD5A78999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4434" y="2426818"/>
            <a:ext cx="5330182" cy="3997637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9419B1D-93E2-4D3F-9D0E-F00F644975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4506" y="2426818"/>
            <a:ext cx="5337051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2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Widescreen</PresentationFormat>
  <Paragraphs>87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Tw Cen MT</vt:lpstr>
      <vt:lpstr>Office Theme</vt:lpstr>
      <vt:lpstr>RAMPS: POTENTIAL AND KINETIC ENERGY </vt:lpstr>
      <vt:lpstr>PowerPoint Presentation</vt:lpstr>
      <vt:lpstr>Hypothesis </vt:lpstr>
      <vt:lpstr>PowerPoint Presentation</vt:lpstr>
      <vt:lpstr>WHICH RAMP HAS THE BIGGEST INCLINATION? WHY? WHAT IS THE BAR GRAPH MISSING? COMPLETED </vt:lpstr>
      <vt:lpstr>PowerPoint Presentation</vt:lpstr>
      <vt:lpstr>PowerPoint Presentation</vt:lpstr>
      <vt:lpstr>PowerPoint Presentation</vt:lpstr>
      <vt:lpstr>What will happen if you roll down a  heavier car? </vt:lpstr>
      <vt:lpstr> Make a drawing of the perfect ramp to decrease kinetic energy.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RAMPS</dc:title>
  <dc:creator>Andrea Nensthiel</dc:creator>
  <cp:lastModifiedBy>Andrea Nensthiel</cp:lastModifiedBy>
  <cp:revision>7</cp:revision>
  <dcterms:created xsi:type="dcterms:W3CDTF">2019-09-25T21:00:24Z</dcterms:created>
  <dcterms:modified xsi:type="dcterms:W3CDTF">2019-10-01T17:41:49Z</dcterms:modified>
</cp:coreProperties>
</file>